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200" b="0" i="0">
                <a:solidFill>
                  <a:schemeClr val="bg1"/>
                </a:solidFill>
                <a:latin typeface="Calibri"/>
                <a:cs typeface="Calibri"/>
              </a:defRPr>
            </a:lvl1pPr>
          </a:lstStyle>
          <a:p>
            <a:pPr marL="12700">
              <a:lnSpc>
                <a:spcPts val="1240"/>
              </a:lnSpc>
            </a:pPr>
            <a:r>
              <a:rPr dirty="0"/>
              <a:t>1</a:t>
            </a:r>
            <a:r>
              <a:rPr spc="5" dirty="0"/>
              <a:t>2</a:t>
            </a:r>
            <a:r>
              <a:rPr dirty="0"/>
              <a:t>/9</a:t>
            </a:r>
            <a:r>
              <a:rPr spc="5" dirty="0"/>
              <a:t>/</a:t>
            </a:r>
            <a:r>
              <a:rPr dirty="0"/>
              <a:t>2</a:t>
            </a:r>
            <a:r>
              <a:rPr spc="5" dirty="0"/>
              <a:t>0</a:t>
            </a:r>
            <a:r>
              <a:rPr dirty="0"/>
              <a:t>17</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9/23/2018</a:t>
            </a:fld>
            <a:endParaRPr lang="en-US"/>
          </a:p>
        </p:txBody>
      </p:sp>
      <p:sp>
        <p:nvSpPr>
          <p:cNvPr id="6" name="Holder 6"/>
          <p:cNvSpPr>
            <a:spLocks noGrp="1"/>
          </p:cNvSpPr>
          <p:nvPr>
            <p:ph type="sldNum" sz="quarter" idx="7"/>
          </p:nvPr>
        </p:nvSpPr>
        <p:spPr/>
        <p:txBody>
          <a:bodyPr lIns="0" tIns="0" rIns="0" bIns="0"/>
          <a:lstStyle>
            <a:lvl1pPr>
              <a:defRPr sz="1200" b="0" i="0">
                <a:solidFill>
                  <a:schemeClr val="bg1"/>
                </a:solidFill>
                <a:latin typeface="Calibri"/>
                <a:cs typeface="Calibri"/>
              </a:defRPr>
            </a:lvl1pPr>
          </a:lstStyle>
          <a:p>
            <a:pPr marL="25400">
              <a:lnSpc>
                <a:spcPts val="1240"/>
              </a:lnSpc>
            </a:pPr>
            <a:fld id="{81D60167-4931-47E6-BA6A-407CBD079E47}" type="slidenum">
              <a:rPr dirty="0"/>
              <a:pPr marL="25400">
                <a:lnSpc>
                  <a:spcPts val="1240"/>
                </a:lnSpc>
              </a:pPr>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400" b="1"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1200" b="0" i="0">
                <a:solidFill>
                  <a:schemeClr val="bg1"/>
                </a:solidFill>
                <a:latin typeface="Calibri"/>
                <a:cs typeface="Calibri"/>
              </a:defRPr>
            </a:lvl1pPr>
          </a:lstStyle>
          <a:p>
            <a:pPr marL="12700">
              <a:lnSpc>
                <a:spcPts val="1240"/>
              </a:lnSpc>
            </a:pPr>
            <a:r>
              <a:rPr dirty="0"/>
              <a:t>1</a:t>
            </a:r>
            <a:r>
              <a:rPr spc="5" dirty="0"/>
              <a:t>2</a:t>
            </a:r>
            <a:r>
              <a:rPr dirty="0"/>
              <a:t>/9</a:t>
            </a:r>
            <a:r>
              <a:rPr spc="5" dirty="0"/>
              <a:t>/</a:t>
            </a:r>
            <a:r>
              <a:rPr dirty="0"/>
              <a:t>2</a:t>
            </a:r>
            <a:r>
              <a:rPr spc="5" dirty="0"/>
              <a:t>0</a:t>
            </a:r>
            <a:r>
              <a:rPr dirty="0"/>
              <a:t>17</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9/23/2018</a:t>
            </a:fld>
            <a:endParaRPr lang="en-US"/>
          </a:p>
        </p:txBody>
      </p:sp>
      <p:sp>
        <p:nvSpPr>
          <p:cNvPr id="6" name="Holder 6"/>
          <p:cNvSpPr>
            <a:spLocks noGrp="1"/>
          </p:cNvSpPr>
          <p:nvPr>
            <p:ph type="sldNum" sz="quarter" idx="7"/>
          </p:nvPr>
        </p:nvSpPr>
        <p:spPr/>
        <p:txBody>
          <a:bodyPr lIns="0" tIns="0" rIns="0" bIns="0"/>
          <a:lstStyle>
            <a:lvl1pPr>
              <a:defRPr sz="1200" b="0" i="0">
                <a:solidFill>
                  <a:schemeClr val="bg1"/>
                </a:solidFill>
                <a:latin typeface="Calibri"/>
                <a:cs typeface="Calibri"/>
              </a:defRPr>
            </a:lvl1pPr>
          </a:lstStyle>
          <a:p>
            <a:pPr marL="25400">
              <a:lnSpc>
                <a:spcPts val="1240"/>
              </a:lnSpc>
            </a:pPr>
            <a:fld id="{81D60167-4931-47E6-BA6A-407CBD079E47}" type="slidenum">
              <a:rPr dirty="0"/>
              <a:pPr marL="25400">
                <a:lnSpc>
                  <a:spcPts val="1240"/>
                </a:lnSpc>
              </a:pPr>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400" b="1" i="0">
                <a:solidFill>
                  <a:schemeClr val="bg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803775" y="1385277"/>
            <a:ext cx="2416809" cy="4416425"/>
          </a:xfrm>
          <a:prstGeom prst="rect">
            <a:avLst/>
          </a:prstGeom>
        </p:spPr>
        <p:txBody>
          <a:bodyPr wrap="square" lIns="0" tIns="0" rIns="0" bIns="0">
            <a:spAutoFit/>
          </a:bodyPr>
          <a:lstStyle>
            <a:lvl1pPr>
              <a:defRPr sz="1600" b="1" i="0">
                <a:solidFill>
                  <a:srgbClr val="FFFF00"/>
                </a:solidFill>
                <a:latin typeface="Times New Roman"/>
                <a:cs typeface="Times New Roman"/>
              </a:defRPr>
            </a:lvl1pPr>
          </a:lstStyle>
          <a:p>
            <a:endParaRPr/>
          </a:p>
        </p:txBody>
      </p:sp>
      <p:sp>
        <p:nvSpPr>
          <p:cNvPr id="5" name="Holder 5"/>
          <p:cNvSpPr>
            <a:spLocks noGrp="1"/>
          </p:cNvSpPr>
          <p:nvPr>
            <p:ph type="ftr" sz="quarter" idx="5"/>
          </p:nvPr>
        </p:nvSpPr>
        <p:spPr/>
        <p:txBody>
          <a:bodyPr lIns="0" tIns="0" rIns="0" bIns="0"/>
          <a:lstStyle>
            <a:lvl1pPr>
              <a:defRPr sz="1200" b="0" i="0">
                <a:solidFill>
                  <a:schemeClr val="bg1"/>
                </a:solidFill>
                <a:latin typeface="Calibri"/>
                <a:cs typeface="Calibri"/>
              </a:defRPr>
            </a:lvl1pPr>
          </a:lstStyle>
          <a:p>
            <a:pPr marL="12700">
              <a:lnSpc>
                <a:spcPts val="1240"/>
              </a:lnSpc>
            </a:pPr>
            <a:r>
              <a:rPr dirty="0"/>
              <a:t>1</a:t>
            </a:r>
            <a:r>
              <a:rPr spc="5" dirty="0"/>
              <a:t>2</a:t>
            </a:r>
            <a:r>
              <a:rPr dirty="0"/>
              <a:t>/9</a:t>
            </a:r>
            <a:r>
              <a:rPr spc="5" dirty="0"/>
              <a:t>/</a:t>
            </a:r>
            <a:r>
              <a:rPr dirty="0"/>
              <a:t>2</a:t>
            </a:r>
            <a:r>
              <a:rPr spc="5" dirty="0"/>
              <a:t>0</a:t>
            </a:r>
            <a:r>
              <a:rPr dirty="0"/>
              <a:t>17</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9/23/2018</a:t>
            </a:fld>
            <a:endParaRPr lang="en-US"/>
          </a:p>
        </p:txBody>
      </p:sp>
      <p:sp>
        <p:nvSpPr>
          <p:cNvPr id="7" name="Holder 7"/>
          <p:cNvSpPr>
            <a:spLocks noGrp="1"/>
          </p:cNvSpPr>
          <p:nvPr>
            <p:ph type="sldNum" sz="quarter" idx="7"/>
          </p:nvPr>
        </p:nvSpPr>
        <p:spPr/>
        <p:txBody>
          <a:bodyPr lIns="0" tIns="0" rIns="0" bIns="0"/>
          <a:lstStyle>
            <a:lvl1pPr>
              <a:defRPr sz="1200" b="0" i="0">
                <a:solidFill>
                  <a:schemeClr val="bg1"/>
                </a:solidFill>
                <a:latin typeface="Calibri"/>
                <a:cs typeface="Calibri"/>
              </a:defRPr>
            </a:lvl1pPr>
          </a:lstStyle>
          <a:p>
            <a:pPr marL="25400">
              <a:lnSpc>
                <a:spcPts val="1240"/>
              </a:lnSpc>
            </a:pPr>
            <a:fld id="{81D60167-4931-47E6-BA6A-407CBD079E47}" type="slidenum">
              <a:rPr dirty="0"/>
              <a:pPr marL="25400">
                <a:lnSpc>
                  <a:spcPts val="1240"/>
                </a:lnSpc>
              </a:pPr>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4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defRPr sz="1200" b="0" i="0">
                <a:solidFill>
                  <a:schemeClr val="bg1"/>
                </a:solidFill>
                <a:latin typeface="Calibri"/>
                <a:cs typeface="Calibri"/>
              </a:defRPr>
            </a:lvl1pPr>
          </a:lstStyle>
          <a:p>
            <a:pPr marL="12700">
              <a:lnSpc>
                <a:spcPts val="1240"/>
              </a:lnSpc>
            </a:pPr>
            <a:r>
              <a:rPr dirty="0"/>
              <a:t>1</a:t>
            </a:r>
            <a:r>
              <a:rPr spc="5" dirty="0"/>
              <a:t>2</a:t>
            </a:r>
            <a:r>
              <a:rPr dirty="0"/>
              <a:t>/9</a:t>
            </a:r>
            <a:r>
              <a:rPr spc="5" dirty="0"/>
              <a:t>/</a:t>
            </a:r>
            <a:r>
              <a:rPr dirty="0"/>
              <a:t>2</a:t>
            </a:r>
            <a:r>
              <a:rPr spc="5" dirty="0"/>
              <a:t>0</a:t>
            </a:r>
            <a:r>
              <a:rPr dirty="0"/>
              <a:t>17</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9/23/2018</a:t>
            </a:fld>
            <a:endParaRPr lang="en-US"/>
          </a:p>
        </p:txBody>
      </p:sp>
      <p:sp>
        <p:nvSpPr>
          <p:cNvPr id="5" name="Holder 5"/>
          <p:cNvSpPr>
            <a:spLocks noGrp="1"/>
          </p:cNvSpPr>
          <p:nvPr>
            <p:ph type="sldNum" sz="quarter" idx="7"/>
          </p:nvPr>
        </p:nvSpPr>
        <p:spPr/>
        <p:txBody>
          <a:bodyPr lIns="0" tIns="0" rIns="0" bIns="0"/>
          <a:lstStyle>
            <a:lvl1pPr>
              <a:defRPr sz="1200" b="0" i="0">
                <a:solidFill>
                  <a:schemeClr val="bg1"/>
                </a:solidFill>
                <a:latin typeface="Calibri"/>
                <a:cs typeface="Calibri"/>
              </a:defRPr>
            </a:lvl1pPr>
          </a:lstStyle>
          <a:p>
            <a:pPr marL="25400">
              <a:lnSpc>
                <a:spcPts val="1240"/>
              </a:lnSpc>
            </a:pPr>
            <a:fld id="{81D60167-4931-47E6-BA6A-407CBD079E47}" type="slidenum">
              <a:rPr dirty="0"/>
              <a:pPr marL="25400">
                <a:lnSpc>
                  <a:spcPts val="1240"/>
                </a:lnSpc>
              </a:pPr>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200" b="0" i="0">
                <a:solidFill>
                  <a:schemeClr val="bg1"/>
                </a:solidFill>
                <a:latin typeface="Calibri"/>
                <a:cs typeface="Calibri"/>
              </a:defRPr>
            </a:lvl1pPr>
          </a:lstStyle>
          <a:p>
            <a:pPr marL="12700">
              <a:lnSpc>
                <a:spcPts val="1240"/>
              </a:lnSpc>
            </a:pPr>
            <a:r>
              <a:rPr dirty="0"/>
              <a:t>1</a:t>
            </a:r>
            <a:r>
              <a:rPr spc="5" dirty="0"/>
              <a:t>2</a:t>
            </a:r>
            <a:r>
              <a:rPr dirty="0"/>
              <a:t>/9</a:t>
            </a:r>
            <a:r>
              <a:rPr spc="5" dirty="0"/>
              <a:t>/</a:t>
            </a:r>
            <a:r>
              <a:rPr dirty="0"/>
              <a:t>2</a:t>
            </a:r>
            <a:r>
              <a:rPr spc="5" dirty="0"/>
              <a:t>0</a:t>
            </a:r>
            <a:r>
              <a:rPr dirty="0"/>
              <a:t>17</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9/23/2018</a:t>
            </a:fld>
            <a:endParaRPr lang="en-US"/>
          </a:p>
        </p:txBody>
      </p:sp>
      <p:sp>
        <p:nvSpPr>
          <p:cNvPr id="4" name="Holder 4"/>
          <p:cNvSpPr>
            <a:spLocks noGrp="1"/>
          </p:cNvSpPr>
          <p:nvPr>
            <p:ph type="sldNum" sz="quarter" idx="7"/>
          </p:nvPr>
        </p:nvSpPr>
        <p:spPr/>
        <p:txBody>
          <a:bodyPr lIns="0" tIns="0" rIns="0" bIns="0"/>
          <a:lstStyle>
            <a:lvl1pPr>
              <a:defRPr sz="1200" b="0" i="0">
                <a:solidFill>
                  <a:schemeClr val="bg1"/>
                </a:solidFill>
                <a:latin typeface="Calibri"/>
                <a:cs typeface="Calibri"/>
              </a:defRPr>
            </a:lvl1pPr>
          </a:lstStyle>
          <a:p>
            <a:pPr marL="25400">
              <a:lnSpc>
                <a:spcPts val="1240"/>
              </a:lnSpc>
            </a:pPr>
            <a:fld id="{81D60167-4931-47E6-BA6A-407CBD079E47}" type="slidenum">
              <a:rPr dirty="0"/>
              <a:pPr marL="25400">
                <a:lnSpc>
                  <a:spcPts val="1240"/>
                </a:lnSpc>
              </a:pPr>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custGeom>
            <a:avLst/>
            <a:gdLst/>
            <a:ahLst/>
            <a:cxnLst/>
            <a:rect l="l" t="t" r="r" b="b"/>
            <a:pathLst>
              <a:path w="9144000" h="6858000">
                <a:moveTo>
                  <a:pt x="0" y="6858000"/>
                </a:moveTo>
                <a:lnTo>
                  <a:pt x="9144000" y="6858000"/>
                </a:lnTo>
                <a:lnTo>
                  <a:pt x="9144000" y="0"/>
                </a:lnTo>
                <a:lnTo>
                  <a:pt x="0" y="0"/>
                </a:lnTo>
                <a:lnTo>
                  <a:pt x="0" y="6858000"/>
                </a:lnTo>
                <a:close/>
              </a:path>
            </a:pathLst>
          </a:custGeom>
          <a:solidFill>
            <a:srgbClr val="000000"/>
          </a:solidFill>
        </p:spPr>
        <p:txBody>
          <a:bodyPr wrap="square" lIns="0" tIns="0" rIns="0" bIns="0" rtlCol="0"/>
          <a:lstStyle/>
          <a:p>
            <a:endParaRPr/>
          </a:p>
        </p:txBody>
      </p:sp>
      <p:sp>
        <p:nvSpPr>
          <p:cNvPr id="2" name="Holder 2"/>
          <p:cNvSpPr>
            <a:spLocks noGrp="1"/>
          </p:cNvSpPr>
          <p:nvPr>
            <p:ph type="title"/>
          </p:nvPr>
        </p:nvSpPr>
        <p:spPr>
          <a:xfrm>
            <a:off x="1040231" y="575817"/>
            <a:ext cx="7063536" cy="2494915"/>
          </a:xfrm>
          <a:prstGeom prst="rect">
            <a:avLst/>
          </a:prstGeom>
        </p:spPr>
        <p:txBody>
          <a:bodyPr wrap="square" lIns="0" tIns="0" rIns="0" bIns="0">
            <a:spAutoFit/>
          </a:bodyPr>
          <a:lstStyle>
            <a:lvl1pPr>
              <a:defRPr sz="5400" b="1" i="0">
                <a:solidFill>
                  <a:schemeClr val="bg1"/>
                </a:solidFill>
                <a:latin typeface="Calibri"/>
                <a:cs typeface="Calibri"/>
              </a:defRPr>
            </a:lvl1pPr>
          </a:lstStyle>
          <a:p>
            <a:endParaRPr/>
          </a:p>
        </p:txBody>
      </p:sp>
      <p:sp>
        <p:nvSpPr>
          <p:cNvPr id="3" name="Holder 3"/>
          <p:cNvSpPr>
            <a:spLocks noGrp="1"/>
          </p:cNvSpPr>
          <p:nvPr>
            <p:ph type="body" idx="1"/>
          </p:nvPr>
        </p:nvSpPr>
        <p:spPr>
          <a:xfrm>
            <a:off x="840739" y="1191514"/>
            <a:ext cx="7462520" cy="139763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535940" y="6464909"/>
            <a:ext cx="687069" cy="177800"/>
          </a:xfrm>
          <a:prstGeom prst="rect">
            <a:avLst/>
          </a:prstGeom>
        </p:spPr>
        <p:txBody>
          <a:bodyPr wrap="square" lIns="0" tIns="0" rIns="0" bIns="0">
            <a:spAutoFit/>
          </a:bodyPr>
          <a:lstStyle>
            <a:lvl1pPr>
              <a:defRPr sz="1200" b="0" i="0">
                <a:solidFill>
                  <a:schemeClr val="bg1"/>
                </a:solidFill>
                <a:latin typeface="Calibri"/>
                <a:cs typeface="Calibri"/>
              </a:defRPr>
            </a:lvl1pPr>
          </a:lstStyle>
          <a:p>
            <a:pPr marL="12700">
              <a:lnSpc>
                <a:spcPts val="1240"/>
              </a:lnSpc>
            </a:pPr>
            <a:r>
              <a:rPr dirty="0"/>
              <a:t>1</a:t>
            </a:r>
            <a:r>
              <a:rPr spc="5" dirty="0"/>
              <a:t>2</a:t>
            </a:r>
            <a:r>
              <a:rPr dirty="0"/>
              <a:t>/9</a:t>
            </a:r>
            <a:r>
              <a:rPr spc="5" dirty="0"/>
              <a:t>/</a:t>
            </a:r>
            <a:r>
              <a:rPr dirty="0"/>
              <a:t>2</a:t>
            </a:r>
            <a:r>
              <a:rPr spc="5" dirty="0"/>
              <a:t>0</a:t>
            </a:r>
            <a:r>
              <a:rPr dirty="0"/>
              <a:t>17</a:t>
            </a: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9/23/2018</a:t>
            </a:fld>
            <a:endParaRPr lang="en-US"/>
          </a:p>
        </p:txBody>
      </p:sp>
      <p:sp>
        <p:nvSpPr>
          <p:cNvPr id="6" name="Holder 6"/>
          <p:cNvSpPr>
            <a:spLocks noGrp="1"/>
          </p:cNvSpPr>
          <p:nvPr>
            <p:ph type="sldNum" sz="quarter" idx="7"/>
          </p:nvPr>
        </p:nvSpPr>
        <p:spPr>
          <a:xfrm>
            <a:off x="8414257" y="6464909"/>
            <a:ext cx="206375" cy="177800"/>
          </a:xfrm>
          <a:prstGeom prst="rect">
            <a:avLst/>
          </a:prstGeom>
        </p:spPr>
        <p:txBody>
          <a:bodyPr wrap="square" lIns="0" tIns="0" rIns="0" bIns="0">
            <a:spAutoFit/>
          </a:bodyPr>
          <a:lstStyle>
            <a:lvl1pPr>
              <a:defRPr sz="1200" b="0" i="0">
                <a:solidFill>
                  <a:schemeClr val="bg1"/>
                </a:solidFill>
                <a:latin typeface="Calibri"/>
                <a:cs typeface="Calibri"/>
              </a:defRPr>
            </a:lvl1pPr>
          </a:lstStyle>
          <a:p>
            <a:pPr marL="25400">
              <a:lnSpc>
                <a:spcPts val="1240"/>
              </a:lnSpc>
            </a:pPr>
            <a:fld id="{81D60167-4931-47E6-BA6A-407CBD079E47}" type="slidenum">
              <a:rPr dirty="0"/>
              <a:pPr marL="25400">
                <a:lnSpc>
                  <a:spcPts val="1240"/>
                </a:lnSpc>
              </a:pPr>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5.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hyperlink" Target="http://www.fao.org/wairdocs/x5403e/x5403e05.htm" TargetMode="External"/><Relationship Id="rId2" Type="http://schemas.openxmlformats.org/officeDocument/2006/relationships/hyperlink" Target="http://www.fao.org/wairdocs/x5403e/x5403e02.htm" TargetMode="External"/><Relationship Id="rId1" Type="http://schemas.openxmlformats.org/officeDocument/2006/relationships/slideLayout" Target="../slideLayouts/slideLayout2.xml"/><Relationship Id="rId4" Type="http://schemas.openxmlformats.org/officeDocument/2006/relationships/hyperlink" Target="https://books.google.co.in/books?hl=en&amp;amp;lr&amp;amp;id=O1zhx2OWftQC&amp;amp;oi=fnd&amp;amp;pg=PA1&amp;amp;dq=post+harvest+transportation&amp;amp;ots=4gyY2_ygJL&amp;amp;sig=bETu-LUUHg4W36Jd1dzV6St6L3w"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marR="5080" indent="635" algn="ctr">
              <a:lnSpc>
                <a:spcPct val="100000"/>
              </a:lnSpc>
              <a:spcBef>
                <a:spcPts val="100"/>
              </a:spcBef>
            </a:pPr>
            <a:r>
              <a:rPr spc="-15" dirty="0"/>
              <a:t>POST </a:t>
            </a:r>
            <a:r>
              <a:rPr spc="-25" dirty="0"/>
              <a:t>HARVEST  </a:t>
            </a:r>
            <a:r>
              <a:rPr spc="-90" dirty="0"/>
              <a:t>TRANSPORATATION </a:t>
            </a:r>
            <a:r>
              <a:rPr dirty="0"/>
              <a:t>AND  </a:t>
            </a:r>
            <a:r>
              <a:rPr spc="-45" dirty="0"/>
              <a:t>STORAGE</a:t>
            </a:r>
          </a:p>
        </p:txBody>
      </p:sp>
      <p:sp>
        <p:nvSpPr>
          <p:cNvPr id="3" name="object 3"/>
          <p:cNvSpPr txBox="1"/>
          <p:nvPr/>
        </p:nvSpPr>
        <p:spPr>
          <a:xfrm>
            <a:off x="4876800" y="5200650"/>
            <a:ext cx="3311523" cy="869469"/>
          </a:xfrm>
          <a:prstGeom prst="rect">
            <a:avLst/>
          </a:prstGeom>
        </p:spPr>
        <p:txBody>
          <a:bodyPr vert="horz" wrap="square" lIns="0" tIns="12700" rIns="0" bIns="0" rtlCol="0">
            <a:spAutoFit/>
          </a:bodyPr>
          <a:lstStyle/>
          <a:p>
            <a:pPr marL="12700">
              <a:lnSpc>
                <a:spcPct val="100000"/>
              </a:lnSpc>
              <a:spcBef>
                <a:spcPts val="100"/>
              </a:spcBef>
            </a:pPr>
            <a:r>
              <a:rPr lang="en-US" spc="-5" dirty="0" smtClean="0">
                <a:solidFill>
                  <a:srgbClr val="FFFFFF"/>
                </a:solidFill>
                <a:latin typeface="Calibri"/>
                <a:cs typeface="Calibri"/>
              </a:rPr>
              <a:t>Mrs. Rajesh Kumari</a:t>
            </a:r>
          </a:p>
          <a:p>
            <a:pPr marL="12700">
              <a:lnSpc>
                <a:spcPct val="100000"/>
              </a:lnSpc>
              <a:spcBef>
                <a:spcPts val="100"/>
              </a:spcBef>
            </a:pPr>
            <a:r>
              <a:rPr lang="en-US" sz="1800" spc="-5" dirty="0" smtClean="0">
                <a:solidFill>
                  <a:srgbClr val="FFFFFF"/>
                </a:solidFill>
                <a:latin typeface="Calibri"/>
                <a:cs typeface="Calibri"/>
              </a:rPr>
              <a:t>Deptt. Of Food Technology</a:t>
            </a:r>
          </a:p>
          <a:p>
            <a:pPr marL="12700">
              <a:lnSpc>
                <a:spcPct val="100000"/>
              </a:lnSpc>
              <a:spcBef>
                <a:spcPts val="100"/>
              </a:spcBef>
            </a:pPr>
            <a:r>
              <a:rPr lang="en-US" spc="-5" dirty="0" smtClean="0">
                <a:solidFill>
                  <a:srgbClr val="FFFFFF"/>
                </a:solidFill>
                <a:latin typeface="Calibri"/>
                <a:cs typeface="Calibri"/>
              </a:rPr>
              <a:t>CBL Govt. Polytechnic, Bhiwani</a:t>
            </a:r>
            <a:endParaRPr sz="1800" dirty="0">
              <a:latin typeface="Calibri"/>
              <a:cs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9740" y="402081"/>
            <a:ext cx="1733550" cy="452120"/>
          </a:xfrm>
          <a:prstGeom prst="rect">
            <a:avLst/>
          </a:prstGeom>
        </p:spPr>
        <p:txBody>
          <a:bodyPr vert="horz" wrap="square" lIns="0" tIns="12065" rIns="0" bIns="0" rtlCol="0">
            <a:spAutoFit/>
          </a:bodyPr>
          <a:lstStyle/>
          <a:p>
            <a:pPr marL="12700">
              <a:lnSpc>
                <a:spcPct val="100000"/>
              </a:lnSpc>
              <a:spcBef>
                <a:spcPts val="95"/>
              </a:spcBef>
            </a:pPr>
            <a:r>
              <a:rPr sz="1800" b="0" spc="-5" dirty="0">
                <a:latin typeface="Calibri"/>
                <a:cs typeface="Calibri"/>
              </a:rPr>
              <a:t>4</a:t>
            </a:r>
            <a:r>
              <a:rPr sz="2400" spc="-5" dirty="0">
                <a:latin typeface="Times New Roman"/>
                <a:cs typeface="Times New Roman"/>
              </a:rPr>
              <a:t>.</a:t>
            </a:r>
            <a:r>
              <a:rPr sz="2400" spc="-75" dirty="0">
                <a:latin typeface="Times New Roman"/>
                <a:cs typeface="Times New Roman"/>
              </a:rPr>
              <a:t> </a:t>
            </a:r>
            <a:r>
              <a:rPr sz="2800" spc="-5" dirty="0">
                <a:solidFill>
                  <a:srgbClr val="FFFF00"/>
                </a:solidFill>
                <a:latin typeface="Times New Roman"/>
                <a:cs typeface="Times New Roman"/>
              </a:rPr>
              <a:t>CURING</a:t>
            </a:r>
            <a:endParaRPr sz="2800">
              <a:latin typeface="Times New Roman"/>
              <a:cs typeface="Times New Roman"/>
            </a:endParaRPr>
          </a:p>
        </p:txBody>
      </p:sp>
      <p:sp>
        <p:nvSpPr>
          <p:cNvPr id="3" name="object 3"/>
          <p:cNvSpPr txBox="1"/>
          <p:nvPr/>
        </p:nvSpPr>
        <p:spPr>
          <a:xfrm>
            <a:off x="459740" y="1107694"/>
            <a:ext cx="8149590" cy="1946275"/>
          </a:xfrm>
          <a:prstGeom prst="rect">
            <a:avLst/>
          </a:prstGeom>
        </p:spPr>
        <p:txBody>
          <a:bodyPr vert="horz" wrap="square" lIns="0" tIns="12700" rIns="0" bIns="0" rtlCol="0">
            <a:spAutoFit/>
          </a:bodyPr>
          <a:lstStyle/>
          <a:p>
            <a:pPr marL="12700" marR="5080" algn="just">
              <a:lnSpc>
                <a:spcPct val="100000"/>
              </a:lnSpc>
              <a:spcBef>
                <a:spcPts val="100"/>
              </a:spcBef>
            </a:pPr>
            <a:r>
              <a:rPr sz="1800" spc="-5" dirty="0">
                <a:solidFill>
                  <a:srgbClr val="FFFFFF"/>
                </a:solidFill>
                <a:latin typeface="Times New Roman"/>
                <a:cs typeface="Times New Roman"/>
              </a:rPr>
              <a:t>Effective operation </a:t>
            </a:r>
            <a:r>
              <a:rPr sz="1800" dirty="0">
                <a:solidFill>
                  <a:srgbClr val="FFFFFF"/>
                </a:solidFill>
                <a:latin typeface="Times New Roman"/>
                <a:cs typeface="Times New Roman"/>
              </a:rPr>
              <a:t>to </a:t>
            </a:r>
            <a:r>
              <a:rPr sz="1800" spc="-5" dirty="0">
                <a:solidFill>
                  <a:srgbClr val="FFFFFF"/>
                </a:solidFill>
                <a:latin typeface="Times New Roman"/>
                <a:cs typeface="Times New Roman"/>
              </a:rPr>
              <a:t>reduce </a:t>
            </a:r>
            <a:r>
              <a:rPr sz="1800" dirty="0">
                <a:solidFill>
                  <a:srgbClr val="FFFFFF"/>
                </a:solidFill>
                <a:latin typeface="Times New Roman"/>
                <a:cs typeface="Times New Roman"/>
              </a:rPr>
              <a:t>water </a:t>
            </a:r>
            <a:r>
              <a:rPr sz="1800" spc="-5" dirty="0">
                <a:solidFill>
                  <a:srgbClr val="FFFFFF"/>
                </a:solidFill>
                <a:latin typeface="Times New Roman"/>
                <a:cs typeface="Times New Roman"/>
              </a:rPr>
              <a:t>loss during </a:t>
            </a:r>
            <a:r>
              <a:rPr sz="1800" dirty="0">
                <a:solidFill>
                  <a:srgbClr val="FFFFFF"/>
                </a:solidFill>
                <a:latin typeface="Times New Roman"/>
                <a:cs typeface="Times New Roman"/>
              </a:rPr>
              <a:t>storage </a:t>
            </a:r>
            <a:r>
              <a:rPr sz="1800" spc="-5" dirty="0">
                <a:solidFill>
                  <a:srgbClr val="FFFFFF"/>
                </a:solidFill>
                <a:latin typeface="Times New Roman"/>
                <a:cs typeface="Times New Roman"/>
              </a:rPr>
              <a:t>from hardy vegetables viz.  </a:t>
            </a:r>
            <a:r>
              <a:rPr sz="1800" dirty="0">
                <a:solidFill>
                  <a:srgbClr val="FFFFFF"/>
                </a:solidFill>
                <a:latin typeface="Times New Roman"/>
                <a:cs typeface="Times New Roman"/>
              </a:rPr>
              <a:t>Onion, </a:t>
            </a:r>
            <a:r>
              <a:rPr sz="1800" spc="-5" dirty="0">
                <a:solidFill>
                  <a:srgbClr val="FFFFFF"/>
                </a:solidFill>
                <a:latin typeface="Times New Roman"/>
                <a:cs typeface="Times New Roman"/>
              </a:rPr>
              <a:t>Garlic, Sweet </a:t>
            </a:r>
            <a:r>
              <a:rPr sz="1800" dirty="0">
                <a:solidFill>
                  <a:srgbClr val="FFFFFF"/>
                </a:solidFill>
                <a:latin typeface="Times New Roman"/>
                <a:cs typeface="Times New Roman"/>
              </a:rPr>
              <a:t>potato and other tropical </a:t>
            </a:r>
            <a:r>
              <a:rPr sz="1800" spc="-5" dirty="0">
                <a:solidFill>
                  <a:srgbClr val="FFFFFF"/>
                </a:solidFill>
                <a:latin typeface="Times New Roman"/>
                <a:cs typeface="Times New Roman"/>
              </a:rPr>
              <a:t>root vegetables. Curing </a:t>
            </a:r>
            <a:r>
              <a:rPr sz="1800" dirty="0">
                <a:solidFill>
                  <a:srgbClr val="FFFFFF"/>
                </a:solidFill>
                <a:latin typeface="Times New Roman"/>
                <a:cs typeface="Times New Roman"/>
              </a:rPr>
              <a:t>of root </a:t>
            </a:r>
            <a:r>
              <a:rPr sz="1800" spc="-5" dirty="0">
                <a:solidFill>
                  <a:srgbClr val="FFFFFF"/>
                </a:solidFill>
                <a:latin typeface="Times New Roman"/>
                <a:cs typeface="Times New Roman"/>
              </a:rPr>
              <a:t>and </a:t>
            </a:r>
            <a:r>
              <a:rPr sz="1800" dirty="0">
                <a:solidFill>
                  <a:srgbClr val="FFFFFF"/>
                </a:solidFill>
                <a:latin typeface="Times New Roman"/>
                <a:cs typeface="Times New Roman"/>
              </a:rPr>
              <a:t>tuber  </a:t>
            </a:r>
            <a:r>
              <a:rPr sz="1800" spc="-5" dirty="0">
                <a:solidFill>
                  <a:srgbClr val="FFFFFF"/>
                </a:solidFill>
                <a:latin typeface="Times New Roman"/>
                <a:cs typeface="Times New Roman"/>
              </a:rPr>
              <a:t>crops </a:t>
            </a:r>
            <a:r>
              <a:rPr sz="1800" dirty="0">
                <a:solidFill>
                  <a:srgbClr val="FFFFFF"/>
                </a:solidFill>
                <a:latin typeface="Times New Roman"/>
                <a:cs typeface="Times New Roman"/>
              </a:rPr>
              <a:t>develops </a:t>
            </a:r>
            <a:r>
              <a:rPr sz="1800" spc="-5" dirty="0">
                <a:solidFill>
                  <a:srgbClr val="FFFFFF"/>
                </a:solidFill>
                <a:latin typeface="Times New Roman"/>
                <a:cs typeface="Times New Roman"/>
              </a:rPr>
              <a:t>Periderms </a:t>
            </a:r>
            <a:r>
              <a:rPr sz="1800" dirty="0">
                <a:solidFill>
                  <a:srgbClr val="FFFFFF"/>
                </a:solidFill>
                <a:latin typeface="Times New Roman"/>
                <a:cs typeface="Times New Roman"/>
              </a:rPr>
              <a:t>over </a:t>
            </a:r>
            <a:r>
              <a:rPr sz="1800" spc="-5" dirty="0">
                <a:solidFill>
                  <a:srgbClr val="FFFFFF"/>
                </a:solidFill>
                <a:latin typeface="Times New Roman"/>
                <a:cs typeface="Times New Roman"/>
              </a:rPr>
              <a:t>cut, </a:t>
            </a:r>
            <a:r>
              <a:rPr sz="1800" dirty="0">
                <a:solidFill>
                  <a:srgbClr val="FFFFFF"/>
                </a:solidFill>
                <a:latin typeface="Times New Roman"/>
                <a:cs typeface="Times New Roman"/>
              </a:rPr>
              <a:t>broken or </a:t>
            </a:r>
            <a:r>
              <a:rPr sz="1800" spc="-5" dirty="0">
                <a:solidFill>
                  <a:srgbClr val="FFFFFF"/>
                </a:solidFill>
                <a:latin typeface="Times New Roman"/>
                <a:cs typeface="Times New Roman"/>
              </a:rPr>
              <a:t>skinned </a:t>
            </a:r>
            <a:r>
              <a:rPr sz="1800" dirty="0">
                <a:solidFill>
                  <a:srgbClr val="FFFFFF"/>
                </a:solidFill>
                <a:latin typeface="Times New Roman"/>
                <a:cs typeface="Times New Roman"/>
              </a:rPr>
              <a:t>surfaces </a:t>
            </a:r>
            <a:r>
              <a:rPr sz="1800" spc="-5" dirty="0">
                <a:solidFill>
                  <a:srgbClr val="FFFFFF"/>
                </a:solidFill>
                <a:latin typeface="Times New Roman"/>
                <a:cs typeface="Times New Roman"/>
              </a:rPr>
              <a:t>wound </a:t>
            </a:r>
            <a:r>
              <a:rPr sz="1800" dirty="0">
                <a:solidFill>
                  <a:srgbClr val="FFFFFF"/>
                </a:solidFill>
                <a:latin typeface="Times New Roman"/>
                <a:cs typeface="Times New Roman"/>
              </a:rPr>
              <a:t>restoration. </a:t>
            </a:r>
            <a:r>
              <a:rPr sz="1800" spc="-5" dirty="0">
                <a:solidFill>
                  <a:srgbClr val="FFFFFF"/>
                </a:solidFill>
                <a:latin typeface="Times New Roman"/>
                <a:cs typeface="Times New Roman"/>
              </a:rPr>
              <a:t>Helps  </a:t>
            </a:r>
            <a:r>
              <a:rPr sz="1800" dirty="0">
                <a:solidFill>
                  <a:srgbClr val="FFFFFF"/>
                </a:solidFill>
                <a:latin typeface="Times New Roman"/>
                <a:cs typeface="Times New Roman"/>
              </a:rPr>
              <a:t>in </a:t>
            </a:r>
            <a:r>
              <a:rPr sz="1800" spc="-5" dirty="0">
                <a:solidFill>
                  <a:srgbClr val="FFFFFF"/>
                </a:solidFill>
                <a:latin typeface="Times New Roman"/>
                <a:cs typeface="Times New Roman"/>
              </a:rPr>
              <a:t>healing of harvest </a:t>
            </a:r>
            <a:r>
              <a:rPr sz="1800" dirty="0">
                <a:solidFill>
                  <a:srgbClr val="FFFFFF"/>
                </a:solidFill>
                <a:latin typeface="Times New Roman"/>
                <a:cs typeface="Times New Roman"/>
              </a:rPr>
              <a:t>injuries, </a:t>
            </a:r>
            <a:r>
              <a:rPr sz="1800" spc="-5" dirty="0">
                <a:solidFill>
                  <a:srgbClr val="FFFFFF"/>
                </a:solidFill>
                <a:latin typeface="Times New Roman"/>
                <a:cs typeface="Times New Roman"/>
              </a:rPr>
              <a:t>reduce </a:t>
            </a:r>
            <a:r>
              <a:rPr sz="1800" dirty="0">
                <a:solidFill>
                  <a:srgbClr val="FFFFFF"/>
                </a:solidFill>
                <a:latin typeface="Times New Roman"/>
                <a:cs typeface="Times New Roman"/>
              </a:rPr>
              <a:t>loss </a:t>
            </a:r>
            <a:r>
              <a:rPr sz="1800" spc="-5" dirty="0">
                <a:solidFill>
                  <a:srgbClr val="FFFFFF"/>
                </a:solidFill>
                <a:latin typeface="Times New Roman"/>
                <a:cs typeface="Times New Roman"/>
              </a:rPr>
              <a:t>of water </a:t>
            </a:r>
            <a:r>
              <a:rPr sz="1800" dirty="0">
                <a:solidFill>
                  <a:srgbClr val="FFFFFF"/>
                </a:solidFill>
                <a:latin typeface="Times New Roman"/>
                <a:cs typeface="Times New Roman"/>
              </a:rPr>
              <a:t>and </a:t>
            </a:r>
            <a:r>
              <a:rPr sz="1800" spc="-5" dirty="0">
                <a:solidFill>
                  <a:srgbClr val="FFFFFF"/>
                </a:solidFill>
                <a:latin typeface="Times New Roman"/>
                <a:cs typeface="Times New Roman"/>
              </a:rPr>
              <a:t>prevents </a:t>
            </a:r>
            <a:r>
              <a:rPr sz="1800" dirty="0">
                <a:solidFill>
                  <a:srgbClr val="FFFFFF"/>
                </a:solidFill>
                <a:latin typeface="Times New Roman"/>
                <a:cs typeface="Times New Roman"/>
              </a:rPr>
              <a:t>infection </a:t>
            </a:r>
            <a:r>
              <a:rPr sz="1800" spc="-10" dirty="0">
                <a:solidFill>
                  <a:srgbClr val="FFFFFF"/>
                </a:solidFill>
                <a:latin typeface="Times New Roman"/>
                <a:cs typeface="Times New Roman"/>
              </a:rPr>
              <a:t>by </a:t>
            </a:r>
            <a:r>
              <a:rPr sz="1800" spc="-5" dirty="0">
                <a:solidFill>
                  <a:srgbClr val="FFFFFF"/>
                </a:solidFill>
                <a:latin typeface="Times New Roman"/>
                <a:cs typeface="Times New Roman"/>
              </a:rPr>
              <a:t>decay of  </a:t>
            </a:r>
            <a:r>
              <a:rPr sz="1800" dirty="0">
                <a:solidFill>
                  <a:srgbClr val="FFFFFF"/>
                </a:solidFill>
                <a:latin typeface="Times New Roman"/>
                <a:cs typeface="Times New Roman"/>
              </a:rPr>
              <a:t>pathogens. </a:t>
            </a:r>
            <a:r>
              <a:rPr sz="1800" spc="-5" dirty="0">
                <a:solidFill>
                  <a:srgbClr val="FFFFFF"/>
                </a:solidFill>
                <a:latin typeface="Times New Roman"/>
                <a:cs typeface="Times New Roman"/>
              </a:rPr>
              <a:t>Curing </a:t>
            </a:r>
            <a:r>
              <a:rPr sz="1800" dirty="0">
                <a:solidFill>
                  <a:srgbClr val="FFFFFF"/>
                </a:solidFill>
                <a:latin typeface="Times New Roman"/>
                <a:cs typeface="Times New Roman"/>
              </a:rPr>
              <a:t>of onion and garlic </a:t>
            </a:r>
            <a:r>
              <a:rPr sz="1800" spc="-5" dirty="0">
                <a:solidFill>
                  <a:srgbClr val="FFFFFF"/>
                </a:solidFill>
                <a:latin typeface="Times New Roman"/>
                <a:cs typeface="Times New Roman"/>
              </a:rPr>
              <a:t>are done to dry necks </a:t>
            </a:r>
            <a:r>
              <a:rPr sz="1800" dirty="0">
                <a:solidFill>
                  <a:srgbClr val="FFFFFF"/>
                </a:solidFill>
                <a:latin typeface="Times New Roman"/>
                <a:cs typeface="Times New Roman"/>
              </a:rPr>
              <a:t>and outer </a:t>
            </a:r>
            <a:r>
              <a:rPr sz="1800" spc="-5" dirty="0">
                <a:solidFill>
                  <a:srgbClr val="FFFFFF"/>
                </a:solidFill>
                <a:latin typeface="Times New Roman"/>
                <a:cs typeface="Times New Roman"/>
              </a:rPr>
              <a:t>scales, </a:t>
            </a:r>
            <a:r>
              <a:rPr sz="1800" dirty="0">
                <a:solidFill>
                  <a:srgbClr val="FFFFFF"/>
                </a:solidFill>
                <a:latin typeface="Times New Roman"/>
                <a:cs typeface="Times New Roman"/>
              </a:rPr>
              <a:t>the bulbs  are </a:t>
            </a:r>
            <a:r>
              <a:rPr sz="1800" spc="-5" dirty="0">
                <a:solidFill>
                  <a:srgbClr val="FFFFFF"/>
                </a:solidFill>
                <a:latin typeface="Times New Roman"/>
                <a:cs typeface="Times New Roman"/>
              </a:rPr>
              <a:t>left </a:t>
            </a:r>
            <a:r>
              <a:rPr sz="1800" dirty="0">
                <a:solidFill>
                  <a:srgbClr val="FFFFFF"/>
                </a:solidFill>
                <a:latin typeface="Times New Roman"/>
                <a:cs typeface="Times New Roman"/>
              </a:rPr>
              <a:t>in </a:t>
            </a:r>
            <a:r>
              <a:rPr sz="1800" spc="-5" dirty="0">
                <a:solidFill>
                  <a:srgbClr val="FFFFFF"/>
                </a:solidFill>
                <a:latin typeface="Times New Roman"/>
                <a:cs typeface="Times New Roman"/>
              </a:rPr>
              <a:t>the field </a:t>
            </a:r>
            <a:r>
              <a:rPr sz="1800" dirty="0">
                <a:solidFill>
                  <a:srgbClr val="FFFFFF"/>
                </a:solidFill>
                <a:latin typeface="Times New Roman"/>
                <a:cs typeface="Times New Roman"/>
              </a:rPr>
              <a:t>after </a:t>
            </a:r>
            <a:r>
              <a:rPr sz="1800" spc="-5" dirty="0">
                <a:solidFill>
                  <a:srgbClr val="FFFFFF"/>
                </a:solidFill>
                <a:latin typeface="Times New Roman"/>
                <a:cs typeface="Times New Roman"/>
              </a:rPr>
              <a:t>harvesting </a:t>
            </a:r>
            <a:r>
              <a:rPr sz="1800" dirty="0">
                <a:solidFill>
                  <a:srgbClr val="FFFFFF"/>
                </a:solidFill>
                <a:latin typeface="Times New Roman"/>
                <a:cs typeface="Times New Roman"/>
              </a:rPr>
              <a:t>under shade </a:t>
            </a:r>
            <a:r>
              <a:rPr sz="1800" spc="-5" dirty="0">
                <a:solidFill>
                  <a:srgbClr val="FFFFFF"/>
                </a:solidFill>
                <a:latin typeface="Times New Roman"/>
                <a:cs typeface="Times New Roman"/>
              </a:rPr>
              <a:t>for </a:t>
            </a:r>
            <a:r>
              <a:rPr sz="1800" dirty="0">
                <a:solidFill>
                  <a:srgbClr val="FFFFFF"/>
                </a:solidFill>
                <a:latin typeface="Times New Roman"/>
                <a:cs typeface="Times New Roman"/>
              </a:rPr>
              <a:t>a </a:t>
            </a:r>
            <a:r>
              <a:rPr sz="1800" spc="-5" dirty="0">
                <a:solidFill>
                  <a:srgbClr val="FFFFFF"/>
                </a:solidFill>
                <a:latin typeface="Times New Roman"/>
                <a:cs typeface="Times New Roman"/>
              </a:rPr>
              <a:t>few days until </a:t>
            </a:r>
            <a:r>
              <a:rPr sz="1800" dirty="0">
                <a:solidFill>
                  <a:srgbClr val="FFFFFF"/>
                </a:solidFill>
                <a:latin typeface="Times New Roman"/>
                <a:cs typeface="Times New Roman"/>
              </a:rPr>
              <a:t>the green tops, outer  </a:t>
            </a:r>
            <a:r>
              <a:rPr sz="1800" spc="-5" dirty="0">
                <a:solidFill>
                  <a:srgbClr val="FFFFFF"/>
                </a:solidFill>
                <a:latin typeface="Times New Roman"/>
                <a:cs typeface="Times New Roman"/>
              </a:rPr>
              <a:t>skins </a:t>
            </a:r>
            <a:r>
              <a:rPr sz="1800" dirty="0">
                <a:solidFill>
                  <a:srgbClr val="FFFFFF"/>
                </a:solidFill>
                <a:latin typeface="Times New Roman"/>
                <a:cs typeface="Times New Roman"/>
              </a:rPr>
              <a:t>and roots are fully</a:t>
            </a:r>
            <a:r>
              <a:rPr sz="1800" spc="-20" dirty="0">
                <a:solidFill>
                  <a:srgbClr val="FFFFFF"/>
                </a:solidFill>
                <a:latin typeface="Times New Roman"/>
                <a:cs typeface="Times New Roman"/>
              </a:rPr>
              <a:t> </a:t>
            </a:r>
            <a:r>
              <a:rPr sz="1800" dirty="0">
                <a:solidFill>
                  <a:srgbClr val="FFFFFF"/>
                </a:solidFill>
                <a:latin typeface="Times New Roman"/>
                <a:cs typeface="Times New Roman"/>
              </a:rPr>
              <a:t>dried.</a:t>
            </a:r>
            <a:endParaRPr sz="1800">
              <a:latin typeface="Times New Roman"/>
              <a:cs typeface="Times New Roman"/>
            </a:endParaRPr>
          </a:p>
        </p:txBody>
      </p:sp>
      <p:graphicFrame>
        <p:nvGraphicFramePr>
          <p:cNvPr id="4" name="object 4"/>
          <p:cNvGraphicFramePr>
            <a:graphicFrameLocks noGrp="1"/>
          </p:cNvGraphicFramePr>
          <p:nvPr/>
        </p:nvGraphicFramePr>
        <p:xfrm>
          <a:off x="1289050" y="3575050"/>
          <a:ext cx="6096000" cy="2433316"/>
        </p:xfrm>
        <a:graphic>
          <a:graphicData uri="http://schemas.openxmlformats.org/drawingml/2006/table">
            <a:tbl>
              <a:tblPr firstRow="1" bandRow="1">
                <a:tableStyleId>{2D5ABB26-0587-4C30-8999-92F81FD0307C}</a:tableStyleId>
              </a:tblPr>
              <a:tblGrid>
                <a:gridCol w="1524000"/>
                <a:gridCol w="1524000"/>
                <a:gridCol w="1524000"/>
                <a:gridCol w="1524000"/>
              </a:tblGrid>
              <a:tr h="370839">
                <a:tc>
                  <a:txBody>
                    <a:bodyPr/>
                    <a:lstStyle/>
                    <a:p>
                      <a:pPr marL="183515">
                        <a:lnSpc>
                          <a:spcPct val="100000"/>
                        </a:lnSpc>
                        <a:spcBef>
                          <a:spcPts val="305"/>
                        </a:spcBef>
                      </a:pPr>
                      <a:r>
                        <a:rPr sz="1800" b="1" spc="-5" dirty="0">
                          <a:solidFill>
                            <a:srgbClr val="FFFFFF"/>
                          </a:solidFill>
                          <a:latin typeface="Times New Roman"/>
                          <a:cs typeface="Times New Roman"/>
                        </a:rPr>
                        <a:t>Commodity</a:t>
                      </a:r>
                      <a:endParaRPr sz="1800">
                        <a:latin typeface="Times New Roman"/>
                        <a:cs typeface="Times New Roman"/>
                      </a:endParaRPr>
                    </a:p>
                  </a:txBody>
                  <a:tcPr marL="0" marR="0" marT="387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algn="ctr">
                        <a:lnSpc>
                          <a:spcPct val="100000"/>
                        </a:lnSpc>
                        <a:spcBef>
                          <a:spcPts val="305"/>
                        </a:spcBef>
                      </a:pPr>
                      <a:r>
                        <a:rPr sz="1800" b="1" spc="-45" dirty="0">
                          <a:solidFill>
                            <a:srgbClr val="FFFFFF"/>
                          </a:solidFill>
                          <a:latin typeface="Times New Roman"/>
                          <a:cs typeface="Times New Roman"/>
                        </a:rPr>
                        <a:t>Temp</a:t>
                      </a:r>
                      <a:r>
                        <a:rPr sz="1800" b="1" spc="-15" dirty="0">
                          <a:solidFill>
                            <a:srgbClr val="FFFFFF"/>
                          </a:solidFill>
                          <a:latin typeface="Times New Roman"/>
                          <a:cs typeface="Times New Roman"/>
                        </a:rPr>
                        <a:t> </a:t>
                      </a:r>
                      <a:r>
                        <a:rPr sz="1800" b="1" dirty="0">
                          <a:solidFill>
                            <a:srgbClr val="FFFFFF"/>
                          </a:solidFill>
                          <a:latin typeface="Times New Roman"/>
                          <a:cs typeface="Times New Roman"/>
                        </a:rPr>
                        <a:t>°c</a:t>
                      </a:r>
                      <a:endParaRPr sz="1800">
                        <a:latin typeface="Times New Roman"/>
                        <a:cs typeface="Times New Roman"/>
                      </a:endParaRPr>
                    </a:p>
                  </a:txBody>
                  <a:tcPr marL="0" marR="0" marT="387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marL="1270" algn="ctr">
                        <a:lnSpc>
                          <a:spcPct val="100000"/>
                        </a:lnSpc>
                        <a:spcBef>
                          <a:spcPts val="305"/>
                        </a:spcBef>
                      </a:pPr>
                      <a:r>
                        <a:rPr sz="1800" b="1" spc="-10" dirty="0">
                          <a:solidFill>
                            <a:srgbClr val="FFFFFF"/>
                          </a:solidFill>
                          <a:latin typeface="Times New Roman"/>
                          <a:cs typeface="Times New Roman"/>
                        </a:rPr>
                        <a:t>Rh</a:t>
                      </a:r>
                      <a:endParaRPr sz="1800">
                        <a:latin typeface="Times New Roman"/>
                        <a:cs typeface="Times New Roman"/>
                      </a:endParaRPr>
                    </a:p>
                  </a:txBody>
                  <a:tcPr marL="0" marR="0" marT="387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algn="ctr">
                        <a:lnSpc>
                          <a:spcPct val="100000"/>
                        </a:lnSpc>
                        <a:spcBef>
                          <a:spcPts val="305"/>
                        </a:spcBef>
                      </a:pPr>
                      <a:r>
                        <a:rPr sz="1800" b="1" spc="-5" dirty="0">
                          <a:solidFill>
                            <a:srgbClr val="FFFFFF"/>
                          </a:solidFill>
                          <a:latin typeface="Times New Roman"/>
                          <a:cs typeface="Times New Roman"/>
                        </a:rPr>
                        <a:t>Curing</a:t>
                      </a:r>
                      <a:r>
                        <a:rPr sz="1800" b="1" spc="-20" dirty="0">
                          <a:solidFill>
                            <a:srgbClr val="FFFFFF"/>
                          </a:solidFill>
                          <a:latin typeface="Times New Roman"/>
                          <a:cs typeface="Times New Roman"/>
                        </a:rPr>
                        <a:t> </a:t>
                      </a:r>
                      <a:r>
                        <a:rPr sz="1800" b="1" dirty="0">
                          <a:solidFill>
                            <a:srgbClr val="FFFFFF"/>
                          </a:solidFill>
                          <a:latin typeface="Times New Roman"/>
                          <a:cs typeface="Times New Roman"/>
                        </a:rPr>
                        <a:t>time</a:t>
                      </a:r>
                      <a:endParaRPr sz="1800">
                        <a:latin typeface="Times New Roman"/>
                        <a:cs typeface="Times New Roman"/>
                      </a:endParaRPr>
                    </a:p>
                  </a:txBody>
                  <a:tcPr marL="0" marR="0" marT="387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r>
              <a:tr h="370840">
                <a:tc>
                  <a:txBody>
                    <a:bodyPr/>
                    <a:lstStyle/>
                    <a:p>
                      <a:pPr marL="288925">
                        <a:lnSpc>
                          <a:spcPct val="100000"/>
                        </a:lnSpc>
                        <a:spcBef>
                          <a:spcPts val="310"/>
                        </a:spcBef>
                      </a:pPr>
                      <a:r>
                        <a:rPr sz="1600" spc="-5" dirty="0">
                          <a:solidFill>
                            <a:srgbClr val="FFFFFF"/>
                          </a:solidFill>
                          <a:latin typeface="Times New Roman"/>
                          <a:cs typeface="Times New Roman"/>
                        </a:rPr>
                        <a:t>Irish</a:t>
                      </a:r>
                      <a:r>
                        <a:rPr sz="1600" spc="10" dirty="0">
                          <a:solidFill>
                            <a:srgbClr val="FFFFFF"/>
                          </a:solidFill>
                          <a:latin typeface="Times New Roman"/>
                          <a:cs typeface="Times New Roman"/>
                        </a:rPr>
                        <a:t> </a:t>
                      </a:r>
                      <a:r>
                        <a:rPr sz="1600" spc="-5" dirty="0">
                          <a:solidFill>
                            <a:srgbClr val="FFFFFF"/>
                          </a:solidFill>
                          <a:latin typeface="Times New Roman"/>
                          <a:cs typeface="Times New Roman"/>
                        </a:rPr>
                        <a:t>Potato</a:t>
                      </a:r>
                      <a:endParaRPr sz="1600">
                        <a:latin typeface="Times New Roman"/>
                        <a:cs typeface="Times New Roman"/>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algn="ctr">
                        <a:lnSpc>
                          <a:spcPct val="100000"/>
                        </a:lnSpc>
                        <a:spcBef>
                          <a:spcPts val="310"/>
                        </a:spcBef>
                      </a:pPr>
                      <a:r>
                        <a:rPr sz="1600" spc="-5" dirty="0">
                          <a:solidFill>
                            <a:srgbClr val="FFFFFF"/>
                          </a:solidFill>
                          <a:latin typeface="Times New Roman"/>
                          <a:cs typeface="Times New Roman"/>
                        </a:rPr>
                        <a:t>13-17</a:t>
                      </a:r>
                      <a:endParaRPr sz="1600">
                        <a:latin typeface="Times New Roman"/>
                        <a:cs typeface="Times New Roman"/>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algn="ctr">
                        <a:lnSpc>
                          <a:spcPct val="100000"/>
                        </a:lnSpc>
                        <a:spcBef>
                          <a:spcPts val="310"/>
                        </a:spcBef>
                      </a:pPr>
                      <a:r>
                        <a:rPr sz="1600" spc="-5" dirty="0">
                          <a:solidFill>
                            <a:srgbClr val="FFFFFF"/>
                          </a:solidFill>
                          <a:latin typeface="Times New Roman"/>
                          <a:cs typeface="Times New Roman"/>
                        </a:rPr>
                        <a:t>&gt;85</a:t>
                      </a:r>
                      <a:endParaRPr sz="1600">
                        <a:latin typeface="Times New Roman"/>
                        <a:cs typeface="Times New Roman"/>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marL="1270" algn="ctr">
                        <a:lnSpc>
                          <a:spcPct val="100000"/>
                        </a:lnSpc>
                        <a:spcBef>
                          <a:spcPts val="310"/>
                        </a:spcBef>
                      </a:pPr>
                      <a:r>
                        <a:rPr sz="1600" spc="-5" dirty="0">
                          <a:solidFill>
                            <a:srgbClr val="FFFFFF"/>
                          </a:solidFill>
                          <a:latin typeface="Times New Roman"/>
                          <a:cs typeface="Times New Roman"/>
                        </a:rPr>
                        <a:t>7-15</a:t>
                      </a:r>
                      <a:endParaRPr sz="1600">
                        <a:latin typeface="Times New Roman"/>
                        <a:cs typeface="Times New Roman"/>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r>
              <a:tr h="370839">
                <a:tc>
                  <a:txBody>
                    <a:bodyPr/>
                    <a:lstStyle/>
                    <a:p>
                      <a:pPr marL="227965">
                        <a:lnSpc>
                          <a:spcPct val="100000"/>
                        </a:lnSpc>
                        <a:spcBef>
                          <a:spcPts val="310"/>
                        </a:spcBef>
                      </a:pPr>
                      <a:r>
                        <a:rPr sz="1600" spc="-5" dirty="0">
                          <a:solidFill>
                            <a:srgbClr val="FFFFFF"/>
                          </a:solidFill>
                          <a:latin typeface="Times New Roman"/>
                          <a:cs typeface="Times New Roman"/>
                        </a:rPr>
                        <a:t>Sweet</a:t>
                      </a:r>
                      <a:r>
                        <a:rPr sz="1600" spc="-10" dirty="0">
                          <a:solidFill>
                            <a:srgbClr val="FFFFFF"/>
                          </a:solidFill>
                          <a:latin typeface="Times New Roman"/>
                          <a:cs typeface="Times New Roman"/>
                        </a:rPr>
                        <a:t> </a:t>
                      </a:r>
                      <a:r>
                        <a:rPr sz="1600" spc="-5" dirty="0">
                          <a:solidFill>
                            <a:srgbClr val="FFFFFF"/>
                          </a:solidFill>
                          <a:latin typeface="Times New Roman"/>
                          <a:cs typeface="Times New Roman"/>
                        </a:rPr>
                        <a:t>Potato</a:t>
                      </a:r>
                      <a:endParaRPr sz="1600">
                        <a:latin typeface="Times New Roman"/>
                        <a:cs typeface="Times New Roman"/>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algn="ctr">
                        <a:lnSpc>
                          <a:spcPct val="100000"/>
                        </a:lnSpc>
                        <a:spcBef>
                          <a:spcPts val="310"/>
                        </a:spcBef>
                      </a:pPr>
                      <a:r>
                        <a:rPr sz="1600" dirty="0">
                          <a:solidFill>
                            <a:srgbClr val="FFFFFF"/>
                          </a:solidFill>
                          <a:latin typeface="Times New Roman"/>
                          <a:cs typeface="Times New Roman"/>
                        </a:rPr>
                        <a:t>27-33</a:t>
                      </a:r>
                      <a:endParaRPr sz="1600">
                        <a:latin typeface="Times New Roman"/>
                        <a:cs typeface="Times New Roman"/>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algn="ctr">
                        <a:lnSpc>
                          <a:spcPct val="100000"/>
                        </a:lnSpc>
                        <a:spcBef>
                          <a:spcPts val="310"/>
                        </a:spcBef>
                      </a:pPr>
                      <a:r>
                        <a:rPr sz="1600" spc="-5" dirty="0">
                          <a:solidFill>
                            <a:srgbClr val="FFFFFF"/>
                          </a:solidFill>
                          <a:latin typeface="Times New Roman"/>
                          <a:cs typeface="Times New Roman"/>
                        </a:rPr>
                        <a:t>&gt;90</a:t>
                      </a:r>
                      <a:endParaRPr sz="1600">
                        <a:latin typeface="Times New Roman"/>
                        <a:cs typeface="Times New Roman"/>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algn="ctr">
                        <a:lnSpc>
                          <a:spcPct val="100000"/>
                        </a:lnSpc>
                        <a:spcBef>
                          <a:spcPts val="310"/>
                        </a:spcBef>
                      </a:pPr>
                      <a:r>
                        <a:rPr sz="1600" spc="-5" dirty="0">
                          <a:solidFill>
                            <a:srgbClr val="FFFFFF"/>
                          </a:solidFill>
                          <a:latin typeface="Times New Roman"/>
                          <a:cs typeface="Times New Roman"/>
                        </a:rPr>
                        <a:t>5-7</a:t>
                      </a:r>
                      <a:endParaRPr sz="1600">
                        <a:latin typeface="Times New Roman"/>
                        <a:cs typeface="Times New Roman"/>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r>
              <a:tr h="370840">
                <a:tc>
                  <a:txBody>
                    <a:bodyPr/>
                    <a:lstStyle/>
                    <a:p>
                      <a:pPr marL="3810" algn="ctr">
                        <a:lnSpc>
                          <a:spcPct val="100000"/>
                        </a:lnSpc>
                        <a:spcBef>
                          <a:spcPts val="315"/>
                        </a:spcBef>
                      </a:pPr>
                      <a:r>
                        <a:rPr sz="1600" spc="-60" dirty="0">
                          <a:solidFill>
                            <a:srgbClr val="FFFFFF"/>
                          </a:solidFill>
                          <a:latin typeface="Times New Roman"/>
                          <a:cs typeface="Times New Roman"/>
                        </a:rPr>
                        <a:t>Yam</a:t>
                      </a:r>
                      <a:endParaRPr sz="1600">
                        <a:latin typeface="Times New Roman"/>
                        <a:cs typeface="Times New Roman"/>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algn="ctr">
                        <a:lnSpc>
                          <a:spcPct val="100000"/>
                        </a:lnSpc>
                        <a:spcBef>
                          <a:spcPts val="315"/>
                        </a:spcBef>
                      </a:pPr>
                      <a:r>
                        <a:rPr sz="1600" dirty="0">
                          <a:solidFill>
                            <a:srgbClr val="FFFFFF"/>
                          </a:solidFill>
                          <a:latin typeface="Times New Roman"/>
                          <a:cs typeface="Times New Roman"/>
                        </a:rPr>
                        <a:t>32-40</a:t>
                      </a:r>
                      <a:endParaRPr sz="1600">
                        <a:latin typeface="Times New Roman"/>
                        <a:cs typeface="Times New Roman"/>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algn="ctr">
                        <a:lnSpc>
                          <a:spcPct val="100000"/>
                        </a:lnSpc>
                        <a:spcBef>
                          <a:spcPts val="315"/>
                        </a:spcBef>
                      </a:pPr>
                      <a:r>
                        <a:rPr sz="1600" spc="-5" dirty="0">
                          <a:solidFill>
                            <a:srgbClr val="FFFFFF"/>
                          </a:solidFill>
                          <a:latin typeface="Times New Roman"/>
                          <a:cs typeface="Times New Roman"/>
                        </a:rPr>
                        <a:t>&gt;90</a:t>
                      </a:r>
                      <a:endParaRPr sz="1600">
                        <a:latin typeface="Times New Roman"/>
                        <a:cs typeface="Times New Roman"/>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algn="ctr">
                        <a:lnSpc>
                          <a:spcPct val="100000"/>
                        </a:lnSpc>
                        <a:spcBef>
                          <a:spcPts val="315"/>
                        </a:spcBef>
                      </a:pPr>
                      <a:r>
                        <a:rPr sz="1600" spc="-5" dirty="0">
                          <a:solidFill>
                            <a:srgbClr val="FFFFFF"/>
                          </a:solidFill>
                          <a:latin typeface="Times New Roman"/>
                          <a:cs typeface="Times New Roman"/>
                        </a:rPr>
                        <a:t>1-4</a:t>
                      </a:r>
                      <a:endParaRPr sz="1600">
                        <a:latin typeface="Times New Roman"/>
                        <a:cs typeface="Times New Roman"/>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r>
              <a:tr h="579119">
                <a:tc>
                  <a:txBody>
                    <a:bodyPr/>
                    <a:lstStyle/>
                    <a:p>
                      <a:pPr marL="508000" marR="329565" indent="-173990">
                        <a:lnSpc>
                          <a:spcPct val="100000"/>
                        </a:lnSpc>
                        <a:spcBef>
                          <a:spcPts val="315"/>
                        </a:spcBef>
                      </a:pPr>
                      <a:r>
                        <a:rPr sz="1600" spc="-5" dirty="0">
                          <a:solidFill>
                            <a:srgbClr val="FFFFFF"/>
                          </a:solidFill>
                          <a:latin typeface="Times New Roman"/>
                          <a:cs typeface="Times New Roman"/>
                        </a:rPr>
                        <a:t>Onion</a:t>
                      </a:r>
                      <a:r>
                        <a:rPr sz="1600" spc="-75" dirty="0">
                          <a:solidFill>
                            <a:srgbClr val="FFFFFF"/>
                          </a:solidFill>
                          <a:latin typeface="Times New Roman"/>
                          <a:cs typeface="Times New Roman"/>
                        </a:rPr>
                        <a:t> </a:t>
                      </a:r>
                      <a:r>
                        <a:rPr sz="1600" spc="-5" dirty="0">
                          <a:solidFill>
                            <a:srgbClr val="FFFFFF"/>
                          </a:solidFill>
                          <a:latin typeface="Times New Roman"/>
                          <a:cs typeface="Times New Roman"/>
                        </a:rPr>
                        <a:t>and  Garlic</a:t>
                      </a:r>
                      <a:endParaRPr sz="1600">
                        <a:latin typeface="Times New Roman"/>
                        <a:cs typeface="Times New Roman"/>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algn="ctr">
                        <a:lnSpc>
                          <a:spcPct val="100000"/>
                        </a:lnSpc>
                        <a:spcBef>
                          <a:spcPts val="315"/>
                        </a:spcBef>
                      </a:pPr>
                      <a:r>
                        <a:rPr sz="1600" dirty="0">
                          <a:solidFill>
                            <a:srgbClr val="FFFFFF"/>
                          </a:solidFill>
                          <a:latin typeface="Times New Roman"/>
                          <a:cs typeface="Times New Roman"/>
                        </a:rPr>
                        <a:t>35-45</a:t>
                      </a:r>
                      <a:endParaRPr sz="1600">
                        <a:latin typeface="Times New Roman"/>
                        <a:cs typeface="Times New Roman"/>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algn="ctr">
                        <a:lnSpc>
                          <a:spcPct val="100000"/>
                        </a:lnSpc>
                        <a:spcBef>
                          <a:spcPts val="315"/>
                        </a:spcBef>
                      </a:pPr>
                      <a:r>
                        <a:rPr sz="1600" dirty="0">
                          <a:solidFill>
                            <a:srgbClr val="FFFFFF"/>
                          </a:solidFill>
                          <a:latin typeface="Times New Roman"/>
                          <a:cs typeface="Times New Roman"/>
                        </a:rPr>
                        <a:t>60-75</a:t>
                      </a:r>
                      <a:endParaRPr sz="1600">
                        <a:latin typeface="Times New Roman"/>
                        <a:cs typeface="Times New Roman"/>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algn="ctr">
                        <a:lnSpc>
                          <a:spcPct val="100000"/>
                        </a:lnSpc>
                        <a:spcBef>
                          <a:spcPts val="315"/>
                        </a:spcBef>
                      </a:pPr>
                      <a:r>
                        <a:rPr sz="1600" spc="-5" dirty="0">
                          <a:solidFill>
                            <a:srgbClr val="FFFFFF"/>
                          </a:solidFill>
                          <a:latin typeface="Times New Roman"/>
                          <a:cs typeface="Times New Roman"/>
                        </a:rPr>
                        <a:t>0.5-1</a:t>
                      </a:r>
                      <a:endParaRPr sz="1600">
                        <a:latin typeface="Times New Roman"/>
                        <a:cs typeface="Times New Roman"/>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r>
              <a:tr h="370839">
                <a:tc>
                  <a:txBody>
                    <a:bodyPr/>
                    <a:lstStyle/>
                    <a:p>
                      <a:pPr marL="428625">
                        <a:lnSpc>
                          <a:spcPct val="100000"/>
                        </a:lnSpc>
                        <a:spcBef>
                          <a:spcPts val="315"/>
                        </a:spcBef>
                      </a:pPr>
                      <a:r>
                        <a:rPr sz="1600" spc="-5" dirty="0">
                          <a:solidFill>
                            <a:srgbClr val="FFFFFF"/>
                          </a:solidFill>
                          <a:latin typeface="Times New Roman"/>
                          <a:cs typeface="Times New Roman"/>
                        </a:rPr>
                        <a:t>Cassava</a:t>
                      </a:r>
                      <a:endParaRPr sz="1600">
                        <a:latin typeface="Times New Roman"/>
                        <a:cs typeface="Times New Roman"/>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algn="ctr">
                        <a:lnSpc>
                          <a:spcPct val="100000"/>
                        </a:lnSpc>
                        <a:spcBef>
                          <a:spcPts val="315"/>
                        </a:spcBef>
                      </a:pPr>
                      <a:r>
                        <a:rPr sz="1600" spc="-5" dirty="0">
                          <a:solidFill>
                            <a:srgbClr val="FFFFFF"/>
                          </a:solidFill>
                          <a:latin typeface="Times New Roman"/>
                          <a:cs typeface="Times New Roman"/>
                        </a:rPr>
                        <a:t>30-35</a:t>
                      </a:r>
                      <a:endParaRPr sz="1600">
                        <a:latin typeface="Times New Roman"/>
                        <a:cs typeface="Times New Roman"/>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algn="ctr">
                        <a:lnSpc>
                          <a:spcPct val="100000"/>
                        </a:lnSpc>
                        <a:spcBef>
                          <a:spcPts val="315"/>
                        </a:spcBef>
                      </a:pPr>
                      <a:r>
                        <a:rPr sz="1600" spc="-5" dirty="0">
                          <a:solidFill>
                            <a:srgbClr val="FFFFFF"/>
                          </a:solidFill>
                          <a:latin typeface="Times New Roman"/>
                          <a:cs typeface="Times New Roman"/>
                        </a:rPr>
                        <a:t>&gt;80</a:t>
                      </a:r>
                      <a:endParaRPr sz="1600">
                        <a:latin typeface="Times New Roman"/>
                        <a:cs typeface="Times New Roman"/>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algn="ctr">
                        <a:lnSpc>
                          <a:spcPct val="100000"/>
                        </a:lnSpc>
                        <a:spcBef>
                          <a:spcPts val="315"/>
                        </a:spcBef>
                      </a:pPr>
                      <a:r>
                        <a:rPr sz="1600" spc="-5" dirty="0">
                          <a:solidFill>
                            <a:srgbClr val="FFFFFF"/>
                          </a:solidFill>
                          <a:latin typeface="Times New Roman"/>
                          <a:cs typeface="Times New Roman"/>
                        </a:rPr>
                        <a:t>4-7</a:t>
                      </a:r>
                      <a:endParaRPr sz="1600">
                        <a:latin typeface="Times New Roman"/>
                        <a:cs typeface="Times New Roman"/>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r>
            </a:tbl>
          </a:graphicData>
        </a:graphic>
      </p:graphicFrame>
      <p:sp>
        <p:nvSpPr>
          <p:cNvPr id="5" name="object 5"/>
          <p:cNvSpPr txBox="1"/>
          <p:nvPr/>
        </p:nvSpPr>
        <p:spPr>
          <a:xfrm>
            <a:off x="1592072" y="6168644"/>
            <a:ext cx="5095875" cy="300355"/>
          </a:xfrm>
          <a:prstGeom prst="rect">
            <a:avLst/>
          </a:prstGeom>
        </p:spPr>
        <p:txBody>
          <a:bodyPr vert="horz" wrap="square" lIns="0" tIns="12700" rIns="0" bIns="0" rtlCol="0">
            <a:spAutoFit/>
          </a:bodyPr>
          <a:lstStyle/>
          <a:p>
            <a:pPr marL="12700">
              <a:lnSpc>
                <a:spcPct val="100000"/>
              </a:lnSpc>
              <a:spcBef>
                <a:spcPts val="100"/>
              </a:spcBef>
            </a:pPr>
            <a:r>
              <a:rPr sz="1800" b="1" spc="-25" dirty="0">
                <a:solidFill>
                  <a:srgbClr val="FFFFFF"/>
                </a:solidFill>
                <a:latin typeface="Calibri"/>
                <a:cs typeface="Calibri"/>
              </a:rPr>
              <a:t>Table- </a:t>
            </a:r>
            <a:r>
              <a:rPr sz="1800" b="1" spc="-5" dirty="0">
                <a:solidFill>
                  <a:srgbClr val="FFFFFF"/>
                </a:solidFill>
                <a:latin typeface="Calibri"/>
                <a:cs typeface="Calibri"/>
              </a:rPr>
              <a:t>Optimum condition </a:t>
            </a:r>
            <a:r>
              <a:rPr sz="1800" b="1" spc="-10" dirty="0">
                <a:solidFill>
                  <a:srgbClr val="FFFFFF"/>
                </a:solidFill>
                <a:latin typeface="Calibri"/>
                <a:cs typeface="Calibri"/>
              </a:rPr>
              <a:t>for </a:t>
            </a:r>
            <a:r>
              <a:rPr sz="1800" b="1" spc="-5" dirty="0">
                <a:solidFill>
                  <a:srgbClr val="FFFFFF"/>
                </a:solidFill>
                <a:latin typeface="Calibri"/>
                <a:cs typeface="Calibri"/>
              </a:rPr>
              <a:t>curing </a:t>
            </a:r>
            <a:r>
              <a:rPr sz="1800" b="1" dirty="0">
                <a:solidFill>
                  <a:srgbClr val="FFFFFF"/>
                </a:solidFill>
                <a:latin typeface="Calibri"/>
                <a:cs typeface="Calibri"/>
              </a:rPr>
              <a:t>some</a:t>
            </a:r>
            <a:r>
              <a:rPr sz="1800" b="1" spc="-65" dirty="0">
                <a:solidFill>
                  <a:srgbClr val="FFFFFF"/>
                </a:solidFill>
                <a:latin typeface="Calibri"/>
                <a:cs typeface="Calibri"/>
              </a:rPr>
              <a:t> </a:t>
            </a:r>
            <a:r>
              <a:rPr sz="1800" b="1" spc="-10" dirty="0">
                <a:solidFill>
                  <a:srgbClr val="FFFFFF"/>
                </a:solidFill>
                <a:latin typeface="Calibri"/>
                <a:cs typeface="Calibri"/>
              </a:rPr>
              <a:t>vegetables</a:t>
            </a:r>
            <a:endParaRPr sz="1800">
              <a:latin typeface="Calibri"/>
              <a:cs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3540" y="325323"/>
            <a:ext cx="7920990" cy="2286000"/>
          </a:xfrm>
          <a:prstGeom prst="rect">
            <a:avLst/>
          </a:prstGeom>
        </p:spPr>
        <p:txBody>
          <a:bodyPr vert="horz" wrap="square" lIns="0" tIns="12065" rIns="0" bIns="0" rtlCol="0">
            <a:spAutoFit/>
          </a:bodyPr>
          <a:lstStyle/>
          <a:p>
            <a:pPr marL="12700">
              <a:lnSpc>
                <a:spcPct val="100000"/>
              </a:lnSpc>
              <a:spcBef>
                <a:spcPts val="95"/>
              </a:spcBef>
            </a:pPr>
            <a:r>
              <a:rPr sz="1800" b="0" spc="-5" dirty="0">
                <a:latin typeface="Calibri"/>
                <a:cs typeface="Calibri"/>
              </a:rPr>
              <a:t>5</a:t>
            </a:r>
            <a:r>
              <a:rPr sz="2000" b="0" spc="-5" dirty="0">
                <a:latin typeface="Times New Roman"/>
                <a:cs typeface="Times New Roman"/>
              </a:rPr>
              <a:t>.</a:t>
            </a:r>
            <a:r>
              <a:rPr sz="2000" b="0" spc="-15" dirty="0">
                <a:latin typeface="Times New Roman"/>
                <a:cs typeface="Times New Roman"/>
              </a:rPr>
              <a:t> </a:t>
            </a:r>
            <a:r>
              <a:rPr sz="2800" spc="-60" dirty="0">
                <a:solidFill>
                  <a:srgbClr val="FFFF00"/>
                </a:solidFill>
                <a:latin typeface="Times New Roman"/>
                <a:cs typeface="Times New Roman"/>
              </a:rPr>
              <a:t>WAXING</a:t>
            </a:r>
            <a:endParaRPr sz="2800">
              <a:latin typeface="Times New Roman"/>
              <a:cs typeface="Times New Roman"/>
            </a:endParaRPr>
          </a:p>
          <a:p>
            <a:pPr marL="12700" marR="5080" algn="just">
              <a:lnSpc>
                <a:spcPct val="100000"/>
              </a:lnSpc>
              <a:spcBef>
                <a:spcPts val="35"/>
              </a:spcBef>
            </a:pPr>
            <a:r>
              <a:rPr sz="2000" b="0" dirty="0">
                <a:latin typeface="Times New Roman"/>
                <a:cs typeface="Times New Roman"/>
              </a:rPr>
              <a:t>Quality </a:t>
            </a:r>
            <a:r>
              <a:rPr sz="2000" b="0" spc="-5" dirty="0">
                <a:latin typeface="Times New Roman"/>
                <a:cs typeface="Times New Roman"/>
              </a:rPr>
              <a:t>retention </a:t>
            </a:r>
            <a:r>
              <a:rPr sz="2000" b="0" spc="-10" dirty="0">
                <a:latin typeface="Times New Roman"/>
                <a:cs typeface="Times New Roman"/>
              </a:rPr>
              <a:t>is </a:t>
            </a:r>
            <a:r>
              <a:rPr sz="2000" b="0" dirty="0">
                <a:latin typeface="Times New Roman"/>
                <a:cs typeface="Times New Roman"/>
              </a:rPr>
              <a:t>a </a:t>
            </a:r>
            <a:r>
              <a:rPr sz="2000" b="0" spc="-10" dirty="0">
                <a:latin typeface="Times New Roman"/>
                <a:cs typeface="Times New Roman"/>
              </a:rPr>
              <a:t>major </a:t>
            </a:r>
            <a:r>
              <a:rPr sz="2000" b="0" spc="-5" dirty="0">
                <a:latin typeface="Times New Roman"/>
                <a:cs typeface="Times New Roman"/>
              </a:rPr>
              <a:t>consideration </a:t>
            </a:r>
            <a:r>
              <a:rPr sz="2000" b="0" spc="-10" dirty="0">
                <a:latin typeface="Times New Roman"/>
                <a:cs typeface="Times New Roman"/>
              </a:rPr>
              <a:t>in </a:t>
            </a:r>
            <a:r>
              <a:rPr sz="2000" b="0" spc="-5" dirty="0">
                <a:latin typeface="Times New Roman"/>
                <a:cs typeface="Times New Roman"/>
              </a:rPr>
              <a:t>modern fresh fruit marketing  system. </a:t>
            </a:r>
            <a:r>
              <a:rPr sz="2000" b="0" spc="-30" dirty="0">
                <a:latin typeface="Times New Roman"/>
                <a:cs typeface="Times New Roman"/>
              </a:rPr>
              <a:t>Waxes </a:t>
            </a:r>
            <a:r>
              <a:rPr sz="2000" b="0" dirty="0">
                <a:latin typeface="Times New Roman"/>
                <a:cs typeface="Times New Roman"/>
              </a:rPr>
              <a:t>are </a:t>
            </a:r>
            <a:r>
              <a:rPr sz="2000" b="0" spc="-5" dirty="0">
                <a:latin typeface="Times New Roman"/>
                <a:cs typeface="Times New Roman"/>
              </a:rPr>
              <a:t>esters </a:t>
            </a:r>
            <a:r>
              <a:rPr sz="2000" b="0" dirty="0">
                <a:latin typeface="Times New Roman"/>
                <a:cs typeface="Times New Roman"/>
              </a:rPr>
              <a:t>of </a:t>
            </a:r>
            <a:r>
              <a:rPr sz="2000" b="0" spc="-5" dirty="0">
                <a:latin typeface="Times New Roman"/>
                <a:cs typeface="Times New Roman"/>
              </a:rPr>
              <a:t>higher fatty acid with monohydric alcohols and  </a:t>
            </a:r>
            <a:r>
              <a:rPr sz="2000" b="0" dirty="0">
                <a:latin typeface="Times New Roman"/>
                <a:cs typeface="Times New Roman"/>
              </a:rPr>
              <a:t>hydrocarbons and </a:t>
            </a:r>
            <a:r>
              <a:rPr sz="2000" b="0" spc="-10" dirty="0">
                <a:latin typeface="Times New Roman"/>
                <a:cs typeface="Times New Roman"/>
              </a:rPr>
              <a:t>some </a:t>
            </a:r>
            <a:r>
              <a:rPr sz="2000" b="0" spc="-5" dirty="0">
                <a:latin typeface="Times New Roman"/>
                <a:cs typeface="Times New Roman"/>
              </a:rPr>
              <a:t>free fatty acids. </a:t>
            </a:r>
            <a:r>
              <a:rPr sz="2000" b="0" spc="-30" dirty="0">
                <a:latin typeface="Times New Roman"/>
                <a:cs typeface="Times New Roman"/>
              </a:rPr>
              <a:t>Waxing </a:t>
            </a:r>
            <a:r>
              <a:rPr sz="2000" b="0" dirty="0">
                <a:latin typeface="Times New Roman"/>
                <a:cs typeface="Times New Roman"/>
              </a:rPr>
              <a:t>reduces </a:t>
            </a:r>
            <a:r>
              <a:rPr sz="2000" b="0" spc="-5" dirty="0">
                <a:latin typeface="Times New Roman"/>
                <a:cs typeface="Times New Roman"/>
              </a:rPr>
              <a:t>transpiration and  respiration rates, </a:t>
            </a:r>
            <a:r>
              <a:rPr sz="2000" b="0" spc="5" dirty="0">
                <a:latin typeface="Times New Roman"/>
                <a:cs typeface="Times New Roman"/>
              </a:rPr>
              <a:t>but </a:t>
            </a:r>
            <a:r>
              <a:rPr sz="2000" b="0" spc="-5" dirty="0">
                <a:latin typeface="Times New Roman"/>
                <a:cs typeface="Times New Roman"/>
              </a:rPr>
              <a:t>other </a:t>
            </a:r>
            <a:r>
              <a:rPr sz="2000" b="0" spc="-10" dirty="0">
                <a:latin typeface="Times New Roman"/>
                <a:cs typeface="Times New Roman"/>
              </a:rPr>
              <a:t>chemicals </a:t>
            </a:r>
            <a:r>
              <a:rPr sz="2000" b="0" spc="-5" dirty="0">
                <a:latin typeface="Times New Roman"/>
                <a:cs typeface="Times New Roman"/>
              </a:rPr>
              <a:t>such </a:t>
            </a:r>
            <a:r>
              <a:rPr sz="2000" b="0" spc="-10" dirty="0">
                <a:latin typeface="Times New Roman"/>
                <a:cs typeface="Times New Roman"/>
              </a:rPr>
              <a:t>as </a:t>
            </a:r>
            <a:r>
              <a:rPr sz="2000" b="0" spc="-5" dirty="0">
                <a:latin typeface="Times New Roman"/>
                <a:cs typeface="Times New Roman"/>
              </a:rPr>
              <a:t>fungicides, </a:t>
            </a:r>
            <a:r>
              <a:rPr sz="2000" b="0" dirty="0">
                <a:latin typeface="Times New Roman"/>
                <a:cs typeface="Times New Roman"/>
              </a:rPr>
              <a:t>growth </a:t>
            </a:r>
            <a:r>
              <a:rPr sz="2000" b="0" spc="-5" dirty="0">
                <a:latin typeface="Times New Roman"/>
                <a:cs typeface="Times New Roman"/>
              </a:rPr>
              <a:t>regulators,  preservatives can </a:t>
            </a:r>
            <a:r>
              <a:rPr sz="2000" b="0" dirty="0">
                <a:latin typeface="Times New Roman"/>
                <a:cs typeface="Times New Roman"/>
              </a:rPr>
              <a:t>be </a:t>
            </a:r>
            <a:r>
              <a:rPr sz="2000" b="0" spc="-5" dirty="0">
                <a:latin typeface="Times New Roman"/>
                <a:cs typeface="Times New Roman"/>
              </a:rPr>
              <a:t>incorporated specially </a:t>
            </a:r>
            <a:r>
              <a:rPr sz="2000" b="0" dirty="0">
                <a:latin typeface="Times New Roman"/>
                <a:cs typeface="Times New Roman"/>
              </a:rPr>
              <a:t>for </a:t>
            </a:r>
            <a:r>
              <a:rPr sz="2000" b="0" spc="-5" dirty="0">
                <a:latin typeface="Times New Roman"/>
                <a:cs typeface="Times New Roman"/>
              </a:rPr>
              <a:t>reducing microbial spoilage,  </a:t>
            </a:r>
            <a:r>
              <a:rPr sz="2000" b="0" dirty="0">
                <a:latin typeface="Times New Roman"/>
                <a:cs typeface="Times New Roman"/>
              </a:rPr>
              <a:t>sprout inhibition</a:t>
            </a:r>
            <a:r>
              <a:rPr sz="2000" b="0" spc="-80" dirty="0">
                <a:latin typeface="Times New Roman"/>
                <a:cs typeface="Times New Roman"/>
              </a:rPr>
              <a:t> </a:t>
            </a:r>
            <a:r>
              <a:rPr sz="2000" b="0" spc="-5" dirty="0">
                <a:latin typeface="Times New Roman"/>
                <a:cs typeface="Times New Roman"/>
              </a:rPr>
              <a:t>etc.</a:t>
            </a:r>
            <a:endParaRPr sz="2000">
              <a:latin typeface="Times New Roman"/>
              <a:cs typeface="Times New Roman"/>
            </a:endParaRPr>
          </a:p>
        </p:txBody>
      </p:sp>
      <p:sp>
        <p:nvSpPr>
          <p:cNvPr id="3" name="object 3"/>
          <p:cNvSpPr txBox="1"/>
          <p:nvPr/>
        </p:nvSpPr>
        <p:spPr>
          <a:xfrm>
            <a:off x="383540" y="2889631"/>
            <a:ext cx="7920990" cy="3379470"/>
          </a:xfrm>
          <a:prstGeom prst="rect">
            <a:avLst/>
          </a:prstGeom>
        </p:spPr>
        <p:txBody>
          <a:bodyPr vert="horz" wrap="square" lIns="0" tIns="13335" rIns="0" bIns="0" rtlCol="0">
            <a:spAutoFit/>
          </a:bodyPr>
          <a:lstStyle/>
          <a:p>
            <a:pPr marL="12700">
              <a:lnSpc>
                <a:spcPct val="100000"/>
              </a:lnSpc>
              <a:spcBef>
                <a:spcPts val="105"/>
              </a:spcBef>
            </a:pPr>
            <a:r>
              <a:rPr sz="2000" b="1" spc="-35" dirty="0">
                <a:solidFill>
                  <a:srgbClr val="FFFF00"/>
                </a:solidFill>
                <a:latin typeface="Times New Roman"/>
                <a:cs typeface="Times New Roman"/>
              </a:rPr>
              <a:t>ADVANTAGES-</a:t>
            </a:r>
            <a:endParaRPr sz="2000">
              <a:latin typeface="Times New Roman"/>
              <a:cs typeface="Times New Roman"/>
            </a:endParaRPr>
          </a:p>
          <a:p>
            <a:pPr marL="299085" indent="-286385">
              <a:lnSpc>
                <a:spcPct val="100000"/>
              </a:lnSpc>
              <a:buFont typeface="Arial"/>
              <a:buChar char="•"/>
              <a:tabLst>
                <a:tab pos="299085" algn="l"/>
                <a:tab pos="299720" algn="l"/>
              </a:tabLst>
            </a:pPr>
            <a:r>
              <a:rPr sz="2000" dirty="0">
                <a:solidFill>
                  <a:srgbClr val="FFFFFF"/>
                </a:solidFill>
                <a:latin typeface="Times New Roman"/>
                <a:cs typeface="Times New Roman"/>
              </a:rPr>
              <a:t>Improved</a:t>
            </a:r>
            <a:r>
              <a:rPr sz="2000" spc="-30" dirty="0">
                <a:solidFill>
                  <a:srgbClr val="FFFFFF"/>
                </a:solidFill>
                <a:latin typeface="Times New Roman"/>
                <a:cs typeface="Times New Roman"/>
              </a:rPr>
              <a:t> </a:t>
            </a:r>
            <a:r>
              <a:rPr sz="2000" dirty="0">
                <a:solidFill>
                  <a:srgbClr val="FFFFFF"/>
                </a:solidFill>
                <a:latin typeface="Times New Roman"/>
                <a:cs typeface="Times New Roman"/>
              </a:rPr>
              <a:t>appearance</a:t>
            </a:r>
            <a:endParaRPr sz="2000">
              <a:latin typeface="Times New Roman"/>
              <a:cs typeface="Times New Roman"/>
            </a:endParaRPr>
          </a:p>
          <a:p>
            <a:pPr marL="299085" indent="-286385">
              <a:lnSpc>
                <a:spcPct val="100000"/>
              </a:lnSpc>
              <a:buFont typeface="Arial"/>
              <a:buChar char="•"/>
              <a:tabLst>
                <a:tab pos="299085" algn="l"/>
                <a:tab pos="299720" algn="l"/>
              </a:tabLst>
            </a:pPr>
            <a:r>
              <a:rPr sz="2000" dirty="0">
                <a:solidFill>
                  <a:srgbClr val="FFFFFF"/>
                </a:solidFill>
                <a:latin typeface="Times New Roman"/>
                <a:cs typeface="Times New Roman"/>
              </a:rPr>
              <a:t>Reduces </a:t>
            </a:r>
            <a:r>
              <a:rPr sz="2000" spc="-5" dirty="0">
                <a:solidFill>
                  <a:srgbClr val="FFFFFF"/>
                </a:solidFill>
                <a:latin typeface="Times New Roman"/>
                <a:cs typeface="Times New Roman"/>
              </a:rPr>
              <a:t>moisture losses </a:t>
            </a:r>
            <a:r>
              <a:rPr sz="2000" spc="-10" dirty="0">
                <a:solidFill>
                  <a:srgbClr val="FFFFFF"/>
                </a:solidFill>
                <a:latin typeface="Times New Roman"/>
                <a:cs typeface="Times New Roman"/>
              </a:rPr>
              <a:t>and </a:t>
            </a:r>
            <a:r>
              <a:rPr sz="2000" spc="-5" dirty="0">
                <a:solidFill>
                  <a:srgbClr val="FFFFFF"/>
                </a:solidFill>
                <a:latin typeface="Times New Roman"/>
                <a:cs typeface="Times New Roman"/>
              </a:rPr>
              <a:t>retards wilting </a:t>
            </a:r>
            <a:r>
              <a:rPr sz="2000" dirty="0">
                <a:solidFill>
                  <a:srgbClr val="FFFFFF"/>
                </a:solidFill>
                <a:latin typeface="Times New Roman"/>
                <a:cs typeface="Times New Roman"/>
              </a:rPr>
              <a:t>and </a:t>
            </a:r>
            <a:r>
              <a:rPr sz="2000" spc="-5" dirty="0">
                <a:solidFill>
                  <a:srgbClr val="FFFFFF"/>
                </a:solidFill>
                <a:latin typeface="Times New Roman"/>
                <a:cs typeface="Times New Roman"/>
              </a:rPr>
              <a:t>shrivelling during</a:t>
            </a:r>
            <a:r>
              <a:rPr sz="2000" spc="65" dirty="0">
                <a:solidFill>
                  <a:srgbClr val="FFFFFF"/>
                </a:solidFill>
                <a:latin typeface="Times New Roman"/>
                <a:cs typeface="Times New Roman"/>
              </a:rPr>
              <a:t> </a:t>
            </a:r>
            <a:r>
              <a:rPr sz="2000" spc="-5" dirty="0">
                <a:solidFill>
                  <a:srgbClr val="FFFFFF"/>
                </a:solidFill>
                <a:latin typeface="Times New Roman"/>
                <a:cs typeface="Times New Roman"/>
              </a:rPr>
              <a:t>storage</a:t>
            </a:r>
            <a:endParaRPr sz="2000">
              <a:latin typeface="Times New Roman"/>
              <a:cs typeface="Times New Roman"/>
            </a:endParaRPr>
          </a:p>
          <a:p>
            <a:pPr marL="299085">
              <a:lnSpc>
                <a:spcPct val="100000"/>
              </a:lnSpc>
            </a:pPr>
            <a:r>
              <a:rPr sz="2000" dirty="0">
                <a:solidFill>
                  <a:srgbClr val="FFFFFF"/>
                </a:solidFill>
                <a:latin typeface="Times New Roman"/>
                <a:cs typeface="Times New Roman"/>
              </a:rPr>
              <a:t>of</a:t>
            </a:r>
            <a:r>
              <a:rPr sz="2000" spc="-25" dirty="0">
                <a:solidFill>
                  <a:srgbClr val="FFFFFF"/>
                </a:solidFill>
                <a:latin typeface="Times New Roman"/>
                <a:cs typeface="Times New Roman"/>
              </a:rPr>
              <a:t> </a:t>
            </a:r>
            <a:r>
              <a:rPr sz="2000" dirty="0">
                <a:solidFill>
                  <a:srgbClr val="FFFFFF"/>
                </a:solidFill>
                <a:latin typeface="Times New Roman"/>
                <a:cs typeface="Times New Roman"/>
              </a:rPr>
              <a:t>fruits</a:t>
            </a:r>
            <a:endParaRPr sz="2000">
              <a:latin typeface="Times New Roman"/>
              <a:cs typeface="Times New Roman"/>
            </a:endParaRPr>
          </a:p>
          <a:p>
            <a:pPr marL="299085" indent="-286385">
              <a:lnSpc>
                <a:spcPct val="100000"/>
              </a:lnSpc>
              <a:buFont typeface="Arial"/>
              <a:buChar char="•"/>
              <a:tabLst>
                <a:tab pos="299085" algn="l"/>
                <a:tab pos="299720" algn="l"/>
              </a:tabLst>
            </a:pPr>
            <a:r>
              <a:rPr sz="2000" dirty="0">
                <a:solidFill>
                  <a:srgbClr val="FFFFFF"/>
                </a:solidFill>
                <a:latin typeface="Times New Roman"/>
                <a:cs typeface="Times New Roman"/>
              </a:rPr>
              <a:t>Less spoilage </a:t>
            </a:r>
            <a:r>
              <a:rPr sz="2000" spc="5" dirty="0">
                <a:solidFill>
                  <a:srgbClr val="FFFFFF"/>
                </a:solidFill>
                <a:latin typeface="Times New Roman"/>
                <a:cs typeface="Times New Roman"/>
              </a:rPr>
              <a:t>due </a:t>
            </a:r>
            <a:r>
              <a:rPr sz="2000" spc="-5" dirty="0">
                <a:solidFill>
                  <a:srgbClr val="FFFFFF"/>
                </a:solidFill>
                <a:latin typeface="Times New Roman"/>
                <a:cs typeface="Times New Roman"/>
              </a:rPr>
              <a:t>to chilling </a:t>
            </a:r>
            <a:r>
              <a:rPr sz="2000" dirty="0">
                <a:solidFill>
                  <a:srgbClr val="FFFFFF"/>
                </a:solidFill>
                <a:latin typeface="Times New Roman"/>
                <a:cs typeface="Times New Roman"/>
              </a:rPr>
              <a:t>injury and</a:t>
            </a:r>
            <a:r>
              <a:rPr sz="2000" spc="-135" dirty="0">
                <a:solidFill>
                  <a:srgbClr val="FFFFFF"/>
                </a:solidFill>
                <a:latin typeface="Times New Roman"/>
                <a:cs typeface="Times New Roman"/>
              </a:rPr>
              <a:t> </a:t>
            </a:r>
            <a:r>
              <a:rPr sz="2000" dirty="0">
                <a:solidFill>
                  <a:srgbClr val="FFFFFF"/>
                </a:solidFill>
                <a:latin typeface="Times New Roman"/>
                <a:cs typeface="Times New Roman"/>
              </a:rPr>
              <a:t>browning</a:t>
            </a:r>
            <a:endParaRPr sz="2000">
              <a:latin typeface="Times New Roman"/>
              <a:cs typeface="Times New Roman"/>
            </a:endParaRPr>
          </a:p>
          <a:p>
            <a:pPr marL="299085" indent="-286385">
              <a:lnSpc>
                <a:spcPct val="100000"/>
              </a:lnSpc>
              <a:buFont typeface="Arial"/>
              <a:buChar char="•"/>
              <a:tabLst>
                <a:tab pos="299085" algn="l"/>
                <a:tab pos="299720" algn="l"/>
              </a:tabLst>
            </a:pPr>
            <a:r>
              <a:rPr sz="2000" dirty="0">
                <a:solidFill>
                  <a:srgbClr val="FFFFFF"/>
                </a:solidFill>
                <a:latin typeface="Times New Roman"/>
                <a:cs typeface="Times New Roman"/>
              </a:rPr>
              <a:t>Cost</a:t>
            </a:r>
            <a:r>
              <a:rPr sz="2000" spc="-15" dirty="0">
                <a:solidFill>
                  <a:srgbClr val="FFFFFF"/>
                </a:solidFill>
                <a:latin typeface="Times New Roman"/>
                <a:cs typeface="Times New Roman"/>
              </a:rPr>
              <a:t> </a:t>
            </a:r>
            <a:r>
              <a:rPr sz="2000" spc="-5" dirty="0">
                <a:solidFill>
                  <a:srgbClr val="FFFFFF"/>
                </a:solidFill>
                <a:latin typeface="Times New Roman"/>
                <a:cs typeface="Times New Roman"/>
              </a:rPr>
              <a:t>effective</a:t>
            </a:r>
            <a:endParaRPr sz="2000">
              <a:latin typeface="Times New Roman"/>
              <a:cs typeface="Times New Roman"/>
            </a:endParaRPr>
          </a:p>
          <a:p>
            <a:pPr>
              <a:lnSpc>
                <a:spcPct val="100000"/>
              </a:lnSpc>
              <a:spcBef>
                <a:spcPts val="40"/>
              </a:spcBef>
              <a:buClr>
                <a:srgbClr val="FFFFFF"/>
              </a:buClr>
              <a:buFont typeface="Arial"/>
              <a:buChar char="•"/>
            </a:pPr>
            <a:endParaRPr sz="2050">
              <a:latin typeface="Times New Roman"/>
              <a:cs typeface="Times New Roman"/>
            </a:endParaRPr>
          </a:p>
          <a:p>
            <a:pPr marL="12700">
              <a:lnSpc>
                <a:spcPct val="100000"/>
              </a:lnSpc>
            </a:pPr>
            <a:r>
              <a:rPr sz="2000" b="1" spc="-30" dirty="0">
                <a:solidFill>
                  <a:srgbClr val="FFFF00"/>
                </a:solidFill>
                <a:latin typeface="Times New Roman"/>
                <a:cs typeface="Times New Roman"/>
              </a:rPr>
              <a:t>DISADVANTAGE-</a:t>
            </a:r>
            <a:endParaRPr sz="2000">
              <a:latin typeface="Times New Roman"/>
              <a:cs typeface="Times New Roman"/>
            </a:endParaRPr>
          </a:p>
          <a:p>
            <a:pPr marL="299085" indent="-286385">
              <a:lnSpc>
                <a:spcPct val="100000"/>
              </a:lnSpc>
              <a:spcBef>
                <a:spcPts val="5"/>
              </a:spcBef>
              <a:buFont typeface="Arial"/>
              <a:buChar char="•"/>
              <a:tabLst>
                <a:tab pos="299085" algn="l"/>
                <a:tab pos="299720" algn="l"/>
              </a:tabLst>
            </a:pPr>
            <a:r>
              <a:rPr sz="2000" dirty="0">
                <a:solidFill>
                  <a:srgbClr val="FFFFFF"/>
                </a:solidFill>
                <a:latin typeface="Times New Roman"/>
                <a:cs typeface="Times New Roman"/>
              </a:rPr>
              <a:t>Development of</a:t>
            </a:r>
            <a:r>
              <a:rPr sz="2000" spc="-40" dirty="0">
                <a:solidFill>
                  <a:srgbClr val="FFFFFF"/>
                </a:solidFill>
                <a:latin typeface="Times New Roman"/>
                <a:cs typeface="Times New Roman"/>
              </a:rPr>
              <a:t> </a:t>
            </a:r>
            <a:r>
              <a:rPr sz="2000" spc="-5" dirty="0">
                <a:solidFill>
                  <a:srgbClr val="FFFFFF"/>
                </a:solidFill>
                <a:latin typeface="Times New Roman"/>
                <a:cs typeface="Times New Roman"/>
              </a:rPr>
              <a:t>off-flavour</a:t>
            </a:r>
            <a:endParaRPr sz="2000">
              <a:latin typeface="Times New Roman"/>
              <a:cs typeface="Times New Roman"/>
            </a:endParaRPr>
          </a:p>
          <a:p>
            <a:pPr marL="299085" marR="5080" indent="-286385">
              <a:lnSpc>
                <a:spcPct val="100000"/>
              </a:lnSpc>
              <a:buFont typeface="Arial"/>
              <a:buChar char="•"/>
              <a:tabLst>
                <a:tab pos="299085" algn="l"/>
                <a:tab pos="299720" algn="l"/>
              </a:tabLst>
            </a:pPr>
            <a:r>
              <a:rPr sz="2000" spc="-5" dirty="0">
                <a:solidFill>
                  <a:srgbClr val="FFFFFF"/>
                </a:solidFill>
                <a:latin typeface="Times New Roman"/>
                <a:cs typeface="Times New Roman"/>
              </a:rPr>
              <a:t>Attributed </a:t>
            </a:r>
            <a:r>
              <a:rPr sz="2000" spc="-10" dirty="0">
                <a:solidFill>
                  <a:srgbClr val="FFFFFF"/>
                </a:solidFill>
                <a:latin typeface="Times New Roman"/>
                <a:cs typeface="Times New Roman"/>
              </a:rPr>
              <a:t>to </a:t>
            </a:r>
            <a:r>
              <a:rPr sz="2000" spc="-5" dirty="0">
                <a:solidFill>
                  <a:srgbClr val="FFFFFF"/>
                </a:solidFill>
                <a:latin typeface="Times New Roman"/>
                <a:cs typeface="Times New Roman"/>
              </a:rPr>
              <a:t>inhibition of O2 and </a:t>
            </a:r>
            <a:r>
              <a:rPr sz="2000" dirty="0">
                <a:solidFill>
                  <a:srgbClr val="FFFFFF"/>
                </a:solidFill>
                <a:latin typeface="Times New Roman"/>
                <a:cs typeface="Times New Roman"/>
              </a:rPr>
              <a:t>CO2 exchange, </a:t>
            </a:r>
            <a:r>
              <a:rPr sz="2000" spc="-5" dirty="0">
                <a:solidFill>
                  <a:srgbClr val="FFFFFF"/>
                </a:solidFill>
                <a:latin typeface="Times New Roman"/>
                <a:cs typeface="Times New Roman"/>
              </a:rPr>
              <a:t>resulting </a:t>
            </a:r>
            <a:r>
              <a:rPr sz="2000" spc="-10" dirty="0">
                <a:solidFill>
                  <a:srgbClr val="FFFFFF"/>
                </a:solidFill>
                <a:latin typeface="Times New Roman"/>
                <a:cs typeface="Times New Roman"/>
              </a:rPr>
              <a:t>in </a:t>
            </a:r>
            <a:r>
              <a:rPr sz="2000" spc="-5" dirty="0">
                <a:solidFill>
                  <a:srgbClr val="FFFFFF"/>
                </a:solidFill>
                <a:latin typeface="Times New Roman"/>
                <a:cs typeface="Times New Roman"/>
              </a:rPr>
              <a:t>anaerobic  respiration </a:t>
            </a:r>
            <a:r>
              <a:rPr sz="2000" dirty="0">
                <a:solidFill>
                  <a:srgbClr val="FFFFFF"/>
                </a:solidFill>
                <a:latin typeface="Times New Roman"/>
                <a:cs typeface="Times New Roman"/>
              </a:rPr>
              <a:t>and elevated ethanol and acetaldehyde</a:t>
            </a:r>
            <a:r>
              <a:rPr sz="2000" spc="-125" dirty="0">
                <a:solidFill>
                  <a:srgbClr val="FFFFFF"/>
                </a:solidFill>
                <a:latin typeface="Times New Roman"/>
                <a:cs typeface="Times New Roman"/>
              </a:rPr>
              <a:t> </a:t>
            </a:r>
            <a:r>
              <a:rPr sz="2000" dirty="0">
                <a:solidFill>
                  <a:srgbClr val="FFFFFF"/>
                </a:solidFill>
                <a:latin typeface="Times New Roman"/>
                <a:cs typeface="Times New Roman"/>
              </a:rPr>
              <a:t>content.</a:t>
            </a:r>
            <a:endParaRPr sz="2000">
              <a:latin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7340" y="62229"/>
            <a:ext cx="2750185" cy="391160"/>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FFFF00"/>
                </a:solidFill>
                <a:latin typeface="Times New Roman"/>
                <a:cs typeface="Times New Roman"/>
              </a:rPr>
              <a:t>TYPES </a:t>
            </a:r>
            <a:r>
              <a:rPr sz="2400" dirty="0">
                <a:solidFill>
                  <a:srgbClr val="FFFF00"/>
                </a:solidFill>
                <a:latin typeface="Times New Roman"/>
                <a:cs typeface="Times New Roman"/>
              </a:rPr>
              <a:t>OF</a:t>
            </a:r>
            <a:r>
              <a:rPr sz="2400" spc="-195" dirty="0">
                <a:solidFill>
                  <a:srgbClr val="FFFF00"/>
                </a:solidFill>
                <a:latin typeface="Times New Roman"/>
                <a:cs typeface="Times New Roman"/>
              </a:rPr>
              <a:t> </a:t>
            </a:r>
            <a:r>
              <a:rPr sz="2400" spc="-50" dirty="0">
                <a:solidFill>
                  <a:srgbClr val="FFFF00"/>
                </a:solidFill>
                <a:latin typeface="Times New Roman"/>
                <a:cs typeface="Times New Roman"/>
              </a:rPr>
              <a:t>WAXES-</a:t>
            </a:r>
            <a:endParaRPr sz="2400">
              <a:latin typeface="Times New Roman"/>
              <a:cs typeface="Times New Roman"/>
            </a:endParaRPr>
          </a:p>
        </p:txBody>
      </p:sp>
      <p:sp>
        <p:nvSpPr>
          <p:cNvPr id="3" name="object 3"/>
          <p:cNvSpPr txBox="1"/>
          <p:nvPr/>
        </p:nvSpPr>
        <p:spPr>
          <a:xfrm>
            <a:off x="307340" y="704214"/>
            <a:ext cx="8378190" cy="4982845"/>
          </a:xfrm>
          <a:prstGeom prst="rect">
            <a:avLst/>
          </a:prstGeom>
        </p:spPr>
        <p:txBody>
          <a:bodyPr vert="horz" wrap="square" lIns="0" tIns="13335" rIns="0" bIns="0" rtlCol="0">
            <a:spAutoFit/>
          </a:bodyPr>
          <a:lstStyle/>
          <a:p>
            <a:pPr marL="355600" marR="5080" indent="-342900" algn="just">
              <a:lnSpc>
                <a:spcPct val="100000"/>
              </a:lnSpc>
              <a:spcBef>
                <a:spcPts val="105"/>
              </a:spcBef>
              <a:buAutoNum type="arabicPeriod"/>
              <a:tabLst>
                <a:tab pos="355600" algn="l"/>
              </a:tabLst>
            </a:pPr>
            <a:r>
              <a:rPr sz="2000" b="1" spc="-5" dirty="0">
                <a:solidFill>
                  <a:srgbClr val="FF0000"/>
                </a:solidFill>
                <a:latin typeface="Times New Roman"/>
                <a:cs typeface="Times New Roman"/>
              </a:rPr>
              <a:t>Solvent waxes- </a:t>
            </a:r>
            <a:r>
              <a:rPr sz="2000" spc="-5" dirty="0">
                <a:solidFill>
                  <a:srgbClr val="FFFFFF"/>
                </a:solidFill>
                <a:latin typeface="Times New Roman"/>
                <a:cs typeface="Times New Roman"/>
              </a:rPr>
              <a:t>For citrus fruits consists of 70-80% aliphatic hydrocarbon and  </a:t>
            </a:r>
            <a:r>
              <a:rPr sz="2000" dirty="0">
                <a:solidFill>
                  <a:srgbClr val="FFFFFF"/>
                </a:solidFill>
                <a:latin typeface="Times New Roman"/>
                <a:cs typeface="Times New Roman"/>
              </a:rPr>
              <a:t>upto </a:t>
            </a:r>
            <a:r>
              <a:rPr sz="2000" spc="5" dirty="0">
                <a:solidFill>
                  <a:srgbClr val="FFFFFF"/>
                </a:solidFill>
                <a:latin typeface="Times New Roman"/>
                <a:cs typeface="Times New Roman"/>
              </a:rPr>
              <a:t>25% </a:t>
            </a:r>
            <a:r>
              <a:rPr sz="2000" spc="-5" dirty="0">
                <a:solidFill>
                  <a:srgbClr val="FFFFFF"/>
                </a:solidFill>
                <a:latin typeface="Times New Roman"/>
                <a:cs typeface="Times New Roman"/>
              </a:rPr>
              <a:t>aromatic </a:t>
            </a:r>
            <a:r>
              <a:rPr sz="2000" dirty="0">
                <a:solidFill>
                  <a:srgbClr val="FFFFFF"/>
                </a:solidFill>
                <a:latin typeface="Times New Roman"/>
                <a:cs typeface="Times New Roman"/>
              </a:rPr>
              <a:t>hydrocarbons and solvents such </a:t>
            </a:r>
            <a:r>
              <a:rPr sz="2000" spc="-5" dirty="0">
                <a:solidFill>
                  <a:srgbClr val="FFFFFF"/>
                </a:solidFill>
                <a:latin typeface="Times New Roman"/>
                <a:cs typeface="Times New Roman"/>
              </a:rPr>
              <a:t>as </a:t>
            </a:r>
            <a:r>
              <a:rPr sz="2000" dirty="0">
                <a:solidFill>
                  <a:srgbClr val="FFFFFF"/>
                </a:solidFill>
                <a:latin typeface="Times New Roman"/>
                <a:cs typeface="Times New Roman"/>
              </a:rPr>
              <a:t>acetone, </a:t>
            </a:r>
            <a:r>
              <a:rPr sz="2000" spc="-5" dirty="0">
                <a:solidFill>
                  <a:srgbClr val="FFFFFF"/>
                </a:solidFill>
                <a:latin typeface="Times New Roman"/>
                <a:cs typeface="Times New Roman"/>
              </a:rPr>
              <a:t>ethyl</a:t>
            </a:r>
            <a:r>
              <a:rPr sz="2000" spc="-160" dirty="0">
                <a:solidFill>
                  <a:srgbClr val="FFFFFF"/>
                </a:solidFill>
                <a:latin typeface="Times New Roman"/>
                <a:cs typeface="Times New Roman"/>
              </a:rPr>
              <a:t> </a:t>
            </a:r>
            <a:r>
              <a:rPr sz="2000" spc="-5" dirty="0">
                <a:solidFill>
                  <a:srgbClr val="FFFFFF"/>
                </a:solidFill>
                <a:latin typeface="Times New Roman"/>
                <a:cs typeface="Times New Roman"/>
              </a:rPr>
              <a:t>acetate.</a:t>
            </a:r>
            <a:endParaRPr sz="2000">
              <a:latin typeface="Times New Roman"/>
              <a:cs typeface="Times New Roman"/>
            </a:endParaRPr>
          </a:p>
          <a:p>
            <a:pPr>
              <a:lnSpc>
                <a:spcPct val="100000"/>
              </a:lnSpc>
              <a:spcBef>
                <a:spcPts val="40"/>
              </a:spcBef>
              <a:buClr>
                <a:srgbClr val="FF0000"/>
              </a:buClr>
              <a:buFont typeface="Times New Roman"/>
              <a:buAutoNum type="arabicPeriod"/>
            </a:pPr>
            <a:endParaRPr sz="2050">
              <a:latin typeface="Times New Roman"/>
              <a:cs typeface="Times New Roman"/>
            </a:endParaRPr>
          </a:p>
          <a:p>
            <a:pPr marL="355600" marR="5080" indent="-342900" algn="just">
              <a:lnSpc>
                <a:spcPct val="100000"/>
              </a:lnSpc>
              <a:buAutoNum type="arabicPeriod"/>
              <a:tabLst>
                <a:tab pos="355600" algn="l"/>
              </a:tabLst>
            </a:pPr>
            <a:r>
              <a:rPr sz="2000" b="1" spc="-20" dirty="0">
                <a:solidFill>
                  <a:srgbClr val="FF0000"/>
                </a:solidFill>
                <a:latin typeface="Times New Roman"/>
                <a:cs typeface="Times New Roman"/>
              </a:rPr>
              <a:t>Water </a:t>
            </a:r>
            <a:r>
              <a:rPr sz="2000" b="1" spc="-5" dirty="0">
                <a:solidFill>
                  <a:srgbClr val="FF0000"/>
                </a:solidFill>
                <a:latin typeface="Times New Roman"/>
                <a:cs typeface="Times New Roman"/>
              </a:rPr>
              <a:t>waxes- </a:t>
            </a:r>
            <a:r>
              <a:rPr sz="2000" spc="-5" dirty="0">
                <a:solidFill>
                  <a:srgbClr val="FFFFFF"/>
                </a:solidFill>
                <a:latin typeface="Times New Roman"/>
                <a:cs typeface="Times New Roman"/>
              </a:rPr>
              <a:t>resin solution </a:t>
            </a:r>
            <a:r>
              <a:rPr sz="2000" dirty="0">
                <a:solidFill>
                  <a:srgbClr val="FFFFFF"/>
                </a:solidFill>
                <a:latin typeface="Times New Roman"/>
                <a:cs typeface="Times New Roman"/>
              </a:rPr>
              <a:t>waxes </a:t>
            </a:r>
            <a:r>
              <a:rPr sz="2000" spc="-5" dirty="0">
                <a:solidFill>
                  <a:srgbClr val="FFFFFF"/>
                </a:solidFill>
                <a:latin typeface="Times New Roman"/>
                <a:cs typeface="Times New Roman"/>
              </a:rPr>
              <a:t>and emulsion </a:t>
            </a:r>
            <a:r>
              <a:rPr sz="2000" dirty="0">
                <a:solidFill>
                  <a:srgbClr val="FFFFFF"/>
                </a:solidFill>
                <a:latin typeface="Times New Roman"/>
                <a:cs typeface="Times New Roman"/>
              </a:rPr>
              <a:t>waxes, </a:t>
            </a:r>
            <a:r>
              <a:rPr sz="2000" spc="-5" dirty="0">
                <a:solidFill>
                  <a:srgbClr val="FFFFFF"/>
                </a:solidFill>
                <a:latin typeface="Times New Roman"/>
                <a:cs typeface="Times New Roman"/>
              </a:rPr>
              <a:t>resin solution </a:t>
            </a:r>
            <a:r>
              <a:rPr sz="2000" dirty="0">
                <a:solidFill>
                  <a:srgbClr val="FFFFFF"/>
                </a:solidFill>
                <a:latin typeface="Times New Roman"/>
                <a:cs typeface="Times New Roman"/>
              </a:rPr>
              <a:t>waxes  are </a:t>
            </a:r>
            <a:r>
              <a:rPr sz="2000" spc="-5" dirty="0">
                <a:solidFill>
                  <a:srgbClr val="FFFFFF"/>
                </a:solidFill>
                <a:latin typeface="Times New Roman"/>
                <a:cs typeface="Times New Roman"/>
              </a:rPr>
              <a:t>solution of </a:t>
            </a:r>
            <a:r>
              <a:rPr sz="2000" dirty="0">
                <a:solidFill>
                  <a:srgbClr val="FFFFFF"/>
                </a:solidFill>
                <a:latin typeface="Times New Roman"/>
                <a:cs typeface="Times New Roman"/>
              </a:rPr>
              <a:t>one </a:t>
            </a:r>
            <a:r>
              <a:rPr sz="2000" spc="-5" dirty="0">
                <a:solidFill>
                  <a:srgbClr val="FFFFFF"/>
                </a:solidFill>
                <a:latin typeface="Times New Roman"/>
                <a:cs typeface="Times New Roman"/>
              </a:rPr>
              <a:t>or more alkali-soluble resin or resin-like materials such as  natural gums </a:t>
            </a:r>
            <a:r>
              <a:rPr sz="2000" dirty="0">
                <a:solidFill>
                  <a:srgbClr val="FFFFFF"/>
                </a:solidFill>
                <a:latin typeface="Times New Roman"/>
                <a:cs typeface="Times New Roman"/>
              </a:rPr>
              <a:t>or </a:t>
            </a:r>
            <a:r>
              <a:rPr sz="2000" spc="-5" dirty="0">
                <a:solidFill>
                  <a:srgbClr val="FFFFFF"/>
                </a:solidFill>
                <a:latin typeface="Times New Roman"/>
                <a:cs typeface="Times New Roman"/>
              </a:rPr>
              <a:t>wood resin. Emulsion waxes are composed of natural </a:t>
            </a:r>
            <a:r>
              <a:rPr sz="2000" dirty="0">
                <a:solidFill>
                  <a:srgbClr val="FFFFFF"/>
                </a:solidFill>
                <a:latin typeface="Times New Roman"/>
                <a:cs typeface="Times New Roman"/>
              </a:rPr>
              <a:t>wax  such </a:t>
            </a:r>
            <a:r>
              <a:rPr sz="2000" spc="-5" dirty="0">
                <a:solidFill>
                  <a:srgbClr val="FFFFFF"/>
                </a:solidFill>
                <a:latin typeface="Times New Roman"/>
                <a:cs typeface="Times New Roman"/>
              </a:rPr>
              <a:t>as </a:t>
            </a:r>
            <a:r>
              <a:rPr sz="2000" dirty="0">
                <a:solidFill>
                  <a:srgbClr val="FFFFFF"/>
                </a:solidFill>
                <a:latin typeface="Times New Roman"/>
                <a:cs typeface="Times New Roman"/>
              </a:rPr>
              <a:t>carnauba or </a:t>
            </a:r>
            <a:r>
              <a:rPr sz="2000" spc="-5" dirty="0">
                <a:solidFill>
                  <a:srgbClr val="FFFFFF"/>
                </a:solidFill>
                <a:latin typeface="Times New Roman"/>
                <a:cs typeface="Times New Roman"/>
              </a:rPr>
              <a:t>paraffin </a:t>
            </a:r>
            <a:r>
              <a:rPr sz="2000" dirty="0">
                <a:solidFill>
                  <a:srgbClr val="FFFFFF"/>
                </a:solidFill>
                <a:latin typeface="Times New Roman"/>
                <a:cs typeface="Times New Roman"/>
              </a:rPr>
              <a:t>or synthetic wax such </a:t>
            </a:r>
            <a:r>
              <a:rPr sz="2000" spc="-5" dirty="0">
                <a:solidFill>
                  <a:srgbClr val="FFFFFF"/>
                </a:solidFill>
                <a:latin typeface="Times New Roman"/>
                <a:cs typeface="Times New Roman"/>
              </a:rPr>
              <a:t>as polyethylene</a:t>
            </a:r>
            <a:r>
              <a:rPr sz="2000" spc="-120" dirty="0">
                <a:solidFill>
                  <a:srgbClr val="FFFFFF"/>
                </a:solidFill>
                <a:latin typeface="Times New Roman"/>
                <a:cs typeface="Times New Roman"/>
              </a:rPr>
              <a:t> </a:t>
            </a:r>
            <a:r>
              <a:rPr sz="2000" spc="-5" dirty="0">
                <a:solidFill>
                  <a:srgbClr val="FFFFFF"/>
                </a:solidFill>
                <a:latin typeface="Times New Roman"/>
                <a:cs typeface="Times New Roman"/>
              </a:rPr>
              <a:t>emulsion.</a:t>
            </a:r>
            <a:endParaRPr sz="2000">
              <a:latin typeface="Times New Roman"/>
              <a:cs typeface="Times New Roman"/>
            </a:endParaRPr>
          </a:p>
          <a:p>
            <a:pPr>
              <a:lnSpc>
                <a:spcPct val="100000"/>
              </a:lnSpc>
              <a:spcBef>
                <a:spcPts val="45"/>
              </a:spcBef>
              <a:buClr>
                <a:srgbClr val="FF0000"/>
              </a:buClr>
              <a:buFont typeface="Times New Roman"/>
              <a:buAutoNum type="arabicPeriod"/>
            </a:pPr>
            <a:endParaRPr sz="2050">
              <a:latin typeface="Times New Roman"/>
              <a:cs typeface="Times New Roman"/>
            </a:endParaRPr>
          </a:p>
          <a:p>
            <a:pPr marL="355600" marR="6350" indent="-342900" algn="just">
              <a:lnSpc>
                <a:spcPct val="100000"/>
              </a:lnSpc>
              <a:buAutoNum type="arabicPeriod"/>
              <a:tabLst>
                <a:tab pos="355600" algn="l"/>
              </a:tabLst>
            </a:pPr>
            <a:r>
              <a:rPr sz="2000" b="1" dirty="0">
                <a:solidFill>
                  <a:srgbClr val="FF0000"/>
                </a:solidFill>
                <a:latin typeface="Times New Roman"/>
                <a:cs typeface="Times New Roman"/>
              </a:rPr>
              <a:t>Paste or oil </a:t>
            </a:r>
            <a:r>
              <a:rPr sz="2000" b="1" spc="-5" dirty="0">
                <a:solidFill>
                  <a:srgbClr val="FF0000"/>
                </a:solidFill>
                <a:latin typeface="Times New Roman"/>
                <a:cs typeface="Times New Roman"/>
              </a:rPr>
              <a:t>waxes- </a:t>
            </a:r>
            <a:r>
              <a:rPr sz="2000" spc="-5" dirty="0">
                <a:solidFill>
                  <a:srgbClr val="FFFFFF"/>
                </a:solidFill>
                <a:latin typeface="Times New Roman"/>
                <a:cs typeface="Times New Roman"/>
              </a:rPr>
              <a:t>often used </a:t>
            </a:r>
            <a:r>
              <a:rPr sz="2000" dirty="0">
                <a:solidFill>
                  <a:srgbClr val="FFFFFF"/>
                </a:solidFill>
                <a:latin typeface="Times New Roman"/>
                <a:cs typeface="Times New Roman"/>
              </a:rPr>
              <a:t>on </a:t>
            </a:r>
            <a:r>
              <a:rPr sz="2000" spc="-5" dirty="0">
                <a:solidFill>
                  <a:srgbClr val="FFFFFF"/>
                </a:solidFill>
                <a:latin typeface="Times New Roman"/>
                <a:cs typeface="Times New Roman"/>
              </a:rPr>
              <a:t>vegetables, mainly composed of </a:t>
            </a:r>
            <a:r>
              <a:rPr sz="2000" spc="-10" dirty="0">
                <a:solidFill>
                  <a:srgbClr val="FFFFFF"/>
                </a:solidFill>
                <a:latin typeface="Times New Roman"/>
                <a:cs typeface="Times New Roman"/>
              </a:rPr>
              <a:t>paraffins  </a:t>
            </a:r>
            <a:r>
              <a:rPr sz="2000" dirty="0">
                <a:solidFill>
                  <a:srgbClr val="FFFFFF"/>
                </a:solidFill>
                <a:latin typeface="Times New Roman"/>
                <a:cs typeface="Times New Roman"/>
              </a:rPr>
              <a:t>that are </a:t>
            </a:r>
            <a:r>
              <a:rPr sz="2000" spc="-5" dirty="0">
                <a:solidFill>
                  <a:srgbClr val="FFFFFF"/>
                </a:solidFill>
                <a:latin typeface="Times New Roman"/>
                <a:cs typeface="Times New Roman"/>
              </a:rPr>
              <a:t>different in melting </a:t>
            </a:r>
            <a:r>
              <a:rPr sz="2000" dirty="0">
                <a:solidFill>
                  <a:srgbClr val="FFFFFF"/>
                </a:solidFill>
                <a:latin typeface="Times New Roman"/>
                <a:cs typeface="Times New Roman"/>
              </a:rPr>
              <a:t>point and blended </a:t>
            </a:r>
            <a:r>
              <a:rPr sz="2000" spc="-5" dirty="0">
                <a:solidFill>
                  <a:srgbClr val="FFFFFF"/>
                </a:solidFill>
                <a:latin typeface="Times New Roman"/>
                <a:cs typeface="Times New Roman"/>
              </a:rPr>
              <a:t>to </a:t>
            </a:r>
            <a:r>
              <a:rPr sz="2000" dirty="0">
                <a:solidFill>
                  <a:srgbClr val="FFFFFF"/>
                </a:solidFill>
                <a:latin typeface="Times New Roman"/>
                <a:cs typeface="Times New Roman"/>
              </a:rPr>
              <a:t>a desired</a:t>
            </a:r>
            <a:r>
              <a:rPr sz="2000" spc="-150" dirty="0">
                <a:solidFill>
                  <a:srgbClr val="FFFFFF"/>
                </a:solidFill>
                <a:latin typeface="Times New Roman"/>
                <a:cs typeface="Times New Roman"/>
              </a:rPr>
              <a:t> </a:t>
            </a:r>
            <a:r>
              <a:rPr sz="2000" spc="-15" dirty="0">
                <a:solidFill>
                  <a:srgbClr val="FFFFFF"/>
                </a:solidFill>
                <a:latin typeface="Times New Roman"/>
                <a:cs typeface="Times New Roman"/>
              </a:rPr>
              <a:t>viscosity.</a:t>
            </a:r>
            <a:endParaRPr sz="2000">
              <a:latin typeface="Times New Roman"/>
              <a:cs typeface="Times New Roman"/>
            </a:endParaRPr>
          </a:p>
          <a:p>
            <a:pPr>
              <a:lnSpc>
                <a:spcPct val="100000"/>
              </a:lnSpc>
              <a:spcBef>
                <a:spcPts val="35"/>
              </a:spcBef>
              <a:buClr>
                <a:srgbClr val="FF0000"/>
              </a:buClr>
              <a:buFont typeface="Times New Roman"/>
              <a:buAutoNum type="arabicPeriod"/>
            </a:pPr>
            <a:endParaRPr sz="2600">
              <a:latin typeface="Times New Roman"/>
              <a:cs typeface="Times New Roman"/>
            </a:endParaRPr>
          </a:p>
          <a:p>
            <a:pPr marL="419734">
              <a:lnSpc>
                <a:spcPct val="100000"/>
              </a:lnSpc>
            </a:pPr>
            <a:r>
              <a:rPr sz="2000" b="1" spc="-15" dirty="0">
                <a:solidFill>
                  <a:srgbClr val="FFFF00"/>
                </a:solidFill>
                <a:latin typeface="Times New Roman"/>
                <a:cs typeface="Times New Roman"/>
              </a:rPr>
              <a:t>CATEGORIES </a:t>
            </a:r>
            <a:r>
              <a:rPr sz="2000" b="1" dirty="0">
                <a:solidFill>
                  <a:srgbClr val="FFFF00"/>
                </a:solidFill>
                <a:latin typeface="Times New Roman"/>
                <a:cs typeface="Times New Roman"/>
              </a:rPr>
              <a:t>OF </a:t>
            </a:r>
            <a:r>
              <a:rPr sz="2000" b="1" spc="-75" dirty="0">
                <a:solidFill>
                  <a:srgbClr val="FFFF00"/>
                </a:solidFill>
                <a:latin typeface="Times New Roman"/>
                <a:cs typeface="Times New Roman"/>
              </a:rPr>
              <a:t>WAX </a:t>
            </a:r>
            <a:r>
              <a:rPr sz="2000" b="1" dirty="0">
                <a:solidFill>
                  <a:srgbClr val="FFFF00"/>
                </a:solidFill>
                <a:latin typeface="Times New Roman"/>
                <a:cs typeface="Times New Roman"/>
              </a:rPr>
              <a:t>ACCORDING </a:t>
            </a:r>
            <a:r>
              <a:rPr sz="2000" b="1" spc="-20" dirty="0">
                <a:solidFill>
                  <a:srgbClr val="FFFF00"/>
                </a:solidFill>
                <a:latin typeface="Times New Roman"/>
                <a:cs typeface="Times New Roman"/>
              </a:rPr>
              <a:t>TO </a:t>
            </a:r>
            <a:r>
              <a:rPr sz="2000" b="1" dirty="0">
                <a:solidFill>
                  <a:srgbClr val="FFFF00"/>
                </a:solidFill>
                <a:latin typeface="Times New Roman"/>
                <a:cs typeface="Times New Roman"/>
              </a:rPr>
              <a:t>THEIR</a:t>
            </a:r>
            <a:r>
              <a:rPr sz="2000" b="1" spc="-260" dirty="0">
                <a:solidFill>
                  <a:srgbClr val="FFFF00"/>
                </a:solidFill>
                <a:latin typeface="Times New Roman"/>
                <a:cs typeface="Times New Roman"/>
              </a:rPr>
              <a:t> </a:t>
            </a:r>
            <a:r>
              <a:rPr sz="2000" b="1" dirty="0">
                <a:solidFill>
                  <a:srgbClr val="FFFF00"/>
                </a:solidFill>
                <a:latin typeface="Times New Roman"/>
                <a:cs typeface="Times New Roman"/>
              </a:rPr>
              <a:t>USAGE-</a:t>
            </a:r>
            <a:endParaRPr sz="2000">
              <a:latin typeface="Times New Roman"/>
              <a:cs typeface="Times New Roman"/>
            </a:endParaRPr>
          </a:p>
          <a:p>
            <a:pPr>
              <a:lnSpc>
                <a:spcPct val="100000"/>
              </a:lnSpc>
              <a:spcBef>
                <a:spcPts val="40"/>
              </a:spcBef>
            </a:pPr>
            <a:endParaRPr sz="2050">
              <a:latin typeface="Times New Roman"/>
              <a:cs typeface="Times New Roman"/>
            </a:endParaRPr>
          </a:p>
          <a:p>
            <a:pPr marL="762635" lvl="1" indent="-342900">
              <a:lnSpc>
                <a:spcPct val="100000"/>
              </a:lnSpc>
              <a:buAutoNum type="arabicPeriod"/>
              <a:tabLst>
                <a:tab pos="762635" algn="l"/>
                <a:tab pos="763270" algn="l"/>
              </a:tabLst>
            </a:pPr>
            <a:r>
              <a:rPr sz="2000" b="1" spc="-5" dirty="0">
                <a:solidFill>
                  <a:srgbClr val="FFFFFF"/>
                </a:solidFill>
                <a:latin typeface="Times New Roman"/>
                <a:cs typeface="Times New Roman"/>
              </a:rPr>
              <a:t>STORAGE </a:t>
            </a:r>
            <a:r>
              <a:rPr sz="2000" b="1" spc="-45" dirty="0">
                <a:solidFill>
                  <a:srgbClr val="FFFFFF"/>
                </a:solidFill>
                <a:latin typeface="Times New Roman"/>
                <a:cs typeface="Times New Roman"/>
              </a:rPr>
              <a:t>WAX- </a:t>
            </a:r>
            <a:r>
              <a:rPr sz="2000" dirty="0">
                <a:solidFill>
                  <a:srgbClr val="FFFFFF"/>
                </a:solidFill>
                <a:latin typeface="Times New Roman"/>
                <a:cs typeface="Times New Roman"/>
              </a:rPr>
              <a:t>when fruit </a:t>
            </a:r>
            <a:r>
              <a:rPr sz="2000" spc="-5" dirty="0">
                <a:solidFill>
                  <a:srgbClr val="FFFFFF"/>
                </a:solidFill>
                <a:latin typeface="Times New Roman"/>
                <a:cs typeface="Times New Roman"/>
              </a:rPr>
              <a:t>is </a:t>
            </a:r>
            <a:r>
              <a:rPr sz="2000" spc="5" dirty="0">
                <a:solidFill>
                  <a:srgbClr val="FFFFFF"/>
                </a:solidFill>
                <a:latin typeface="Times New Roman"/>
                <a:cs typeface="Times New Roman"/>
              </a:rPr>
              <a:t>not </a:t>
            </a:r>
            <a:r>
              <a:rPr sz="2000" dirty="0">
                <a:solidFill>
                  <a:srgbClr val="FFFFFF"/>
                </a:solidFill>
                <a:latin typeface="Times New Roman"/>
                <a:cs typeface="Times New Roman"/>
              </a:rPr>
              <a:t>be </a:t>
            </a:r>
            <a:r>
              <a:rPr sz="2000" spc="-5" dirty="0">
                <a:solidFill>
                  <a:srgbClr val="FFFFFF"/>
                </a:solidFill>
                <a:latin typeface="Times New Roman"/>
                <a:cs typeface="Times New Roman"/>
              </a:rPr>
              <a:t>marketed</a:t>
            </a:r>
            <a:r>
              <a:rPr sz="2000" spc="-160" dirty="0">
                <a:solidFill>
                  <a:srgbClr val="FFFFFF"/>
                </a:solidFill>
                <a:latin typeface="Times New Roman"/>
                <a:cs typeface="Times New Roman"/>
              </a:rPr>
              <a:t> </a:t>
            </a:r>
            <a:r>
              <a:rPr sz="2000" spc="-5" dirty="0">
                <a:solidFill>
                  <a:srgbClr val="FFFFFF"/>
                </a:solidFill>
                <a:latin typeface="Times New Roman"/>
                <a:cs typeface="Times New Roman"/>
              </a:rPr>
              <a:t>immediately</a:t>
            </a:r>
            <a:endParaRPr sz="2000">
              <a:latin typeface="Times New Roman"/>
              <a:cs typeface="Times New Roman"/>
            </a:endParaRPr>
          </a:p>
          <a:p>
            <a:pPr marL="762635" lvl="1" indent="-342900">
              <a:lnSpc>
                <a:spcPct val="100000"/>
              </a:lnSpc>
              <a:buAutoNum type="arabicPeriod"/>
              <a:tabLst>
                <a:tab pos="762635" algn="l"/>
                <a:tab pos="763270" algn="l"/>
              </a:tabLst>
            </a:pPr>
            <a:r>
              <a:rPr sz="2000" b="1" spc="-35" dirty="0">
                <a:solidFill>
                  <a:srgbClr val="FFFFFF"/>
                </a:solidFill>
                <a:latin typeface="Times New Roman"/>
                <a:cs typeface="Times New Roman"/>
              </a:rPr>
              <a:t>PACK </a:t>
            </a:r>
            <a:r>
              <a:rPr sz="2000" b="1" dirty="0">
                <a:solidFill>
                  <a:srgbClr val="FFFFFF"/>
                </a:solidFill>
                <a:latin typeface="Times New Roman"/>
                <a:cs typeface="Times New Roman"/>
              </a:rPr>
              <a:t>OUT </a:t>
            </a:r>
            <a:r>
              <a:rPr sz="2000" b="1" spc="-45" dirty="0">
                <a:solidFill>
                  <a:srgbClr val="FFFFFF"/>
                </a:solidFill>
                <a:latin typeface="Times New Roman"/>
                <a:cs typeface="Times New Roman"/>
              </a:rPr>
              <a:t>WAX- </a:t>
            </a:r>
            <a:r>
              <a:rPr sz="2000" dirty="0">
                <a:solidFill>
                  <a:srgbClr val="FFFFFF"/>
                </a:solidFill>
                <a:latin typeface="Times New Roman"/>
                <a:cs typeface="Times New Roman"/>
              </a:rPr>
              <a:t>when fruits are </a:t>
            </a:r>
            <a:r>
              <a:rPr sz="2000" spc="-5" dirty="0">
                <a:solidFill>
                  <a:srgbClr val="FFFFFF"/>
                </a:solidFill>
                <a:latin typeface="Times New Roman"/>
                <a:cs typeface="Times New Roman"/>
              </a:rPr>
              <a:t>to </a:t>
            </a:r>
            <a:r>
              <a:rPr sz="2000" dirty="0">
                <a:solidFill>
                  <a:srgbClr val="FFFFFF"/>
                </a:solidFill>
                <a:latin typeface="Times New Roman"/>
                <a:cs typeface="Times New Roman"/>
              </a:rPr>
              <a:t>be </a:t>
            </a:r>
            <a:r>
              <a:rPr sz="2000" spc="-5" dirty="0">
                <a:solidFill>
                  <a:srgbClr val="FFFFFF"/>
                </a:solidFill>
                <a:latin typeface="Times New Roman"/>
                <a:cs typeface="Times New Roman"/>
              </a:rPr>
              <a:t>marketed</a:t>
            </a:r>
            <a:r>
              <a:rPr sz="2000" spc="-150" dirty="0">
                <a:solidFill>
                  <a:srgbClr val="FFFFFF"/>
                </a:solidFill>
                <a:latin typeface="Times New Roman"/>
                <a:cs typeface="Times New Roman"/>
              </a:rPr>
              <a:t> </a:t>
            </a:r>
            <a:r>
              <a:rPr sz="2000" spc="-5" dirty="0">
                <a:solidFill>
                  <a:srgbClr val="FFFFFF"/>
                </a:solidFill>
                <a:latin typeface="Times New Roman"/>
                <a:cs typeface="Times New Roman"/>
              </a:rPr>
              <a:t>immediately</a:t>
            </a:r>
            <a:endParaRPr sz="2000">
              <a:latin typeface="Times New Roman"/>
              <a:cs typeface="Times New Roman"/>
            </a:endParaRPr>
          </a:p>
          <a:p>
            <a:pPr marL="762635" lvl="1" indent="-342900">
              <a:lnSpc>
                <a:spcPct val="100000"/>
              </a:lnSpc>
              <a:buAutoNum type="arabicPeriod"/>
              <a:tabLst>
                <a:tab pos="762635" algn="l"/>
                <a:tab pos="763270" algn="l"/>
              </a:tabLst>
            </a:pPr>
            <a:r>
              <a:rPr sz="2000" b="1" dirty="0">
                <a:solidFill>
                  <a:srgbClr val="FFFFFF"/>
                </a:solidFill>
                <a:latin typeface="Times New Roman"/>
                <a:cs typeface="Times New Roman"/>
              </a:rPr>
              <a:t>HIGH SHINE </a:t>
            </a:r>
            <a:r>
              <a:rPr sz="2000" b="1" spc="-45" dirty="0">
                <a:solidFill>
                  <a:srgbClr val="FFFFFF"/>
                </a:solidFill>
                <a:latin typeface="Times New Roman"/>
                <a:cs typeface="Times New Roman"/>
              </a:rPr>
              <a:t>WAX- </a:t>
            </a:r>
            <a:r>
              <a:rPr sz="2000" dirty="0">
                <a:solidFill>
                  <a:srgbClr val="FFFFFF"/>
                </a:solidFill>
                <a:latin typeface="Times New Roman"/>
                <a:cs typeface="Times New Roman"/>
              </a:rPr>
              <a:t>for giving a very high grace on </a:t>
            </a:r>
            <a:r>
              <a:rPr sz="2000" spc="-5" dirty="0">
                <a:solidFill>
                  <a:srgbClr val="FFFFFF"/>
                </a:solidFill>
                <a:latin typeface="Times New Roman"/>
                <a:cs typeface="Times New Roman"/>
              </a:rPr>
              <a:t>market</a:t>
            </a:r>
            <a:r>
              <a:rPr sz="2000" spc="-210" dirty="0">
                <a:solidFill>
                  <a:srgbClr val="FFFFFF"/>
                </a:solidFill>
                <a:latin typeface="Times New Roman"/>
                <a:cs typeface="Times New Roman"/>
              </a:rPr>
              <a:t> </a:t>
            </a:r>
            <a:r>
              <a:rPr sz="2000" spc="-5" dirty="0">
                <a:solidFill>
                  <a:srgbClr val="FFFFFF"/>
                </a:solidFill>
                <a:latin typeface="Times New Roman"/>
                <a:cs typeface="Times New Roman"/>
              </a:rPr>
              <a:t>demand</a:t>
            </a:r>
            <a:endParaRPr sz="2000">
              <a:latin typeface="Times New Roman"/>
              <a:cs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8902" y="174447"/>
            <a:ext cx="8816975" cy="5513705"/>
          </a:xfrm>
          <a:prstGeom prst="rect">
            <a:avLst/>
          </a:prstGeom>
        </p:spPr>
        <p:txBody>
          <a:bodyPr vert="horz" wrap="square" lIns="0" tIns="12700" rIns="0" bIns="0" rtlCol="0">
            <a:spAutoFit/>
          </a:bodyPr>
          <a:lstStyle/>
          <a:p>
            <a:pPr marL="12700">
              <a:lnSpc>
                <a:spcPct val="100000"/>
              </a:lnSpc>
              <a:spcBef>
                <a:spcPts val="100"/>
              </a:spcBef>
            </a:pPr>
            <a:r>
              <a:rPr sz="2400" b="1" spc="-5" dirty="0">
                <a:solidFill>
                  <a:srgbClr val="FFFF00"/>
                </a:solidFill>
                <a:latin typeface="Times New Roman"/>
                <a:cs typeface="Times New Roman"/>
              </a:rPr>
              <a:t>LIST </a:t>
            </a:r>
            <a:r>
              <a:rPr sz="2400" b="1" dirty="0">
                <a:solidFill>
                  <a:srgbClr val="FFFF00"/>
                </a:solidFill>
                <a:latin typeface="Times New Roman"/>
                <a:cs typeface="Times New Roman"/>
              </a:rPr>
              <a:t>OF </a:t>
            </a:r>
            <a:r>
              <a:rPr sz="2400" b="1" spc="-60" dirty="0">
                <a:solidFill>
                  <a:srgbClr val="FFFF00"/>
                </a:solidFill>
                <a:latin typeface="Times New Roman"/>
                <a:cs typeface="Times New Roman"/>
              </a:rPr>
              <a:t>WAXES </a:t>
            </a:r>
            <a:r>
              <a:rPr sz="2400" b="1" spc="-5" dirty="0">
                <a:solidFill>
                  <a:srgbClr val="FFFF00"/>
                </a:solidFill>
                <a:latin typeface="Times New Roman"/>
                <a:cs typeface="Times New Roman"/>
              </a:rPr>
              <a:t>USED</a:t>
            </a:r>
            <a:r>
              <a:rPr sz="2400" b="1" spc="-95" dirty="0">
                <a:solidFill>
                  <a:srgbClr val="FFFF00"/>
                </a:solidFill>
                <a:latin typeface="Times New Roman"/>
                <a:cs typeface="Times New Roman"/>
              </a:rPr>
              <a:t> </a:t>
            </a:r>
            <a:r>
              <a:rPr sz="2400" b="1" spc="-25" dirty="0">
                <a:solidFill>
                  <a:srgbClr val="FFFF00"/>
                </a:solidFill>
                <a:latin typeface="Times New Roman"/>
                <a:cs typeface="Times New Roman"/>
              </a:rPr>
              <a:t>COMMERCIALLY</a:t>
            </a:r>
            <a:endParaRPr sz="2400">
              <a:latin typeface="Times New Roman"/>
              <a:cs typeface="Times New Roman"/>
            </a:endParaRPr>
          </a:p>
          <a:p>
            <a:pPr>
              <a:lnSpc>
                <a:spcPct val="100000"/>
              </a:lnSpc>
              <a:spcBef>
                <a:spcPts val="5"/>
              </a:spcBef>
            </a:pPr>
            <a:endParaRPr sz="2500">
              <a:latin typeface="Times New Roman"/>
              <a:cs typeface="Times New Roman"/>
            </a:endParaRPr>
          </a:p>
          <a:p>
            <a:pPr marL="355600" indent="-342900">
              <a:lnSpc>
                <a:spcPct val="100000"/>
              </a:lnSpc>
              <a:spcBef>
                <a:spcPts val="5"/>
              </a:spcBef>
              <a:buAutoNum type="arabicPeriod"/>
              <a:tabLst>
                <a:tab pos="355600" algn="l"/>
              </a:tabLst>
            </a:pPr>
            <a:r>
              <a:rPr sz="2400" spc="-10" dirty="0">
                <a:solidFill>
                  <a:srgbClr val="FFFFFF"/>
                </a:solidFill>
                <a:latin typeface="Times New Roman"/>
                <a:cs typeface="Times New Roman"/>
              </a:rPr>
              <a:t>Paraffin</a:t>
            </a:r>
            <a:r>
              <a:rPr sz="2400" spc="-5" dirty="0">
                <a:solidFill>
                  <a:srgbClr val="FFFFFF"/>
                </a:solidFill>
                <a:latin typeface="Times New Roman"/>
                <a:cs typeface="Times New Roman"/>
              </a:rPr>
              <a:t> wax</a:t>
            </a:r>
            <a:endParaRPr sz="2400">
              <a:latin typeface="Times New Roman"/>
              <a:cs typeface="Times New Roman"/>
            </a:endParaRPr>
          </a:p>
          <a:p>
            <a:pPr marL="355600" indent="-342900">
              <a:lnSpc>
                <a:spcPct val="100000"/>
              </a:lnSpc>
              <a:buAutoNum type="arabicPeriod"/>
              <a:tabLst>
                <a:tab pos="355600" algn="l"/>
              </a:tabLst>
            </a:pPr>
            <a:r>
              <a:rPr sz="2400" dirty="0">
                <a:solidFill>
                  <a:srgbClr val="FFFFFF"/>
                </a:solidFill>
                <a:latin typeface="Times New Roman"/>
                <a:cs typeface="Times New Roman"/>
              </a:rPr>
              <a:t>Carnauba</a:t>
            </a:r>
            <a:r>
              <a:rPr sz="2400" spc="-10" dirty="0">
                <a:solidFill>
                  <a:srgbClr val="FFFFFF"/>
                </a:solidFill>
                <a:latin typeface="Times New Roman"/>
                <a:cs typeface="Times New Roman"/>
              </a:rPr>
              <a:t> </a:t>
            </a:r>
            <a:r>
              <a:rPr sz="2400" spc="-5" dirty="0">
                <a:solidFill>
                  <a:srgbClr val="FFFFFF"/>
                </a:solidFill>
                <a:latin typeface="Times New Roman"/>
                <a:cs typeface="Times New Roman"/>
              </a:rPr>
              <a:t>wax</a:t>
            </a:r>
            <a:endParaRPr sz="2400">
              <a:latin typeface="Times New Roman"/>
              <a:cs typeface="Times New Roman"/>
            </a:endParaRPr>
          </a:p>
          <a:p>
            <a:pPr marL="355600" indent="-342900">
              <a:lnSpc>
                <a:spcPct val="100000"/>
              </a:lnSpc>
              <a:buAutoNum type="arabicPeriod"/>
              <a:tabLst>
                <a:tab pos="355600" algn="l"/>
              </a:tabLst>
            </a:pPr>
            <a:r>
              <a:rPr sz="2400" dirty="0">
                <a:solidFill>
                  <a:srgbClr val="FFFFFF"/>
                </a:solidFill>
                <a:latin typeface="Times New Roman"/>
                <a:cs typeface="Times New Roman"/>
              </a:rPr>
              <a:t>Bee</a:t>
            </a:r>
            <a:r>
              <a:rPr sz="2400" spc="-15" dirty="0">
                <a:solidFill>
                  <a:srgbClr val="FFFFFF"/>
                </a:solidFill>
                <a:latin typeface="Times New Roman"/>
                <a:cs typeface="Times New Roman"/>
              </a:rPr>
              <a:t> </a:t>
            </a:r>
            <a:r>
              <a:rPr sz="2400" spc="-5" dirty="0">
                <a:solidFill>
                  <a:srgbClr val="FFFFFF"/>
                </a:solidFill>
                <a:latin typeface="Times New Roman"/>
                <a:cs typeface="Times New Roman"/>
              </a:rPr>
              <a:t>wax</a:t>
            </a:r>
            <a:endParaRPr sz="2400">
              <a:latin typeface="Times New Roman"/>
              <a:cs typeface="Times New Roman"/>
            </a:endParaRPr>
          </a:p>
          <a:p>
            <a:pPr marL="355600" indent="-342900">
              <a:lnSpc>
                <a:spcPct val="100000"/>
              </a:lnSpc>
              <a:buAutoNum type="arabicPeriod"/>
              <a:tabLst>
                <a:tab pos="355600" algn="l"/>
              </a:tabLst>
            </a:pPr>
            <a:r>
              <a:rPr sz="2400" dirty="0">
                <a:solidFill>
                  <a:srgbClr val="FFFFFF"/>
                </a:solidFill>
                <a:latin typeface="Times New Roman"/>
                <a:cs typeface="Times New Roman"/>
              </a:rPr>
              <a:t>Micro crystallising</a:t>
            </a:r>
            <a:r>
              <a:rPr sz="2400" spc="-35" dirty="0">
                <a:solidFill>
                  <a:srgbClr val="FFFFFF"/>
                </a:solidFill>
                <a:latin typeface="Times New Roman"/>
                <a:cs typeface="Times New Roman"/>
              </a:rPr>
              <a:t> </a:t>
            </a:r>
            <a:r>
              <a:rPr sz="2400" spc="-5" dirty="0">
                <a:solidFill>
                  <a:srgbClr val="FFFFFF"/>
                </a:solidFill>
                <a:latin typeface="Times New Roman"/>
                <a:cs typeface="Times New Roman"/>
              </a:rPr>
              <a:t>waxes</a:t>
            </a:r>
            <a:endParaRPr sz="2400">
              <a:latin typeface="Times New Roman"/>
              <a:cs typeface="Times New Roman"/>
            </a:endParaRPr>
          </a:p>
          <a:p>
            <a:pPr marL="355600" indent="-342900">
              <a:lnSpc>
                <a:spcPct val="100000"/>
              </a:lnSpc>
              <a:buAutoNum type="arabicPeriod"/>
              <a:tabLst>
                <a:tab pos="355600" algn="l"/>
              </a:tabLst>
            </a:pPr>
            <a:r>
              <a:rPr sz="2400" dirty="0">
                <a:solidFill>
                  <a:srgbClr val="FFFFFF"/>
                </a:solidFill>
                <a:latin typeface="Times New Roman"/>
                <a:cs typeface="Times New Roman"/>
              </a:rPr>
              <a:t>Shellac</a:t>
            </a:r>
            <a:endParaRPr sz="2400">
              <a:latin typeface="Times New Roman"/>
              <a:cs typeface="Times New Roman"/>
            </a:endParaRPr>
          </a:p>
          <a:p>
            <a:pPr marL="355600" indent="-342900">
              <a:lnSpc>
                <a:spcPct val="100000"/>
              </a:lnSpc>
              <a:buAutoNum type="arabicPeriod"/>
              <a:tabLst>
                <a:tab pos="355600" algn="l"/>
              </a:tabLst>
            </a:pPr>
            <a:r>
              <a:rPr sz="2400" spc="-55" dirty="0">
                <a:solidFill>
                  <a:srgbClr val="FFFFFF"/>
                </a:solidFill>
                <a:latin typeface="Times New Roman"/>
                <a:cs typeface="Times New Roman"/>
              </a:rPr>
              <a:t>Wood</a:t>
            </a:r>
            <a:r>
              <a:rPr sz="2400" spc="15" dirty="0">
                <a:solidFill>
                  <a:srgbClr val="FFFFFF"/>
                </a:solidFill>
                <a:latin typeface="Times New Roman"/>
                <a:cs typeface="Times New Roman"/>
              </a:rPr>
              <a:t> </a:t>
            </a:r>
            <a:r>
              <a:rPr sz="2400" dirty="0">
                <a:solidFill>
                  <a:srgbClr val="FFFFFF"/>
                </a:solidFill>
                <a:latin typeface="Times New Roman"/>
                <a:cs typeface="Times New Roman"/>
              </a:rPr>
              <a:t>resins</a:t>
            </a:r>
            <a:endParaRPr sz="2400">
              <a:latin typeface="Times New Roman"/>
              <a:cs typeface="Times New Roman"/>
            </a:endParaRPr>
          </a:p>
          <a:p>
            <a:pPr marL="355600" indent="-342900">
              <a:lnSpc>
                <a:spcPct val="100000"/>
              </a:lnSpc>
              <a:buAutoNum type="arabicPeriod"/>
              <a:tabLst>
                <a:tab pos="355600" algn="l"/>
              </a:tabLst>
            </a:pPr>
            <a:r>
              <a:rPr sz="2400" spc="-25" dirty="0">
                <a:solidFill>
                  <a:srgbClr val="FFFFFF"/>
                </a:solidFill>
                <a:latin typeface="Times New Roman"/>
                <a:cs typeface="Times New Roman"/>
              </a:rPr>
              <a:t>POLYETHYLENE </a:t>
            </a:r>
            <a:r>
              <a:rPr sz="2400" dirty="0">
                <a:solidFill>
                  <a:srgbClr val="FFFFFF"/>
                </a:solidFill>
                <a:latin typeface="Times New Roman"/>
                <a:cs typeface="Times New Roman"/>
              </a:rPr>
              <a:t>(oxidized polyethylene </a:t>
            </a:r>
            <a:r>
              <a:rPr sz="2400" spc="-5" dirty="0">
                <a:solidFill>
                  <a:srgbClr val="FFFFFF"/>
                </a:solidFill>
                <a:latin typeface="Times New Roman"/>
                <a:cs typeface="Times New Roman"/>
              </a:rPr>
              <a:t>wax </a:t>
            </a:r>
            <a:r>
              <a:rPr sz="2400" dirty="0">
                <a:solidFill>
                  <a:srgbClr val="FFFFFF"/>
                </a:solidFill>
                <a:latin typeface="Times New Roman"/>
                <a:cs typeface="Times New Roman"/>
              </a:rPr>
              <a:t>or hydrocarbon</a:t>
            </a:r>
            <a:r>
              <a:rPr sz="2400" spc="-60" dirty="0">
                <a:solidFill>
                  <a:srgbClr val="FFFFFF"/>
                </a:solidFill>
                <a:latin typeface="Times New Roman"/>
                <a:cs typeface="Times New Roman"/>
              </a:rPr>
              <a:t> </a:t>
            </a:r>
            <a:r>
              <a:rPr sz="2400" dirty="0">
                <a:solidFill>
                  <a:srgbClr val="FFFFFF"/>
                </a:solidFill>
                <a:latin typeface="Times New Roman"/>
                <a:cs typeface="Times New Roman"/>
              </a:rPr>
              <a:t>wax)</a:t>
            </a:r>
            <a:endParaRPr sz="2400">
              <a:latin typeface="Times New Roman"/>
              <a:cs typeface="Times New Roman"/>
            </a:endParaRPr>
          </a:p>
          <a:p>
            <a:pPr>
              <a:lnSpc>
                <a:spcPct val="100000"/>
              </a:lnSpc>
              <a:spcBef>
                <a:spcPts val="5"/>
              </a:spcBef>
            </a:pPr>
            <a:endParaRPr sz="2500">
              <a:latin typeface="Times New Roman"/>
              <a:cs typeface="Times New Roman"/>
            </a:endParaRPr>
          </a:p>
          <a:p>
            <a:pPr marL="12700">
              <a:lnSpc>
                <a:spcPct val="100000"/>
              </a:lnSpc>
              <a:spcBef>
                <a:spcPts val="5"/>
              </a:spcBef>
            </a:pPr>
            <a:r>
              <a:rPr sz="2400" b="1" spc="-5" dirty="0">
                <a:solidFill>
                  <a:srgbClr val="FFFF00"/>
                </a:solidFill>
                <a:latin typeface="Times New Roman"/>
                <a:cs typeface="Times New Roman"/>
              </a:rPr>
              <a:t>TRADE NAME </a:t>
            </a:r>
            <a:r>
              <a:rPr sz="2400" b="1" dirty="0">
                <a:solidFill>
                  <a:srgbClr val="FFFF00"/>
                </a:solidFill>
                <a:latin typeface="Times New Roman"/>
                <a:cs typeface="Times New Roman"/>
              </a:rPr>
              <a:t>OF SOME </a:t>
            </a:r>
            <a:r>
              <a:rPr sz="2400" b="1" spc="-25" dirty="0">
                <a:solidFill>
                  <a:srgbClr val="FFFF00"/>
                </a:solidFill>
                <a:latin typeface="Times New Roman"/>
                <a:cs typeface="Times New Roman"/>
              </a:rPr>
              <a:t>EXTENSIVELY </a:t>
            </a:r>
            <a:r>
              <a:rPr sz="2400" b="1" spc="-5" dirty="0">
                <a:solidFill>
                  <a:srgbClr val="FFFF00"/>
                </a:solidFill>
                <a:latin typeface="Times New Roman"/>
                <a:cs typeface="Times New Roman"/>
              </a:rPr>
              <a:t>USED</a:t>
            </a:r>
            <a:r>
              <a:rPr sz="2400" b="1" spc="-100" dirty="0">
                <a:solidFill>
                  <a:srgbClr val="FFFF00"/>
                </a:solidFill>
                <a:latin typeface="Times New Roman"/>
                <a:cs typeface="Times New Roman"/>
              </a:rPr>
              <a:t> </a:t>
            </a:r>
            <a:r>
              <a:rPr sz="2400" b="1" spc="-60" dirty="0">
                <a:solidFill>
                  <a:srgbClr val="FFFF00"/>
                </a:solidFill>
                <a:latin typeface="Times New Roman"/>
                <a:cs typeface="Times New Roman"/>
              </a:rPr>
              <a:t>WAXES</a:t>
            </a:r>
            <a:endParaRPr sz="2400">
              <a:latin typeface="Times New Roman"/>
              <a:cs typeface="Times New Roman"/>
            </a:endParaRPr>
          </a:p>
          <a:p>
            <a:pPr>
              <a:lnSpc>
                <a:spcPct val="100000"/>
              </a:lnSpc>
              <a:spcBef>
                <a:spcPts val="5"/>
              </a:spcBef>
            </a:pPr>
            <a:endParaRPr sz="2500">
              <a:latin typeface="Times New Roman"/>
              <a:cs typeface="Times New Roman"/>
            </a:endParaRPr>
          </a:p>
          <a:p>
            <a:pPr marL="355600" indent="-342900">
              <a:lnSpc>
                <a:spcPct val="100000"/>
              </a:lnSpc>
              <a:buAutoNum type="arabicPeriod"/>
              <a:tabLst>
                <a:tab pos="355600" algn="l"/>
              </a:tabLst>
            </a:pPr>
            <a:r>
              <a:rPr sz="2400" dirty="0">
                <a:solidFill>
                  <a:srgbClr val="FFFFFF"/>
                </a:solidFill>
                <a:latin typeface="Times New Roman"/>
                <a:cs typeface="Times New Roman"/>
              </a:rPr>
              <a:t>Decco</a:t>
            </a:r>
            <a:r>
              <a:rPr sz="2400" spc="-15" dirty="0">
                <a:solidFill>
                  <a:srgbClr val="FFFFFF"/>
                </a:solidFill>
                <a:latin typeface="Times New Roman"/>
                <a:cs typeface="Times New Roman"/>
              </a:rPr>
              <a:t> </a:t>
            </a:r>
            <a:r>
              <a:rPr sz="2400" dirty="0">
                <a:solidFill>
                  <a:srgbClr val="FFFFFF"/>
                </a:solidFill>
                <a:latin typeface="Times New Roman"/>
                <a:cs typeface="Times New Roman"/>
              </a:rPr>
              <a:t>luter</a:t>
            </a:r>
            <a:endParaRPr sz="2400">
              <a:latin typeface="Times New Roman"/>
              <a:cs typeface="Times New Roman"/>
            </a:endParaRPr>
          </a:p>
          <a:p>
            <a:pPr marL="355600" indent="-342900">
              <a:lnSpc>
                <a:spcPct val="100000"/>
              </a:lnSpc>
              <a:buAutoNum type="arabicPeriod"/>
              <a:tabLst>
                <a:tab pos="355600" algn="l"/>
              </a:tabLst>
            </a:pPr>
            <a:r>
              <a:rPr sz="2400" dirty="0">
                <a:solidFill>
                  <a:srgbClr val="FFFFFF"/>
                </a:solidFill>
                <a:latin typeface="Times New Roman"/>
                <a:cs typeface="Times New Roman"/>
              </a:rPr>
              <a:t>Fruit and vegetable</a:t>
            </a:r>
            <a:r>
              <a:rPr sz="2400" spc="-55" dirty="0">
                <a:solidFill>
                  <a:srgbClr val="FFFFFF"/>
                </a:solidFill>
                <a:latin typeface="Times New Roman"/>
                <a:cs typeface="Times New Roman"/>
              </a:rPr>
              <a:t> </a:t>
            </a:r>
            <a:r>
              <a:rPr sz="2400" dirty="0">
                <a:solidFill>
                  <a:srgbClr val="FFFFFF"/>
                </a:solidFill>
                <a:latin typeface="Times New Roman"/>
                <a:cs typeface="Times New Roman"/>
              </a:rPr>
              <a:t>kleen</a:t>
            </a:r>
            <a:endParaRPr sz="2400">
              <a:latin typeface="Times New Roman"/>
              <a:cs typeface="Times New Roman"/>
            </a:endParaRPr>
          </a:p>
          <a:p>
            <a:pPr marL="355600" indent="-342900">
              <a:lnSpc>
                <a:spcPct val="100000"/>
              </a:lnSpc>
              <a:buAutoNum type="arabicPeriod"/>
              <a:tabLst>
                <a:tab pos="355600" algn="l"/>
              </a:tabLst>
            </a:pPr>
            <a:r>
              <a:rPr sz="2400" spc="-5" dirty="0">
                <a:solidFill>
                  <a:srgbClr val="FFFFFF"/>
                </a:solidFill>
                <a:latin typeface="Times New Roman"/>
                <a:cs typeface="Times New Roman"/>
              </a:rPr>
              <a:t>Frutox-emulsion </a:t>
            </a:r>
            <a:r>
              <a:rPr sz="2400" dirty="0">
                <a:solidFill>
                  <a:srgbClr val="FFFFFF"/>
                </a:solidFill>
                <a:latin typeface="Times New Roman"/>
                <a:cs typeface="Times New Roman"/>
              </a:rPr>
              <a:t>of </a:t>
            </a:r>
            <a:r>
              <a:rPr sz="2400" spc="-10" dirty="0">
                <a:solidFill>
                  <a:srgbClr val="FFFFFF"/>
                </a:solidFill>
                <a:latin typeface="Times New Roman"/>
                <a:cs typeface="Times New Roman"/>
              </a:rPr>
              <a:t>different </a:t>
            </a:r>
            <a:r>
              <a:rPr sz="2400" spc="-5" dirty="0">
                <a:solidFill>
                  <a:srgbClr val="FFFFFF"/>
                </a:solidFill>
                <a:latin typeface="Times New Roman"/>
                <a:cs typeface="Times New Roman"/>
              </a:rPr>
              <a:t>waxes </a:t>
            </a:r>
            <a:r>
              <a:rPr sz="2400" dirty="0">
                <a:solidFill>
                  <a:srgbClr val="FFFFFF"/>
                </a:solidFill>
                <a:latin typeface="Times New Roman"/>
                <a:cs typeface="Times New Roman"/>
              </a:rPr>
              <a:t>with 12%</a:t>
            </a:r>
            <a:r>
              <a:rPr sz="2400" spc="-5" dirty="0">
                <a:solidFill>
                  <a:srgbClr val="FFFFFF"/>
                </a:solidFill>
                <a:latin typeface="Times New Roman"/>
                <a:cs typeface="Times New Roman"/>
              </a:rPr>
              <a:t> </a:t>
            </a:r>
            <a:r>
              <a:rPr sz="2400" dirty="0">
                <a:solidFill>
                  <a:srgbClr val="FFFFFF"/>
                </a:solidFill>
                <a:latin typeface="Times New Roman"/>
                <a:cs typeface="Times New Roman"/>
              </a:rPr>
              <a:t>solids</a:t>
            </a:r>
            <a:endParaRPr sz="2400">
              <a:latin typeface="Times New Roman"/>
              <a:cs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3540" y="321944"/>
            <a:ext cx="2591435" cy="452120"/>
          </a:xfrm>
          <a:prstGeom prst="rect">
            <a:avLst/>
          </a:prstGeom>
        </p:spPr>
        <p:txBody>
          <a:bodyPr vert="horz" wrap="square" lIns="0" tIns="0" rIns="0" bIns="0" rtlCol="0">
            <a:spAutoFit/>
          </a:bodyPr>
          <a:lstStyle/>
          <a:p>
            <a:pPr marL="12700">
              <a:lnSpc>
                <a:spcPts val="3535"/>
              </a:lnSpc>
            </a:pPr>
            <a:r>
              <a:rPr sz="3200" spc="-5" dirty="0">
                <a:solidFill>
                  <a:srgbClr val="FFFF00"/>
                </a:solidFill>
              </a:rPr>
              <a:t>6</a:t>
            </a:r>
            <a:r>
              <a:rPr sz="2800" spc="-5" dirty="0">
                <a:solidFill>
                  <a:srgbClr val="FFFF00"/>
                </a:solidFill>
                <a:latin typeface="Times New Roman"/>
                <a:cs typeface="Times New Roman"/>
              </a:rPr>
              <a:t>.</a:t>
            </a:r>
            <a:r>
              <a:rPr sz="2800" spc="-60" dirty="0">
                <a:solidFill>
                  <a:srgbClr val="FFFF00"/>
                </a:solidFill>
                <a:latin typeface="Times New Roman"/>
                <a:cs typeface="Times New Roman"/>
              </a:rPr>
              <a:t> </a:t>
            </a:r>
            <a:r>
              <a:rPr sz="2800" spc="-30" dirty="0">
                <a:solidFill>
                  <a:srgbClr val="FFFF00"/>
                </a:solidFill>
                <a:latin typeface="Times New Roman"/>
                <a:cs typeface="Times New Roman"/>
              </a:rPr>
              <a:t>PACKAGING</a:t>
            </a:r>
            <a:endParaRPr sz="2800">
              <a:latin typeface="Times New Roman"/>
              <a:cs typeface="Times New Roman"/>
            </a:endParaRPr>
          </a:p>
        </p:txBody>
      </p:sp>
      <p:sp>
        <p:nvSpPr>
          <p:cNvPr id="3" name="object 3"/>
          <p:cNvSpPr txBox="1"/>
          <p:nvPr/>
        </p:nvSpPr>
        <p:spPr>
          <a:xfrm>
            <a:off x="383540" y="1048893"/>
            <a:ext cx="8343265" cy="3989704"/>
          </a:xfrm>
          <a:prstGeom prst="rect">
            <a:avLst/>
          </a:prstGeom>
        </p:spPr>
        <p:txBody>
          <a:bodyPr vert="horz" wrap="square" lIns="0" tIns="13335" rIns="0" bIns="0" rtlCol="0">
            <a:spAutoFit/>
          </a:bodyPr>
          <a:lstStyle/>
          <a:p>
            <a:pPr marL="299085" marR="5080" indent="-286385" algn="just">
              <a:lnSpc>
                <a:spcPct val="100000"/>
              </a:lnSpc>
              <a:spcBef>
                <a:spcPts val="105"/>
              </a:spcBef>
              <a:buFont typeface="Arial"/>
              <a:buChar char="•"/>
              <a:tabLst>
                <a:tab pos="299720" algn="l"/>
              </a:tabLst>
            </a:pPr>
            <a:r>
              <a:rPr sz="2000" spc="-5" dirty="0">
                <a:solidFill>
                  <a:srgbClr val="FFFFFF"/>
                </a:solidFill>
                <a:latin typeface="Times New Roman"/>
                <a:cs typeface="Times New Roman"/>
              </a:rPr>
              <a:t>Proper packaging </a:t>
            </a:r>
            <a:r>
              <a:rPr sz="2000" dirty="0">
                <a:solidFill>
                  <a:srgbClr val="FFFFFF"/>
                </a:solidFill>
                <a:latin typeface="Times New Roman"/>
                <a:cs typeface="Times New Roman"/>
              </a:rPr>
              <a:t>reduces </a:t>
            </a:r>
            <a:r>
              <a:rPr sz="2000" spc="-5" dirty="0">
                <a:solidFill>
                  <a:srgbClr val="FFFFFF"/>
                </a:solidFill>
                <a:latin typeface="Times New Roman"/>
                <a:cs typeface="Times New Roman"/>
              </a:rPr>
              <a:t>wastage of commodities </a:t>
            </a:r>
            <a:r>
              <a:rPr sz="2000" dirty="0">
                <a:solidFill>
                  <a:srgbClr val="FFFFFF"/>
                </a:solidFill>
                <a:latin typeface="Times New Roman"/>
                <a:cs typeface="Times New Roman"/>
              </a:rPr>
              <a:t>by </a:t>
            </a:r>
            <a:r>
              <a:rPr sz="2000" spc="-5" dirty="0">
                <a:solidFill>
                  <a:srgbClr val="FFFFFF"/>
                </a:solidFill>
                <a:latin typeface="Times New Roman"/>
                <a:cs typeface="Times New Roman"/>
              </a:rPr>
              <a:t>protecting them </a:t>
            </a:r>
            <a:r>
              <a:rPr sz="2000" dirty="0">
                <a:solidFill>
                  <a:srgbClr val="FFFFFF"/>
                </a:solidFill>
                <a:latin typeface="Times New Roman"/>
                <a:cs typeface="Times New Roman"/>
              </a:rPr>
              <a:t>from  </a:t>
            </a:r>
            <a:r>
              <a:rPr sz="2000" spc="-5" dirty="0">
                <a:solidFill>
                  <a:srgbClr val="FFFFFF"/>
                </a:solidFill>
                <a:latin typeface="Times New Roman"/>
                <a:cs typeface="Times New Roman"/>
              </a:rPr>
              <a:t>mechanical damage, dirt, moisture loss and other undesirable physiological   changes and pathological deterioration during the </a:t>
            </a:r>
            <a:r>
              <a:rPr sz="2000" dirty="0">
                <a:solidFill>
                  <a:srgbClr val="FFFFFF"/>
                </a:solidFill>
                <a:latin typeface="Times New Roman"/>
                <a:cs typeface="Times New Roman"/>
              </a:rPr>
              <a:t>course </a:t>
            </a:r>
            <a:r>
              <a:rPr sz="2000" spc="-5" dirty="0">
                <a:solidFill>
                  <a:srgbClr val="FFFFFF"/>
                </a:solidFill>
                <a:latin typeface="Times New Roman"/>
                <a:cs typeface="Times New Roman"/>
              </a:rPr>
              <a:t>of storage,  transportation </a:t>
            </a:r>
            <a:r>
              <a:rPr sz="2000" dirty="0">
                <a:solidFill>
                  <a:srgbClr val="FFFFFF"/>
                </a:solidFill>
                <a:latin typeface="Times New Roman"/>
                <a:cs typeface="Times New Roman"/>
              </a:rPr>
              <a:t>and subsequent</a:t>
            </a:r>
            <a:r>
              <a:rPr sz="2000" spc="-80" dirty="0">
                <a:solidFill>
                  <a:srgbClr val="FFFFFF"/>
                </a:solidFill>
                <a:latin typeface="Times New Roman"/>
                <a:cs typeface="Times New Roman"/>
              </a:rPr>
              <a:t> </a:t>
            </a:r>
            <a:r>
              <a:rPr sz="2000" spc="-5" dirty="0">
                <a:solidFill>
                  <a:srgbClr val="FFFFFF"/>
                </a:solidFill>
                <a:latin typeface="Times New Roman"/>
                <a:cs typeface="Times New Roman"/>
              </a:rPr>
              <a:t>marketing.</a:t>
            </a:r>
            <a:endParaRPr sz="2000">
              <a:latin typeface="Times New Roman"/>
              <a:cs typeface="Times New Roman"/>
            </a:endParaRPr>
          </a:p>
          <a:p>
            <a:pPr>
              <a:lnSpc>
                <a:spcPct val="100000"/>
              </a:lnSpc>
              <a:spcBef>
                <a:spcPts val="40"/>
              </a:spcBef>
              <a:buClr>
                <a:srgbClr val="FFFFFF"/>
              </a:buClr>
              <a:buFont typeface="Arial"/>
              <a:buChar char="•"/>
            </a:pPr>
            <a:endParaRPr sz="2050">
              <a:latin typeface="Times New Roman"/>
              <a:cs typeface="Times New Roman"/>
            </a:endParaRPr>
          </a:p>
          <a:p>
            <a:pPr marL="299085" marR="6350" indent="-286385" algn="just">
              <a:lnSpc>
                <a:spcPct val="100000"/>
              </a:lnSpc>
              <a:spcBef>
                <a:spcPts val="5"/>
              </a:spcBef>
              <a:buFont typeface="Arial"/>
              <a:buChar char="•"/>
              <a:tabLst>
                <a:tab pos="299720" algn="l"/>
              </a:tabLst>
            </a:pPr>
            <a:r>
              <a:rPr sz="2000" spc="-5" dirty="0">
                <a:solidFill>
                  <a:srgbClr val="FFFFFF"/>
                </a:solidFill>
                <a:latin typeface="Times New Roman"/>
                <a:cs typeface="Times New Roman"/>
              </a:rPr>
              <a:t>Packaging cannot improve the quality of the product </a:t>
            </a:r>
            <a:r>
              <a:rPr sz="2000" dirty="0">
                <a:solidFill>
                  <a:srgbClr val="FFFFFF"/>
                </a:solidFill>
                <a:latin typeface="Times New Roman"/>
                <a:cs typeface="Times New Roman"/>
              </a:rPr>
              <a:t>but </a:t>
            </a:r>
            <a:r>
              <a:rPr sz="2000" spc="-5" dirty="0">
                <a:solidFill>
                  <a:srgbClr val="FFFFFF"/>
                </a:solidFill>
                <a:latin typeface="Times New Roman"/>
                <a:cs typeface="Times New Roman"/>
              </a:rPr>
              <a:t>helps </a:t>
            </a:r>
            <a:r>
              <a:rPr sz="2000" spc="-10" dirty="0">
                <a:solidFill>
                  <a:srgbClr val="FFFFFF"/>
                </a:solidFill>
                <a:latin typeface="Times New Roman"/>
                <a:cs typeface="Times New Roman"/>
              </a:rPr>
              <a:t>in maintaining  </a:t>
            </a:r>
            <a:r>
              <a:rPr sz="2000" spc="-5" dirty="0">
                <a:solidFill>
                  <a:srgbClr val="FFFFFF"/>
                </a:solidFill>
                <a:latin typeface="Times New Roman"/>
                <a:cs typeface="Times New Roman"/>
              </a:rPr>
              <a:t>it, as </a:t>
            </a:r>
            <a:r>
              <a:rPr sz="2000" dirty="0">
                <a:solidFill>
                  <a:srgbClr val="FFFFFF"/>
                </a:solidFill>
                <a:latin typeface="Times New Roman"/>
                <a:cs typeface="Times New Roman"/>
              </a:rPr>
              <a:t>protects against the hazard of the</a:t>
            </a:r>
            <a:r>
              <a:rPr sz="2000" spc="-120" dirty="0">
                <a:solidFill>
                  <a:srgbClr val="FFFFFF"/>
                </a:solidFill>
                <a:latin typeface="Times New Roman"/>
                <a:cs typeface="Times New Roman"/>
              </a:rPr>
              <a:t> </a:t>
            </a:r>
            <a:r>
              <a:rPr sz="2000" spc="-15" dirty="0">
                <a:solidFill>
                  <a:srgbClr val="FFFFFF"/>
                </a:solidFill>
                <a:latin typeface="Times New Roman"/>
                <a:cs typeface="Times New Roman"/>
              </a:rPr>
              <a:t>journey.</a:t>
            </a:r>
            <a:endParaRPr sz="2000">
              <a:latin typeface="Times New Roman"/>
              <a:cs typeface="Times New Roman"/>
            </a:endParaRPr>
          </a:p>
          <a:p>
            <a:pPr>
              <a:lnSpc>
                <a:spcPct val="100000"/>
              </a:lnSpc>
              <a:spcBef>
                <a:spcPts val="40"/>
              </a:spcBef>
              <a:buClr>
                <a:srgbClr val="FFFFFF"/>
              </a:buClr>
              <a:buFont typeface="Arial"/>
              <a:buChar char="•"/>
            </a:pPr>
            <a:endParaRPr sz="2050">
              <a:latin typeface="Times New Roman"/>
              <a:cs typeface="Times New Roman"/>
            </a:endParaRPr>
          </a:p>
          <a:p>
            <a:pPr marL="299085" marR="5080" indent="-286385" algn="just">
              <a:lnSpc>
                <a:spcPct val="100000"/>
              </a:lnSpc>
              <a:spcBef>
                <a:spcPts val="5"/>
              </a:spcBef>
              <a:buFont typeface="Arial"/>
              <a:buChar char="•"/>
              <a:tabLst>
                <a:tab pos="299720" algn="l"/>
              </a:tabLst>
            </a:pPr>
            <a:r>
              <a:rPr sz="2000" spc="-75" dirty="0">
                <a:solidFill>
                  <a:srgbClr val="FFFFFF"/>
                </a:solidFill>
                <a:latin typeface="Times New Roman"/>
                <a:cs typeface="Times New Roman"/>
              </a:rPr>
              <a:t>To </a:t>
            </a:r>
            <a:r>
              <a:rPr sz="2000" spc="-5" dirty="0">
                <a:solidFill>
                  <a:srgbClr val="FFFFFF"/>
                </a:solidFill>
                <a:latin typeface="Times New Roman"/>
                <a:cs typeface="Times New Roman"/>
              </a:rPr>
              <a:t>provide uniform quality to </a:t>
            </a:r>
            <a:r>
              <a:rPr sz="2000" dirty="0">
                <a:solidFill>
                  <a:srgbClr val="FFFFFF"/>
                </a:solidFill>
                <a:latin typeface="Times New Roman"/>
                <a:cs typeface="Times New Roman"/>
              </a:rPr>
              <a:t>packed </a:t>
            </a:r>
            <a:r>
              <a:rPr sz="2000" spc="-5" dirty="0">
                <a:solidFill>
                  <a:srgbClr val="FFFFFF"/>
                </a:solidFill>
                <a:latin typeface="Times New Roman"/>
                <a:cs typeface="Times New Roman"/>
              </a:rPr>
              <a:t>produce, commodity </a:t>
            </a:r>
            <a:r>
              <a:rPr sz="2000" dirty="0">
                <a:solidFill>
                  <a:srgbClr val="FFFFFF"/>
                </a:solidFill>
                <a:latin typeface="Times New Roman"/>
                <a:cs typeface="Times New Roman"/>
              </a:rPr>
              <a:t>should be </a:t>
            </a:r>
            <a:r>
              <a:rPr sz="2000" spc="-5" dirty="0">
                <a:solidFill>
                  <a:srgbClr val="FFFFFF"/>
                </a:solidFill>
                <a:latin typeface="Times New Roman"/>
                <a:cs typeface="Times New Roman"/>
              </a:rPr>
              <a:t>carefully  </a:t>
            </a:r>
            <a:r>
              <a:rPr sz="2000" dirty="0">
                <a:solidFill>
                  <a:srgbClr val="FFFFFF"/>
                </a:solidFill>
                <a:latin typeface="Times New Roman"/>
                <a:cs typeface="Times New Roman"/>
              </a:rPr>
              <a:t>supervised and sorted prior </a:t>
            </a:r>
            <a:r>
              <a:rPr sz="2000" spc="-5" dirty="0">
                <a:solidFill>
                  <a:srgbClr val="FFFFFF"/>
                </a:solidFill>
                <a:latin typeface="Times New Roman"/>
                <a:cs typeface="Times New Roman"/>
              </a:rPr>
              <a:t>to</a:t>
            </a:r>
            <a:r>
              <a:rPr sz="2000" spc="-110" dirty="0">
                <a:solidFill>
                  <a:srgbClr val="FFFFFF"/>
                </a:solidFill>
                <a:latin typeface="Times New Roman"/>
                <a:cs typeface="Times New Roman"/>
              </a:rPr>
              <a:t> </a:t>
            </a:r>
            <a:r>
              <a:rPr sz="2000" dirty="0">
                <a:solidFill>
                  <a:srgbClr val="FFFFFF"/>
                </a:solidFill>
                <a:latin typeface="Times New Roman"/>
                <a:cs typeface="Times New Roman"/>
              </a:rPr>
              <a:t>packaging.</a:t>
            </a:r>
            <a:endParaRPr sz="2000">
              <a:latin typeface="Times New Roman"/>
              <a:cs typeface="Times New Roman"/>
            </a:endParaRPr>
          </a:p>
          <a:p>
            <a:pPr>
              <a:lnSpc>
                <a:spcPct val="100000"/>
              </a:lnSpc>
              <a:spcBef>
                <a:spcPts val="40"/>
              </a:spcBef>
              <a:buClr>
                <a:srgbClr val="FFFFFF"/>
              </a:buClr>
              <a:buFont typeface="Arial"/>
              <a:buChar char="•"/>
            </a:pPr>
            <a:endParaRPr sz="2050">
              <a:latin typeface="Times New Roman"/>
              <a:cs typeface="Times New Roman"/>
            </a:endParaRPr>
          </a:p>
          <a:p>
            <a:pPr marL="299085" marR="6350" indent="-286385" algn="just">
              <a:lnSpc>
                <a:spcPct val="100000"/>
              </a:lnSpc>
              <a:buFont typeface="Arial"/>
              <a:buChar char="•"/>
              <a:tabLst>
                <a:tab pos="299720" algn="l"/>
              </a:tabLst>
            </a:pPr>
            <a:r>
              <a:rPr sz="2000" spc="-5" dirty="0">
                <a:solidFill>
                  <a:srgbClr val="FFFFFF"/>
                </a:solidFill>
                <a:latin typeface="Times New Roman"/>
                <a:cs typeface="Times New Roman"/>
              </a:rPr>
              <a:t>Packaging </a:t>
            </a:r>
            <a:r>
              <a:rPr sz="2000" dirty="0">
                <a:solidFill>
                  <a:srgbClr val="FFFFFF"/>
                </a:solidFill>
                <a:latin typeface="Times New Roman"/>
                <a:cs typeface="Times New Roman"/>
              </a:rPr>
              <a:t>boxes- wooden </a:t>
            </a:r>
            <a:r>
              <a:rPr sz="2000" spc="-5" dirty="0">
                <a:solidFill>
                  <a:srgbClr val="FFFFFF"/>
                </a:solidFill>
                <a:latin typeface="Times New Roman"/>
                <a:cs typeface="Times New Roman"/>
              </a:rPr>
              <a:t>crates, </a:t>
            </a:r>
            <a:r>
              <a:rPr sz="2000" dirty="0">
                <a:solidFill>
                  <a:srgbClr val="FFFFFF"/>
                </a:solidFill>
                <a:latin typeface="Times New Roman"/>
                <a:cs typeface="Times New Roman"/>
              </a:rPr>
              <a:t>woven </a:t>
            </a:r>
            <a:r>
              <a:rPr sz="2000" spc="-5" dirty="0">
                <a:solidFill>
                  <a:srgbClr val="FFFFFF"/>
                </a:solidFill>
                <a:latin typeface="Times New Roman"/>
                <a:cs typeface="Times New Roman"/>
              </a:rPr>
              <a:t>baskets, </a:t>
            </a:r>
            <a:r>
              <a:rPr sz="2000" dirty="0">
                <a:solidFill>
                  <a:srgbClr val="FFFFFF"/>
                </a:solidFill>
                <a:latin typeface="Times New Roman"/>
                <a:cs typeface="Times New Roman"/>
              </a:rPr>
              <a:t>jute </a:t>
            </a:r>
            <a:r>
              <a:rPr sz="2000" spc="-5" dirty="0">
                <a:solidFill>
                  <a:srgbClr val="FFFFFF"/>
                </a:solidFill>
                <a:latin typeface="Times New Roman"/>
                <a:cs typeface="Times New Roman"/>
              </a:rPr>
              <a:t>sac, plastic punnets,  </a:t>
            </a:r>
            <a:r>
              <a:rPr sz="2000" dirty="0">
                <a:solidFill>
                  <a:srgbClr val="FFFFFF"/>
                </a:solidFill>
                <a:latin typeface="Times New Roman"/>
                <a:cs typeface="Times New Roman"/>
              </a:rPr>
              <a:t>corrugated fibre board</a:t>
            </a:r>
            <a:r>
              <a:rPr sz="2000" spc="-100" dirty="0">
                <a:solidFill>
                  <a:srgbClr val="FFFFFF"/>
                </a:solidFill>
                <a:latin typeface="Times New Roman"/>
                <a:cs typeface="Times New Roman"/>
              </a:rPr>
              <a:t> </a:t>
            </a:r>
            <a:r>
              <a:rPr sz="2000" spc="5" dirty="0">
                <a:solidFill>
                  <a:srgbClr val="FFFFFF"/>
                </a:solidFill>
                <a:latin typeface="Times New Roman"/>
                <a:cs typeface="Times New Roman"/>
              </a:rPr>
              <a:t>boxes.</a:t>
            </a:r>
            <a:endParaRPr sz="2000">
              <a:latin typeface="Times New Roman"/>
              <a:cs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34923" y="217931"/>
            <a:ext cx="2151888" cy="2124456"/>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6196584" y="304800"/>
            <a:ext cx="2628900" cy="1743455"/>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20623" y="3200400"/>
            <a:ext cx="2304288" cy="1981200"/>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6505956" y="3035807"/>
            <a:ext cx="2075688" cy="2209800"/>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3107435" y="178307"/>
            <a:ext cx="2857500" cy="2857500"/>
          </a:xfrm>
          <a:prstGeom prst="rect">
            <a:avLst/>
          </a:prstGeom>
          <a:blipFill>
            <a:blip r:embed="rId6" cstate="print"/>
            <a:stretch>
              <a:fillRect/>
            </a:stretch>
          </a:blipFill>
        </p:spPr>
        <p:txBody>
          <a:bodyPr wrap="square" lIns="0" tIns="0" rIns="0" bIns="0" rtlCol="0"/>
          <a:lstStyle/>
          <a:p>
            <a:endParaRPr/>
          </a:p>
        </p:txBody>
      </p:sp>
      <p:sp>
        <p:nvSpPr>
          <p:cNvPr id="7" name="object 7"/>
          <p:cNvSpPr/>
          <p:nvPr/>
        </p:nvSpPr>
        <p:spPr>
          <a:xfrm>
            <a:off x="3316223" y="3477767"/>
            <a:ext cx="2438400" cy="1703831"/>
          </a:xfrm>
          <a:prstGeom prst="rect">
            <a:avLst/>
          </a:prstGeom>
          <a:blipFill>
            <a:blip r:embed="rId7" cstate="print"/>
            <a:stretch>
              <a:fillRect/>
            </a:stretch>
          </a:blipFill>
        </p:spPr>
        <p:txBody>
          <a:bodyPr wrap="square" lIns="0" tIns="0" rIns="0" bIns="0" rtlCol="0"/>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1212850" y="146050"/>
          <a:ext cx="7162800" cy="6400798"/>
        </p:xfrm>
        <a:graphic>
          <a:graphicData uri="http://schemas.openxmlformats.org/drawingml/2006/table">
            <a:tbl>
              <a:tblPr firstRow="1" bandRow="1">
                <a:tableStyleId>{2D5ABB26-0587-4C30-8999-92F81FD0307C}</a:tableStyleId>
              </a:tblPr>
              <a:tblGrid>
                <a:gridCol w="3721100"/>
                <a:gridCol w="3441700"/>
              </a:tblGrid>
              <a:tr h="409575">
                <a:tc>
                  <a:txBody>
                    <a:bodyPr/>
                    <a:lstStyle/>
                    <a:p>
                      <a:pPr algn="ctr">
                        <a:lnSpc>
                          <a:spcPct val="100000"/>
                        </a:lnSpc>
                        <a:spcBef>
                          <a:spcPts val="290"/>
                        </a:spcBef>
                      </a:pPr>
                      <a:r>
                        <a:rPr sz="2000" b="1" spc="-15" dirty="0">
                          <a:solidFill>
                            <a:srgbClr val="00AFEF"/>
                          </a:solidFill>
                          <a:latin typeface="Times New Roman"/>
                          <a:cs typeface="Times New Roman"/>
                        </a:rPr>
                        <a:t>PACKAGING</a:t>
                      </a:r>
                      <a:r>
                        <a:rPr sz="2000" b="1" spc="-55" dirty="0">
                          <a:solidFill>
                            <a:srgbClr val="00AFEF"/>
                          </a:solidFill>
                          <a:latin typeface="Times New Roman"/>
                          <a:cs typeface="Times New Roman"/>
                        </a:rPr>
                        <a:t> </a:t>
                      </a:r>
                      <a:r>
                        <a:rPr sz="2000" b="1" spc="-15" dirty="0">
                          <a:solidFill>
                            <a:srgbClr val="00AFEF"/>
                          </a:solidFill>
                          <a:latin typeface="Times New Roman"/>
                          <a:cs typeface="Times New Roman"/>
                        </a:rPr>
                        <a:t>MATERIAL</a:t>
                      </a:r>
                      <a:endParaRPr sz="2000">
                        <a:latin typeface="Times New Roman"/>
                        <a:cs typeface="Times New Roman"/>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marL="942975">
                        <a:lnSpc>
                          <a:spcPct val="100000"/>
                        </a:lnSpc>
                        <a:spcBef>
                          <a:spcPts val="290"/>
                        </a:spcBef>
                      </a:pPr>
                      <a:r>
                        <a:rPr sz="2000" b="1" dirty="0">
                          <a:solidFill>
                            <a:srgbClr val="00AFEF"/>
                          </a:solidFill>
                          <a:latin typeface="Times New Roman"/>
                          <a:cs typeface="Times New Roman"/>
                        </a:rPr>
                        <a:t>SPECIALITY</a:t>
                      </a:r>
                      <a:endParaRPr sz="2000">
                        <a:latin typeface="Times New Roman"/>
                        <a:cs typeface="Times New Roman"/>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r>
              <a:tr h="1447291">
                <a:tc>
                  <a:txBody>
                    <a:bodyPr/>
                    <a:lstStyle/>
                    <a:p>
                      <a:pPr marL="1517015" marR="101600" indent="-1402715">
                        <a:lnSpc>
                          <a:spcPct val="100000"/>
                        </a:lnSpc>
                        <a:spcBef>
                          <a:spcPts val="305"/>
                        </a:spcBef>
                      </a:pPr>
                      <a:r>
                        <a:rPr sz="1600" b="1" spc="-20" dirty="0">
                          <a:solidFill>
                            <a:srgbClr val="FFFFFF"/>
                          </a:solidFill>
                          <a:latin typeface="Times New Roman"/>
                          <a:cs typeface="Times New Roman"/>
                        </a:rPr>
                        <a:t>CORRUGATED </a:t>
                      </a:r>
                      <a:r>
                        <a:rPr sz="1600" b="1" spc="-5" dirty="0">
                          <a:solidFill>
                            <a:srgbClr val="FFFFFF"/>
                          </a:solidFill>
                          <a:latin typeface="Times New Roman"/>
                          <a:cs typeface="Times New Roman"/>
                        </a:rPr>
                        <a:t>FIBRE BOARD (CFB)  </a:t>
                      </a:r>
                      <a:r>
                        <a:rPr sz="1600" b="1" spc="-10" dirty="0">
                          <a:solidFill>
                            <a:srgbClr val="FFFFFF"/>
                          </a:solidFill>
                          <a:latin typeface="Times New Roman"/>
                          <a:cs typeface="Times New Roman"/>
                        </a:rPr>
                        <a:t>BOXES</a:t>
                      </a:r>
                      <a:endParaRPr sz="1600">
                        <a:latin typeface="Times New Roman"/>
                        <a:cs typeface="Times New Roman"/>
                      </a:endParaRPr>
                    </a:p>
                  </a:txBody>
                  <a:tcPr marL="0" marR="0" marT="387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marL="133985" marR="121920" indent="-4445" algn="ctr">
                        <a:lnSpc>
                          <a:spcPct val="100000"/>
                        </a:lnSpc>
                        <a:spcBef>
                          <a:spcPts val="305"/>
                        </a:spcBef>
                      </a:pPr>
                      <a:r>
                        <a:rPr sz="1600" b="1" spc="-5" dirty="0">
                          <a:solidFill>
                            <a:srgbClr val="FFFFFF"/>
                          </a:solidFill>
                          <a:latin typeface="Times New Roman"/>
                          <a:cs typeface="Times New Roman"/>
                        </a:rPr>
                        <a:t>Light in </a:t>
                      </a:r>
                      <a:r>
                        <a:rPr sz="1600" b="1" dirty="0">
                          <a:solidFill>
                            <a:srgbClr val="FFFFFF"/>
                          </a:solidFill>
                          <a:latin typeface="Times New Roman"/>
                          <a:cs typeface="Times New Roman"/>
                        </a:rPr>
                        <a:t>weight, </a:t>
                      </a:r>
                      <a:r>
                        <a:rPr sz="1600" b="1" spc="-5" dirty="0">
                          <a:solidFill>
                            <a:srgbClr val="FFFFFF"/>
                          </a:solidFill>
                          <a:latin typeface="Times New Roman"/>
                          <a:cs typeface="Times New Roman"/>
                        </a:rPr>
                        <a:t>easy to handle ,  hygienic and recyclable. Made </a:t>
                      </a:r>
                      <a:r>
                        <a:rPr sz="1600" b="1" dirty="0">
                          <a:solidFill>
                            <a:srgbClr val="FFFFFF"/>
                          </a:solidFill>
                          <a:latin typeface="Times New Roman"/>
                          <a:cs typeface="Times New Roman"/>
                        </a:rPr>
                        <a:t>water  </a:t>
                      </a:r>
                      <a:r>
                        <a:rPr sz="1600" b="1" spc="-10" dirty="0">
                          <a:solidFill>
                            <a:srgbClr val="FFFFFF"/>
                          </a:solidFill>
                          <a:latin typeface="Times New Roman"/>
                          <a:cs typeface="Times New Roman"/>
                        </a:rPr>
                        <a:t>proof </a:t>
                      </a:r>
                      <a:r>
                        <a:rPr sz="1600" b="1" spc="-5" dirty="0">
                          <a:solidFill>
                            <a:srgbClr val="FFFFFF"/>
                          </a:solidFill>
                          <a:latin typeface="Times New Roman"/>
                          <a:cs typeface="Times New Roman"/>
                        </a:rPr>
                        <a:t>by use of suitable adhesive or  </a:t>
                      </a:r>
                      <a:r>
                        <a:rPr sz="1600" b="1" dirty="0">
                          <a:solidFill>
                            <a:srgbClr val="FFFFFF"/>
                          </a:solidFill>
                          <a:latin typeface="Times New Roman"/>
                          <a:cs typeface="Times New Roman"/>
                        </a:rPr>
                        <a:t>wax </a:t>
                      </a:r>
                      <a:r>
                        <a:rPr sz="1600" b="1" spc="-5" dirty="0">
                          <a:solidFill>
                            <a:srgbClr val="FFFFFF"/>
                          </a:solidFill>
                          <a:latin typeface="Times New Roman"/>
                          <a:cs typeface="Times New Roman"/>
                        </a:rPr>
                        <a:t>coating or a plastic</a:t>
                      </a:r>
                      <a:r>
                        <a:rPr sz="1600" b="1" spc="-25" dirty="0">
                          <a:solidFill>
                            <a:srgbClr val="FFFFFF"/>
                          </a:solidFill>
                          <a:latin typeface="Times New Roman"/>
                          <a:cs typeface="Times New Roman"/>
                        </a:rPr>
                        <a:t> </a:t>
                      </a:r>
                      <a:r>
                        <a:rPr sz="1600" b="1" spc="-5" dirty="0">
                          <a:solidFill>
                            <a:srgbClr val="FFFFFF"/>
                          </a:solidFill>
                          <a:latin typeface="Times New Roman"/>
                          <a:cs typeface="Times New Roman"/>
                        </a:rPr>
                        <a:t>film</a:t>
                      </a:r>
                      <a:endParaRPr sz="1600">
                        <a:latin typeface="Times New Roman"/>
                        <a:cs typeface="Times New Roman"/>
                      </a:endParaRPr>
                    </a:p>
                  </a:txBody>
                  <a:tcPr marL="0" marR="0" marT="387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r>
              <a:tr h="639445">
                <a:tc>
                  <a:txBody>
                    <a:bodyPr/>
                    <a:lstStyle/>
                    <a:p>
                      <a:pPr algn="ctr">
                        <a:lnSpc>
                          <a:spcPct val="100000"/>
                        </a:lnSpc>
                        <a:spcBef>
                          <a:spcPts val="310"/>
                        </a:spcBef>
                      </a:pPr>
                      <a:r>
                        <a:rPr sz="1600" b="1" spc="-20" dirty="0">
                          <a:solidFill>
                            <a:srgbClr val="FFFFFF"/>
                          </a:solidFill>
                          <a:latin typeface="Times New Roman"/>
                          <a:cs typeface="Times New Roman"/>
                        </a:rPr>
                        <a:t>COMBINATION</a:t>
                      </a:r>
                      <a:r>
                        <a:rPr sz="1600" b="1" dirty="0">
                          <a:solidFill>
                            <a:srgbClr val="FFFFFF"/>
                          </a:solidFill>
                          <a:latin typeface="Times New Roman"/>
                          <a:cs typeface="Times New Roman"/>
                        </a:rPr>
                        <a:t> </a:t>
                      </a:r>
                      <a:r>
                        <a:rPr sz="1600" b="1" spc="-10" dirty="0">
                          <a:solidFill>
                            <a:srgbClr val="FFFFFF"/>
                          </a:solidFill>
                          <a:latin typeface="Times New Roman"/>
                          <a:cs typeface="Times New Roman"/>
                        </a:rPr>
                        <a:t>BOXES</a:t>
                      </a:r>
                      <a:endParaRPr sz="1600">
                        <a:latin typeface="Times New Roman"/>
                        <a:cs typeface="Times New Roman"/>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marL="679450" marR="172720" indent="-498475">
                        <a:lnSpc>
                          <a:spcPct val="100000"/>
                        </a:lnSpc>
                        <a:spcBef>
                          <a:spcPts val="310"/>
                        </a:spcBef>
                      </a:pPr>
                      <a:r>
                        <a:rPr sz="1600" b="1" spc="-5" dirty="0">
                          <a:solidFill>
                            <a:srgbClr val="FFFFFF"/>
                          </a:solidFill>
                          <a:latin typeface="Times New Roman"/>
                          <a:cs typeface="Times New Roman"/>
                        </a:rPr>
                        <a:t>Made </a:t>
                      </a:r>
                      <a:r>
                        <a:rPr sz="1600" b="1" dirty="0">
                          <a:solidFill>
                            <a:srgbClr val="FFFFFF"/>
                          </a:solidFill>
                          <a:latin typeface="Times New Roman"/>
                          <a:cs typeface="Times New Roman"/>
                        </a:rPr>
                        <a:t>with plywood </a:t>
                      </a:r>
                      <a:r>
                        <a:rPr sz="1600" b="1" spc="-5" dirty="0">
                          <a:solidFill>
                            <a:srgbClr val="FFFFFF"/>
                          </a:solidFill>
                          <a:latin typeface="Times New Roman"/>
                          <a:cs typeface="Times New Roman"/>
                        </a:rPr>
                        <a:t>and CFB,</a:t>
                      </a:r>
                      <a:r>
                        <a:rPr sz="1600" b="1" spc="-90" dirty="0">
                          <a:solidFill>
                            <a:srgbClr val="FFFFFF"/>
                          </a:solidFill>
                          <a:latin typeface="Times New Roman"/>
                          <a:cs typeface="Times New Roman"/>
                        </a:rPr>
                        <a:t> </a:t>
                      </a:r>
                      <a:r>
                        <a:rPr sz="1600" b="1" spc="-5" dirty="0">
                          <a:solidFill>
                            <a:srgbClr val="FFFFFF"/>
                          </a:solidFill>
                          <a:latin typeface="Times New Roman"/>
                          <a:cs typeface="Times New Roman"/>
                        </a:rPr>
                        <a:t>gives  high stack load</a:t>
                      </a:r>
                      <a:r>
                        <a:rPr sz="1600" b="1" spc="10" dirty="0">
                          <a:solidFill>
                            <a:srgbClr val="FFFFFF"/>
                          </a:solidFill>
                          <a:latin typeface="Times New Roman"/>
                          <a:cs typeface="Times New Roman"/>
                        </a:rPr>
                        <a:t> </a:t>
                      </a:r>
                      <a:r>
                        <a:rPr sz="1600" b="1" spc="-5" dirty="0">
                          <a:solidFill>
                            <a:srgbClr val="FFFFFF"/>
                          </a:solidFill>
                          <a:latin typeface="Times New Roman"/>
                          <a:cs typeface="Times New Roman"/>
                        </a:rPr>
                        <a:t>capacity</a:t>
                      </a:r>
                      <a:endParaRPr sz="1600">
                        <a:latin typeface="Times New Roman"/>
                        <a:cs typeface="Times New Roman"/>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r>
              <a:tr h="908812">
                <a:tc>
                  <a:txBody>
                    <a:bodyPr/>
                    <a:lstStyle/>
                    <a:p>
                      <a:pPr algn="ctr">
                        <a:lnSpc>
                          <a:spcPct val="100000"/>
                        </a:lnSpc>
                        <a:spcBef>
                          <a:spcPts val="310"/>
                        </a:spcBef>
                      </a:pPr>
                      <a:r>
                        <a:rPr sz="1600" b="1" spc="-5" dirty="0">
                          <a:solidFill>
                            <a:srgbClr val="FFFFFF"/>
                          </a:solidFill>
                          <a:latin typeface="Times New Roman"/>
                          <a:cs typeface="Times New Roman"/>
                        </a:rPr>
                        <a:t>PLASTIC </a:t>
                      </a:r>
                      <a:r>
                        <a:rPr sz="1600" b="1" spc="-35" dirty="0">
                          <a:solidFill>
                            <a:srgbClr val="FFFFFF"/>
                          </a:solidFill>
                          <a:latin typeface="Times New Roman"/>
                          <a:cs typeface="Times New Roman"/>
                        </a:rPr>
                        <a:t>TRAYS </a:t>
                      </a:r>
                      <a:r>
                        <a:rPr sz="1600" b="1" spc="-10" dirty="0">
                          <a:solidFill>
                            <a:srgbClr val="FFFFFF"/>
                          </a:solidFill>
                          <a:latin typeface="Times New Roman"/>
                          <a:cs typeface="Times New Roman"/>
                        </a:rPr>
                        <a:t>OR</a:t>
                      </a:r>
                      <a:r>
                        <a:rPr sz="1600" b="1" spc="-35" dirty="0">
                          <a:solidFill>
                            <a:srgbClr val="FFFFFF"/>
                          </a:solidFill>
                          <a:latin typeface="Times New Roman"/>
                          <a:cs typeface="Times New Roman"/>
                        </a:rPr>
                        <a:t> </a:t>
                      </a:r>
                      <a:r>
                        <a:rPr sz="1600" b="1" spc="-25" dirty="0">
                          <a:solidFill>
                            <a:srgbClr val="FFFFFF"/>
                          </a:solidFill>
                          <a:latin typeface="Times New Roman"/>
                          <a:cs typeface="Times New Roman"/>
                        </a:rPr>
                        <a:t>CRATES</a:t>
                      </a:r>
                      <a:endParaRPr sz="1600">
                        <a:latin typeface="Times New Roman"/>
                        <a:cs typeface="Times New Roman"/>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marL="141605" marR="133350" algn="ctr">
                        <a:lnSpc>
                          <a:spcPct val="100000"/>
                        </a:lnSpc>
                        <a:spcBef>
                          <a:spcPts val="310"/>
                        </a:spcBef>
                      </a:pPr>
                      <a:r>
                        <a:rPr sz="1600" b="1" spc="-5" dirty="0">
                          <a:solidFill>
                            <a:srgbClr val="FFFFFF"/>
                          </a:solidFill>
                          <a:latin typeface="Times New Roman"/>
                          <a:cs typeface="Times New Roman"/>
                        </a:rPr>
                        <a:t>Hygienic, light in </a:t>
                      </a:r>
                      <a:r>
                        <a:rPr sz="1600" b="1" dirty="0">
                          <a:solidFill>
                            <a:srgbClr val="FFFFFF"/>
                          </a:solidFill>
                          <a:latin typeface="Times New Roman"/>
                          <a:cs typeface="Times New Roman"/>
                        </a:rPr>
                        <a:t>weight, </a:t>
                      </a:r>
                      <a:r>
                        <a:rPr sz="1600" b="1" spc="-5" dirty="0">
                          <a:solidFill>
                            <a:srgbClr val="FFFFFF"/>
                          </a:solidFill>
                          <a:latin typeface="Times New Roman"/>
                          <a:cs typeface="Times New Roman"/>
                        </a:rPr>
                        <a:t>sturdy and  recyclable and used in multi-trip  packaging</a:t>
                      </a:r>
                      <a:endParaRPr sz="1600">
                        <a:latin typeface="Times New Roman"/>
                        <a:cs typeface="Times New Roman"/>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r>
              <a:tr h="1178052">
                <a:tc>
                  <a:txBody>
                    <a:bodyPr/>
                    <a:lstStyle/>
                    <a:p>
                      <a:pPr marL="635" algn="ctr">
                        <a:lnSpc>
                          <a:spcPct val="100000"/>
                        </a:lnSpc>
                        <a:spcBef>
                          <a:spcPts val="310"/>
                        </a:spcBef>
                      </a:pPr>
                      <a:r>
                        <a:rPr sz="1600" b="1" spc="-5" dirty="0">
                          <a:solidFill>
                            <a:srgbClr val="FFFFFF"/>
                          </a:solidFill>
                          <a:latin typeface="Times New Roman"/>
                          <a:cs typeface="Times New Roman"/>
                        </a:rPr>
                        <a:t>MOULDED PULP </a:t>
                      </a:r>
                      <a:r>
                        <a:rPr sz="1600" b="1" spc="-35" dirty="0">
                          <a:solidFill>
                            <a:srgbClr val="FFFFFF"/>
                          </a:solidFill>
                          <a:latin typeface="Times New Roman"/>
                          <a:cs typeface="Times New Roman"/>
                        </a:rPr>
                        <a:t>TRAYS</a:t>
                      </a:r>
                      <a:r>
                        <a:rPr sz="1600" b="1" spc="-145" dirty="0">
                          <a:solidFill>
                            <a:srgbClr val="FFFFFF"/>
                          </a:solidFill>
                          <a:latin typeface="Times New Roman"/>
                          <a:cs typeface="Times New Roman"/>
                        </a:rPr>
                        <a:t> </a:t>
                      </a:r>
                      <a:r>
                        <a:rPr sz="1600" b="1" spc="-10" dirty="0">
                          <a:solidFill>
                            <a:srgbClr val="FFFFFF"/>
                          </a:solidFill>
                          <a:latin typeface="Times New Roman"/>
                          <a:cs typeface="Times New Roman"/>
                        </a:rPr>
                        <a:t>OR</a:t>
                      </a:r>
                      <a:endParaRPr sz="1600">
                        <a:latin typeface="Times New Roman"/>
                        <a:cs typeface="Times New Roman"/>
                      </a:endParaRPr>
                    </a:p>
                    <a:p>
                      <a:pPr marL="3810" algn="ctr">
                        <a:lnSpc>
                          <a:spcPct val="100000"/>
                        </a:lnSpc>
                        <a:spcBef>
                          <a:spcPts val="5"/>
                        </a:spcBef>
                      </a:pPr>
                      <a:r>
                        <a:rPr sz="1600" b="1" spc="-5" dirty="0">
                          <a:solidFill>
                            <a:srgbClr val="FFFFFF"/>
                          </a:solidFill>
                          <a:latin typeface="Times New Roman"/>
                          <a:cs typeface="Times New Roman"/>
                        </a:rPr>
                        <a:t>THERMOFORMED PLASTIC</a:t>
                      </a:r>
                      <a:r>
                        <a:rPr sz="1600" b="1" spc="-30" dirty="0">
                          <a:solidFill>
                            <a:srgbClr val="FFFFFF"/>
                          </a:solidFill>
                          <a:latin typeface="Times New Roman"/>
                          <a:cs typeface="Times New Roman"/>
                        </a:rPr>
                        <a:t> </a:t>
                      </a:r>
                      <a:r>
                        <a:rPr sz="1600" b="1" spc="-35" dirty="0">
                          <a:solidFill>
                            <a:srgbClr val="FFFFFF"/>
                          </a:solidFill>
                          <a:latin typeface="Times New Roman"/>
                          <a:cs typeface="Times New Roman"/>
                        </a:rPr>
                        <a:t>TRAYS</a:t>
                      </a:r>
                      <a:endParaRPr sz="1600">
                        <a:latin typeface="Times New Roman"/>
                        <a:cs typeface="Times New Roman"/>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marL="263525" marR="255270" indent="-1270" algn="ctr">
                        <a:lnSpc>
                          <a:spcPct val="100000"/>
                        </a:lnSpc>
                        <a:spcBef>
                          <a:spcPts val="310"/>
                        </a:spcBef>
                      </a:pPr>
                      <a:r>
                        <a:rPr sz="1600" b="1" spc="-5" dirty="0">
                          <a:solidFill>
                            <a:srgbClr val="FFFFFF"/>
                          </a:solidFill>
                          <a:latin typeface="Times New Roman"/>
                          <a:cs typeface="Times New Roman"/>
                        </a:rPr>
                        <a:t>Cavities to hold individual apple  fruit, prevents fruit </a:t>
                      </a:r>
                      <a:r>
                        <a:rPr sz="1600" b="1" spc="-10" dirty="0">
                          <a:solidFill>
                            <a:srgbClr val="FFFFFF"/>
                          </a:solidFill>
                          <a:latin typeface="Times New Roman"/>
                          <a:cs typeface="Times New Roman"/>
                        </a:rPr>
                        <a:t>from </a:t>
                      </a:r>
                      <a:r>
                        <a:rPr sz="1600" b="1" spc="-5" dirty="0">
                          <a:solidFill>
                            <a:srgbClr val="FFFFFF"/>
                          </a:solidFill>
                          <a:latin typeface="Times New Roman"/>
                          <a:cs typeface="Times New Roman"/>
                        </a:rPr>
                        <a:t>rubbing  against each other often leads to  surface</a:t>
                      </a:r>
                      <a:r>
                        <a:rPr sz="1600" b="1" spc="10" dirty="0">
                          <a:solidFill>
                            <a:srgbClr val="FFFFFF"/>
                          </a:solidFill>
                          <a:latin typeface="Times New Roman"/>
                          <a:cs typeface="Times New Roman"/>
                        </a:rPr>
                        <a:t> </a:t>
                      </a:r>
                      <a:r>
                        <a:rPr sz="1600" b="1" spc="-5" dirty="0">
                          <a:solidFill>
                            <a:srgbClr val="FFFFFF"/>
                          </a:solidFill>
                          <a:latin typeface="Times New Roman"/>
                          <a:cs typeface="Times New Roman"/>
                        </a:rPr>
                        <a:t>cracks.</a:t>
                      </a:r>
                      <a:endParaRPr sz="1600">
                        <a:latin typeface="Times New Roman"/>
                        <a:cs typeface="Times New Roman"/>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r>
              <a:tr h="908837">
                <a:tc>
                  <a:txBody>
                    <a:bodyPr/>
                    <a:lstStyle/>
                    <a:p>
                      <a:pPr algn="ctr">
                        <a:lnSpc>
                          <a:spcPct val="100000"/>
                        </a:lnSpc>
                        <a:spcBef>
                          <a:spcPts val="315"/>
                        </a:spcBef>
                      </a:pPr>
                      <a:r>
                        <a:rPr sz="1600" b="1" spc="-5" dirty="0">
                          <a:solidFill>
                            <a:srgbClr val="FFFFFF"/>
                          </a:solidFill>
                          <a:latin typeface="Times New Roman"/>
                          <a:cs typeface="Times New Roman"/>
                        </a:rPr>
                        <a:t>STRETCH</a:t>
                      </a:r>
                      <a:r>
                        <a:rPr sz="1600" b="1" spc="-50" dirty="0">
                          <a:solidFill>
                            <a:srgbClr val="FFFFFF"/>
                          </a:solidFill>
                          <a:latin typeface="Times New Roman"/>
                          <a:cs typeface="Times New Roman"/>
                        </a:rPr>
                        <a:t> </a:t>
                      </a:r>
                      <a:r>
                        <a:rPr sz="1600" b="1" spc="-5" dirty="0">
                          <a:solidFill>
                            <a:srgbClr val="FFFFFF"/>
                          </a:solidFill>
                          <a:latin typeface="Times New Roman"/>
                          <a:cs typeface="Times New Roman"/>
                        </a:rPr>
                        <a:t>WRAPPING</a:t>
                      </a:r>
                      <a:endParaRPr sz="1600">
                        <a:latin typeface="Times New Roman"/>
                        <a:cs typeface="Times New Roman"/>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marL="614045" marR="131445" indent="-474345">
                        <a:lnSpc>
                          <a:spcPct val="100000"/>
                        </a:lnSpc>
                        <a:spcBef>
                          <a:spcPts val="315"/>
                        </a:spcBef>
                      </a:pPr>
                      <a:r>
                        <a:rPr sz="1600" b="1" spc="-5" dirty="0">
                          <a:solidFill>
                            <a:srgbClr val="FFFFFF"/>
                          </a:solidFill>
                          <a:latin typeface="Times New Roman"/>
                          <a:cs typeface="Times New Roman"/>
                        </a:rPr>
                        <a:t>Retail </a:t>
                      </a:r>
                      <a:r>
                        <a:rPr sz="1600" b="1" spc="-10" dirty="0">
                          <a:solidFill>
                            <a:srgbClr val="FFFFFF"/>
                          </a:solidFill>
                          <a:latin typeface="Times New Roman"/>
                          <a:cs typeface="Times New Roman"/>
                        </a:rPr>
                        <a:t>marketing </a:t>
                      </a:r>
                      <a:r>
                        <a:rPr sz="1600" b="1" spc="-5" dirty="0">
                          <a:solidFill>
                            <a:srgbClr val="FFFFFF"/>
                          </a:solidFill>
                          <a:latin typeface="Times New Roman"/>
                          <a:cs typeface="Times New Roman"/>
                        </a:rPr>
                        <a:t>of </a:t>
                      </a:r>
                      <a:r>
                        <a:rPr sz="1600" b="1" spc="-10" dirty="0">
                          <a:solidFill>
                            <a:srgbClr val="FFFFFF"/>
                          </a:solidFill>
                          <a:latin typeface="Times New Roman"/>
                          <a:cs typeface="Times New Roman"/>
                        </a:rPr>
                        <a:t>fresh produce </a:t>
                      </a:r>
                      <a:r>
                        <a:rPr sz="1600" b="1" spc="-5" dirty="0">
                          <a:solidFill>
                            <a:srgbClr val="FFFFFF"/>
                          </a:solidFill>
                          <a:latin typeface="Times New Roman"/>
                          <a:cs typeface="Times New Roman"/>
                        </a:rPr>
                        <a:t>in  form of cling plastic</a:t>
                      </a:r>
                      <a:r>
                        <a:rPr sz="1600" b="1" spc="50" dirty="0">
                          <a:solidFill>
                            <a:srgbClr val="FFFFFF"/>
                          </a:solidFill>
                          <a:latin typeface="Times New Roman"/>
                          <a:cs typeface="Times New Roman"/>
                        </a:rPr>
                        <a:t> </a:t>
                      </a:r>
                      <a:r>
                        <a:rPr sz="1600" b="1" spc="-10" dirty="0">
                          <a:solidFill>
                            <a:srgbClr val="FFFFFF"/>
                          </a:solidFill>
                          <a:latin typeface="Times New Roman"/>
                          <a:cs typeface="Times New Roman"/>
                        </a:rPr>
                        <a:t>films</a:t>
                      </a:r>
                      <a:endParaRPr sz="1600">
                        <a:latin typeface="Times New Roman"/>
                        <a:cs typeface="Times New Roman"/>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r>
              <a:tr h="908786">
                <a:tc>
                  <a:txBody>
                    <a:bodyPr/>
                    <a:lstStyle/>
                    <a:p>
                      <a:pPr algn="ctr">
                        <a:lnSpc>
                          <a:spcPct val="100000"/>
                        </a:lnSpc>
                        <a:spcBef>
                          <a:spcPts val="315"/>
                        </a:spcBef>
                      </a:pPr>
                      <a:r>
                        <a:rPr sz="1600" b="1" spc="-5" dirty="0">
                          <a:solidFill>
                            <a:srgbClr val="FFFFFF"/>
                          </a:solidFill>
                          <a:latin typeface="Times New Roman"/>
                          <a:cs typeface="Times New Roman"/>
                        </a:rPr>
                        <a:t>MODIFIED</a:t>
                      </a:r>
                      <a:r>
                        <a:rPr sz="1600" b="1" spc="-80" dirty="0">
                          <a:solidFill>
                            <a:srgbClr val="FFFFFF"/>
                          </a:solidFill>
                          <a:latin typeface="Times New Roman"/>
                          <a:cs typeface="Times New Roman"/>
                        </a:rPr>
                        <a:t> </a:t>
                      </a:r>
                      <a:r>
                        <a:rPr sz="1600" b="1" spc="-20" dirty="0">
                          <a:solidFill>
                            <a:srgbClr val="FFFFFF"/>
                          </a:solidFill>
                          <a:latin typeface="Times New Roman"/>
                          <a:cs typeface="Times New Roman"/>
                        </a:rPr>
                        <a:t>ATMOSPHERIC</a:t>
                      </a:r>
                      <a:endParaRPr sz="1600">
                        <a:latin typeface="Times New Roman"/>
                        <a:cs typeface="Times New Roman"/>
                      </a:endParaRPr>
                    </a:p>
                    <a:p>
                      <a:pPr algn="ctr">
                        <a:lnSpc>
                          <a:spcPct val="100000"/>
                        </a:lnSpc>
                      </a:pPr>
                      <a:r>
                        <a:rPr sz="1600" b="1" spc="-20" dirty="0">
                          <a:solidFill>
                            <a:srgbClr val="FFFFFF"/>
                          </a:solidFill>
                          <a:latin typeface="Times New Roman"/>
                          <a:cs typeface="Times New Roman"/>
                        </a:rPr>
                        <a:t>PACKAGING</a:t>
                      </a:r>
                      <a:endParaRPr sz="1600">
                        <a:latin typeface="Times New Roman"/>
                        <a:cs typeface="Times New Roman"/>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marL="121285" marR="111760" indent="-1270" algn="ctr">
                        <a:lnSpc>
                          <a:spcPct val="100000"/>
                        </a:lnSpc>
                        <a:spcBef>
                          <a:spcPts val="315"/>
                        </a:spcBef>
                      </a:pPr>
                      <a:r>
                        <a:rPr sz="1600" b="1" spc="-5" dirty="0">
                          <a:solidFill>
                            <a:srgbClr val="FFFFFF"/>
                          </a:solidFill>
                          <a:latin typeface="Times New Roman"/>
                          <a:cs typeface="Times New Roman"/>
                        </a:rPr>
                        <a:t>Internal </a:t>
                      </a:r>
                      <a:r>
                        <a:rPr sz="1600" b="1" spc="-10" dirty="0">
                          <a:solidFill>
                            <a:srgbClr val="FFFFFF"/>
                          </a:solidFill>
                          <a:latin typeface="Times New Roman"/>
                          <a:cs typeface="Times New Roman"/>
                        </a:rPr>
                        <a:t>atmosphere </a:t>
                      </a:r>
                      <a:r>
                        <a:rPr sz="1600" b="1" spc="-5" dirty="0">
                          <a:solidFill>
                            <a:srgbClr val="FFFFFF"/>
                          </a:solidFill>
                          <a:latin typeface="Times New Roman"/>
                          <a:cs typeface="Times New Roman"/>
                        </a:rPr>
                        <a:t>can be  optimized using </a:t>
                      </a:r>
                      <a:r>
                        <a:rPr sz="1600" b="1" spc="-10" dirty="0">
                          <a:solidFill>
                            <a:srgbClr val="FFFFFF"/>
                          </a:solidFill>
                          <a:latin typeface="Times New Roman"/>
                          <a:cs typeface="Times New Roman"/>
                        </a:rPr>
                        <a:t>mixture </a:t>
                      </a:r>
                      <a:r>
                        <a:rPr sz="1600" b="1" spc="-5" dirty="0">
                          <a:solidFill>
                            <a:srgbClr val="FFFFFF"/>
                          </a:solidFill>
                          <a:latin typeface="Times New Roman"/>
                          <a:cs typeface="Times New Roman"/>
                        </a:rPr>
                        <a:t>of </a:t>
                      </a:r>
                      <a:r>
                        <a:rPr sz="1600" b="1" dirty="0">
                          <a:solidFill>
                            <a:srgbClr val="FFFFFF"/>
                          </a:solidFill>
                          <a:latin typeface="Times New Roman"/>
                          <a:cs typeface="Times New Roman"/>
                        </a:rPr>
                        <a:t>gases </a:t>
                      </a:r>
                      <a:r>
                        <a:rPr sz="1600" b="1" spc="-5" dirty="0">
                          <a:solidFill>
                            <a:srgbClr val="FFFFFF"/>
                          </a:solidFill>
                          <a:latin typeface="Times New Roman"/>
                          <a:cs typeface="Times New Roman"/>
                        </a:rPr>
                        <a:t>like  </a:t>
                      </a:r>
                      <a:r>
                        <a:rPr sz="1600" b="1" spc="-10" dirty="0">
                          <a:solidFill>
                            <a:srgbClr val="FFFFFF"/>
                          </a:solidFill>
                          <a:latin typeface="Times New Roman"/>
                          <a:cs typeface="Times New Roman"/>
                        </a:rPr>
                        <a:t>O2, </a:t>
                      </a:r>
                      <a:r>
                        <a:rPr sz="1600" b="1" spc="-5" dirty="0">
                          <a:solidFill>
                            <a:srgbClr val="FFFFFF"/>
                          </a:solidFill>
                          <a:latin typeface="Times New Roman"/>
                          <a:cs typeface="Times New Roman"/>
                        </a:rPr>
                        <a:t>N2, and</a:t>
                      </a:r>
                      <a:r>
                        <a:rPr sz="1600" b="1" dirty="0">
                          <a:solidFill>
                            <a:srgbClr val="FFFFFF"/>
                          </a:solidFill>
                          <a:latin typeface="Times New Roman"/>
                          <a:cs typeface="Times New Roman"/>
                        </a:rPr>
                        <a:t> </a:t>
                      </a:r>
                      <a:r>
                        <a:rPr sz="1600" b="1" spc="-10" dirty="0">
                          <a:solidFill>
                            <a:srgbClr val="FFFFFF"/>
                          </a:solidFill>
                          <a:latin typeface="Times New Roman"/>
                          <a:cs typeface="Times New Roman"/>
                        </a:rPr>
                        <a:t>CO2</a:t>
                      </a:r>
                      <a:endParaRPr sz="1600">
                        <a:latin typeface="Times New Roman"/>
                        <a:cs typeface="Times New Roman"/>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5907" y="685800"/>
            <a:ext cx="9118091" cy="528066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62000" y="304800"/>
            <a:ext cx="7962900" cy="5903976"/>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23085" y="3977716"/>
            <a:ext cx="5647690" cy="940435"/>
          </a:xfrm>
          <a:prstGeom prst="rect">
            <a:avLst/>
          </a:prstGeom>
        </p:spPr>
        <p:txBody>
          <a:bodyPr vert="horz" wrap="square" lIns="0" tIns="12700" rIns="0" bIns="0" rtlCol="0">
            <a:spAutoFit/>
          </a:bodyPr>
          <a:lstStyle/>
          <a:p>
            <a:pPr marL="12700">
              <a:lnSpc>
                <a:spcPct val="100000"/>
              </a:lnSpc>
              <a:spcBef>
                <a:spcPts val="100"/>
              </a:spcBef>
            </a:pPr>
            <a:r>
              <a:rPr sz="6000" b="0" spc="-80" dirty="0">
                <a:latin typeface="Calibri"/>
                <a:cs typeface="Calibri"/>
              </a:rPr>
              <a:t>TRANSPORTATION</a:t>
            </a:r>
            <a:endParaRPr sz="6000">
              <a:latin typeface="Calibri"/>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1140" y="311607"/>
            <a:ext cx="4953000" cy="514350"/>
          </a:xfrm>
          <a:prstGeom prst="rect">
            <a:avLst/>
          </a:prstGeom>
        </p:spPr>
        <p:txBody>
          <a:bodyPr vert="horz" wrap="square" lIns="0" tIns="13335" rIns="0" bIns="0" rtlCol="0">
            <a:spAutoFit/>
          </a:bodyPr>
          <a:lstStyle/>
          <a:p>
            <a:pPr marL="12700">
              <a:lnSpc>
                <a:spcPct val="100000"/>
              </a:lnSpc>
              <a:spcBef>
                <a:spcPts val="105"/>
              </a:spcBef>
            </a:pPr>
            <a:r>
              <a:rPr sz="3200" spc="-10" dirty="0"/>
              <a:t>POST </a:t>
            </a:r>
            <a:r>
              <a:rPr sz="3200" spc="-20" dirty="0"/>
              <a:t>HARVEST</a:t>
            </a:r>
            <a:r>
              <a:rPr sz="3200" spc="-35" dirty="0"/>
              <a:t> </a:t>
            </a:r>
            <a:r>
              <a:rPr sz="3200" spc="-20" dirty="0"/>
              <a:t>TECHNOLOGY</a:t>
            </a:r>
            <a:endParaRPr sz="3200"/>
          </a:p>
        </p:txBody>
      </p:sp>
      <p:sp>
        <p:nvSpPr>
          <p:cNvPr id="3" name="object 3"/>
          <p:cNvSpPr txBox="1"/>
          <p:nvPr/>
        </p:nvSpPr>
        <p:spPr>
          <a:xfrm>
            <a:off x="231140" y="1090929"/>
            <a:ext cx="8303259" cy="4719955"/>
          </a:xfrm>
          <a:prstGeom prst="rect">
            <a:avLst/>
          </a:prstGeom>
        </p:spPr>
        <p:txBody>
          <a:bodyPr vert="horz" wrap="square" lIns="0" tIns="12065" rIns="0" bIns="0" rtlCol="0">
            <a:spAutoFit/>
          </a:bodyPr>
          <a:lstStyle/>
          <a:p>
            <a:pPr marL="355600" marR="6350" indent="-342900" algn="just">
              <a:lnSpc>
                <a:spcPct val="100000"/>
              </a:lnSpc>
              <a:spcBef>
                <a:spcPts val="95"/>
              </a:spcBef>
              <a:buFont typeface="Arial"/>
              <a:buChar char="•"/>
              <a:tabLst>
                <a:tab pos="355600" algn="l"/>
              </a:tabLst>
            </a:pPr>
            <a:r>
              <a:rPr sz="2200" spc="-5" dirty="0">
                <a:solidFill>
                  <a:srgbClr val="FFFFFF"/>
                </a:solidFill>
                <a:latin typeface="Times New Roman"/>
                <a:cs typeface="Times New Roman"/>
              </a:rPr>
              <a:t>The </a:t>
            </a:r>
            <a:r>
              <a:rPr sz="2200" b="1" spc="-5" dirty="0">
                <a:solidFill>
                  <a:srgbClr val="FF0000"/>
                </a:solidFill>
                <a:latin typeface="Times New Roman"/>
                <a:cs typeface="Times New Roman"/>
              </a:rPr>
              <a:t>two main objectives </a:t>
            </a:r>
            <a:r>
              <a:rPr sz="2200" dirty="0">
                <a:solidFill>
                  <a:srgbClr val="FFFFFF"/>
                </a:solidFill>
                <a:latin typeface="Times New Roman"/>
                <a:cs typeface="Times New Roman"/>
              </a:rPr>
              <a:t>of </a:t>
            </a:r>
            <a:r>
              <a:rPr sz="2200" spc="-5" dirty="0">
                <a:solidFill>
                  <a:srgbClr val="FFFFFF"/>
                </a:solidFill>
                <a:latin typeface="Times New Roman"/>
                <a:cs typeface="Times New Roman"/>
              </a:rPr>
              <a:t>applying postharvest technology to  harvested fruits and vegetables are to maintain quality (appearance, </a:t>
            </a:r>
            <a:r>
              <a:rPr sz="2200" spc="540" dirty="0">
                <a:solidFill>
                  <a:srgbClr val="FFFFFF"/>
                </a:solidFill>
                <a:latin typeface="Times New Roman"/>
                <a:cs typeface="Times New Roman"/>
              </a:rPr>
              <a:t> </a:t>
            </a:r>
            <a:r>
              <a:rPr sz="2200" spc="-5" dirty="0">
                <a:solidFill>
                  <a:srgbClr val="FFFFFF"/>
                </a:solidFill>
                <a:latin typeface="Times New Roman"/>
                <a:cs typeface="Times New Roman"/>
              </a:rPr>
              <a:t>texture, </a:t>
            </a:r>
            <a:r>
              <a:rPr sz="2200" spc="-10" dirty="0">
                <a:solidFill>
                  <a:srgbClr val="FFFFFF"/>
                </a:solidFill>
                <a:latin typeface="Times New Roman"/>
                <a:cs typeface="Times New Roman"/>
              </a:rPr>
              <a:t>flavour, </a:t>
            </a:r>
            <a:r>
              <a:rPr sz="2200" spc="-5" dirty="0">
                <a:solidFill>
                  <a:srgbClr val="FFFFFF"/>
                </a:solidFill>
                <a:latin typeface="Times New Roman"/>
                <a:cs typeface="Times New Roman"/>
              </a:rPr>
              <a:t>nutritive value and safety) and to reduce losses  between harvest and</a:t>
            </a:r>
            <a:r>
              <a:rPr sz="2200" spc="25" dirty="0">
                <a:solidFill>
                  <a:srgbClr val="FFFFFF"/>
                </a:solidFill>
                <a:latin typeface="Times New Roman"/>
                <a:cs typeface="Times New Roman"/>
              </a:rPr>
              <a:t> </a:t>
            </a:r>
            <a:r>
              <a:rPr sz="2200" spc="-5" dirty="0">
                <a:solidFill>
                  <a:srgbClr val="FFFFFF"/>
                </a:solidFill>
                <a:latin typeface="Times New Roman"/>
                <a:cs typeface="Times New Roman"/>
              </a:rPr>
              <a:t>consumption.</a:t>
            </a:r>
            <a:endParaRPr sz="2200">
              <a:latin typeface="Times New Roman"/>
              <a:cs typeface="Times New Roman"/>
            </a:endParaRPr>
          </a:p>
          <a:p>
            <a:pPr marL="355600" marR="5715" indent="-342900" algn="just">
              <a:lnSpc>
                <a:spcPct val="100000"/>
              </a:lnSpc>
              <a:spcBef>
                <a:spcPts val="5"/>
              </a:spcBef>
              <a:buFont typeface="Arial"/>
              <a:buChar char="•"/>
              <a:tabLst>
                <a:tab pos="355600" algn="l"/>
              </a:tabLst>
            </a:pPr>
            <a:r>
              <a:rPr sz="2200" spc="-5" dirty="0">
                <a:solidFill>
                  <a:srgbClr val="FFFFFF"/>
                </a:solidFill>
                <a:latin typeface="Times New Roman"/>
                <a:cs typeface="Times New Roman"/>
              </a:rPr>
              <a:t>Effective management during the postharvest </a:t>
            </a:r>
            <a:r>
              <a:rPr sz="2200" dirty="0">
                <a:solidFill>
                  <a:srgbClr val="FFFFFF"/>
                </a:solidFill>
                <a:latin typeface="Times New Roman"/>
                <a:cs typeface="Times New Roman"/>
              </a:rPr>
              <a:t>period, </a:t>
            </a:r>
            <a:r>
              <a:rPr sz="2200" spc="-5" dirty="0">
                <a:solidFill>
                  <a:srgbClr val="FFFFFF"/>
                </a:solidFill>
                <a:latin typeface="Times New Roman"/>
                <a:cs typeface="Times New Roman"/>
              </a:rPr>
              <a:t>rather than the  level </a:t>
            </a:r>
            <a:r>
              <a:rPr sz="2200" dirty="0">
                <a:solidFill>
                  <a:srgbClr val="FFFFFF"/>
                </a:solidFill>
                <a:latin typeface="Times New Roman"/>
                <a:cs typeface="Times New Roman"/>
              </a:rPr>
              <a:t>of </a:t>
            </a:r>
            <a:r>
              <a:rPr sz="2200" spc="-5" dirty="0">
                <a:solidFill>
                  <a:srgbClr val="FFFFFF"/>
                </a:solidFill>
                <a:latin typeface="Times New Roman"/>
                <a:cs typeface="Times New Roman"/>
              </a:rPr>
              <a:t>sophistication </a:t>
            </a:r>
            <a:r>
              <a:rPr sz="2200" dirty="0">
                <a:solidFill>
                  <a:srgbClr val="FFFFFF"/>
                </a:solidFill>
                <a:latin typeface="Times New Roman"/>
                <a:cs typeface="Times New Roman"/>
              </a:rPr>
              <a:t>of </a:t>
            </a:r>
            <a:r>
              <a:rPr sz="2200" spc="-5" dirty="0">
                <a:solidFill>
                  <a:srgbClr val="FFFFFF"/>
                </a:solidFill>
                <a:latin typeface="Times New Roman"/>
                <a:cs typeface="Times New Roman"/>
              </a:rPr>
              <a:t>any given </a:t>
            </a:r>
            <a:r>
              <a:rPr sz="2200" spc="-20" dirty="0">
                <a:solidFill>
                  <a:srgbClr val="FFFFFF"/>
                </a:solidFill>
                <a:latin typeface="Times New Roman"/>
                <a:cs typeface="Times New Roman"/>
              </a:rPr>
              <a:t>technology, </a:t>
            </a:r>
            <a:r>
              <a:rPr sz="2200" spc="-5" dirty="0">
                <a:solidFill>
                  <a:srgbClr val="FFFFFF"/>
                </a:solidFill>
                <a:latin typeface="Times New Roman"/>
                <a:cs typeface="Times New Roman"/>
              </a:rPr>
              <a:t>is the key in reaching  the desired</a:t>
            </a:r>
            <a:r>
              <a:rPr sz="2200" spc="5" dirty="0">
                <a:solidFill>
                  <a:srgbClr val="FFFFFF"/>
                </a:solidFill>
                <a:latin typeface="Times New Roman"/>
                <a:cs typeface="Times New Roman"/>
              </a:rPr>
              <a:t> </a:t>
            </a:r>
            <a:r>
              <a:rPr sz="2200" spc="-5" dirty="0">
                <a:solidFill>
                  <a:srgbClr val="FFFFFF"/>
                </a:solidFill>
                <a:latin typeface="Times New Roman"/>
                <a:cs typeface="Times New Roman"/>
              </a:rPr>
              <a:t>objectives.</a:t>
            </a:r>
            <a:endParaRPr sz="2200">
              <a:latin typeface="Times New Roman"/>
              <a:cs typeface="Times New Roman"/>
            </a:endParaRPr>
          </a:p>
          <a:p>
            <a:pPr marL="355600" marR="5080" indent="-342900" algn="just">
              <a:lnSpc>
                <a:spcPct val="100000"/>
              </a:lnSpc>
              <a:buFont typeface="Arial"/>
              <a:buChar char="•"/>
              <a:tabLst>
                <a:tab pos="355600" algn="l"/>
              </a:tabLst>
            </a:pPr>
            <a:r>
              <a:rPr sz="2200" spc="-5" dirty="0">
                <a:solidFill>
                  <a:srgbClr val="FFFFFF"/>
                </a:solidFill>
                <a:latin typeface="Times New Roman"/>
                <a:cs typeface="Times New Roman"/>
              </a:rPr>
              <a:t>While </a:t>
            </a:r>
            <a:r>
              <a:rPr sz="2200" b="1" spc="-5" dirty="0">
                <a:solidFill>
                  <a:srgbClr val="FF0000"/>
                </a:solidFill>
                <a:latin typeface="Times New Roman"/>
                <a:cs typeface="Times New Roman"/>
              </a:rPr>
              <a:t>large scale operations </a:t>
            </a:r>
            <a:r>
              <a:rPr sz="2200" spc="-10" dirty="0">
                <a:solidFill>
                  <a:srgbClr val="FFFFFF"/>
                </a:solidFill>
                <a:latin typeface="Times New Roman"/>
                <a:cs typeface="Times New Roman"/>
              </a:rPr>
              <a:t>may </a:t>
            </a:r>
            <a:r>
              <a:rPr sz="2200" spc="-5" dirty="0">
                <a:solidFill>
                  <a:srgbClr val="FFFFFF"/>
                </a:solidFill>
                <a:latin typeface="Times New Roman"/>
                <a:cs typeface="Times New Roman"/>
              </a:rPr>
              <a:t>benefit </a:t>
            </a:r>
            <a:r>
              <a:rPr sz="2200" dirty="0">
                <a:solidFill>
                  <a:srgbClr val="FFFFFF"/>
                </a:solidFill>
                <a:latin typeface="Times New Roman"/>
                <a:cs typeface="Times New Roman"/>
              </a:rPr>
              <a:t>from </a:t>
            </a:r>
            <a:r>
              <a:rPr sz="2200" spc="-5" dirty="0">
                <a:solidFill>
                  <a:srgbClr val="FFFFFF"/>
                </a:solidFill>
                <a:latin typeface="Times New Roman"/>
                <a:cs typeface="Times New Roman"/>
              </a:rPr>
              <a:t>investing in </a:t>
            </a:r>
            <a:r>
              <a:rPr sz="2200" spc="-10" dirty="0">
                <a:solidFill>
                  <a:srgbClr val="FFFFFF"/>
                </a:solidFill>
                <a:latin typeface="Times New Roman"/>
                <a:cs typeface="Times New Roman"/>
              </a:rPr>
              <a:t>costly  </a:t>
            </a:r>
            <a:r>
              <a:rPr sz="2200" spc="-5" dirty="0">
                <a:solidFill>
                  <a:srgbClr val="FFFFFF"/>
                </a:solidFill>
                <a:latin typeface="Times New Roman"/>
                <a:cs typeface="Times New Roman"/>
              </a:rPr>
              <a:t>handling machinery </a:t>
            </a:r>
            <a:r>
              <a:rPr sz="2200" spc="-10" dirty="0">
                <a:solidFill>
                  <a:srgbClr val="FFFFFF"/>
                </a:solidFill>
                <a:latin typeface="Times New Roman"/>
                <a:cs typeface="Times New Roman"/>
              </a:rPr>
              <a:t>and </a:t>
            </a:r>
            <a:r>
              <a:rPr sz="2200" spc="-5" dirty="0">
                <a:solidFill>
                  <a:srgbClr val="FFFFFF"/>
                </a:solidFill>
                <a:latin typeface="Times New Roman"/>
                <a:cs typeface="Times New Roman"/>
              </a:rPr>
              <a:t>high-tech postharvest treatments, often these  options are </a:t>
            </a:r>
            <a:r>
              <a:rPr sz="2200" dirty="0">
                <a:solidFill>
                  <a:srgbClr val="FFFFFF"/>
                </a:solidFill>
                <a:latin typeface="Times New Roman"/>
                <a:cs typeface="Times New Roman"/>
              </a:rPr>
              <a:t>not </a:t>
            </a:r>
            <a:r>
              <a:rPr sz="2200" spc="-5" dirty="0">
                <a:solidFill>
                  <a:srgbClr val="FFFFFF"/>
                </a:solidFill>
                <a:latin typeface="Times New Roman"/>
                <a:cs typeface="Times New Roman"/>
              </a:rPr>
              <a:t>available </a:t>
            </a:r>
            <a:r>
              <a:rPr sz="2200" dirty="0">
                <a:solidFill>
                  <a:srgbClr val="FFFFFF"/>
                </a:solidFill>
                <a:latin typeface="Times New Roman"/>
                <a:cs typeface="Times New Roman"/>
              </a:rPr>
              <a:t>to </a:t>
            </a:r>
            <a:r>
              <a:rPr sz="2200" spc="-5" dirty="0">
                <a:solidFill>
                  <a:srgbClr val="FFFFFF"/>
                </a:solidFill>
                <a:latin typeface="Times New Roman"/>
                <a:cs typeface="Times New Roman"/>
              </a:rPr>
              <a:t>small-scale handlers for the simple reason  </a:t>
            </a:r>
            <a:r>
              <a:rPr sz="2200" dirty="0">
                <a:solidFill>
                  <a:srgbClr val="FFFFFF"/>
                </a:solidFill>
                <a:latin typeface="Times New Roman"/>
                <a:cs typeface="Times New Roman"/>
              </a:rPr>
              <a:t>of </a:t>
            </a:r>
            <a:r>
              <a:rPr sz="2200" spc="-5" dirty="0">
                <a:solidFill>
                  <a:srgbClr val="FFFFFF"/>
                </a:solidFill>
                <a:latin typeface="Times New Roman"/>
                <a:cs typeface="Times New Roman"/>
              </a:rPr>
              <a:t>economies </a:t>
            </a:r>
            <a:r>
              <a:rPr sz="2200" dirty="0">
                <a:solidFill>
                  <a:srgbClr val="FFFFFF"/>
                </a:solidFill>
                <a:latin typeface="Times New Roman"/>
                <a:cs typeface="Times New Roman"/>
              </a:rPr>
              <a:t>of </a:t>
            </a:r>
            <a:r>
              <a:rPr sz="2200" spc="-5" dirty="0">
                <a:solidFill>
                  <a:srgbClr val="FFFFFF"/>
                </a:solidFill>
                <a:latin typeface="Times New Roman"/>
                <a:cs typeface="Times New Roman"/>
              </a:rPr>
              <a:t>scale. Instead, simple, low cost technologies </a:t>
            </a:r>
            <a:r>
              <a:rPr sz="2200" spc="-10" dirty="0">
                <a:solidFill>
                  <a:srgbClr val="FFFFFF"/>
                </a:solidFill>
                <a:latin typeface="Times New Roman"/>
                <a:cs typeface="Times New Roman"/>
              </a:rPr>
              <a:t>can </a:t>
            </a:r>
            <a:r>
              <a:rPr sz="2200" dirty="0">
                <a:solidFill>
                  <a:srgbClr val="FFFFFF"/>
                </a:solidFill>
                <a:latin typeface="Times New Roman"/>
                <a:cs typeface="Times New Roman"/>
              </a:rPr>
              <a:t>be  </a:t>
            </a:r>
            <a:r>
              <a:rPr sz="2200" spc="-5" dirty="0">
                <a:solidFill>
                  <a:srgbClr val="FFFFFF"/>
                </a:solidFill>
                <a:latin typeface="Times New Roman"/>
                <a:cs typeface="Times New Roman"/>
              </a:rPr>
              <a:t>more </a:t>
            </a:r>
            <a:r>
              <a:rPr sz="2200" dirty="0">
                <a:solidFill>
                  <a:srgbClr val="FFFFFF"/>
                </a:solidFill>
                <a:latin typeface="Times New Roman"/>
                <a:cs typeface="Times New Roman"/>
              </a:rPr>
              <a:t>appropriate </a:t>
            </a:r>
            <a:r>
              <a:rPr sz="2200" spc="-5" dirty="0">
                <a:solidFill>
                  <a:srgbClr val="FFFFFF"/>
                </a:solidFill>
                <a:latin typeface="Times New Roman"/>
                <a:cs typeface="Times New Roman"/>
              </a:rPr>
              <a:t>for small volume, limited resource commercial  operations, farmers involved in direct marketing, </a:t>
            </a:r>
            <a:r>
              <a:rPr sz="2200" dirty="0">
                <a:solidFill>
                  <a:srgbClr val="FFFFFF"/>
                </a:solidFill>
                <a:latin typeface="Times New Roman"/>
                <a:cs typeface="Times New Roman"/>
              </a:rPr>
              <a:t>for </a:t>
            </a:r>
            <a:r>
              <a:rPr sz="2200" spc="-5" dirty="0">
                <a:solidFill>
                  <a:srgbClr val="FFFFFF"/>
                </a:solidFill>
                <a:latin typeface="Times New Roman"/>
                <a:cs typeface="Times New Roman"/>
              </a:rPr>
              <a:t>home gardeners,  as well as for handlers in developing</a:t>
            </a:r>
            <a:r>
              <a:rPr sz="2200" spc="25" dirty="0">
                <a:solidFill>
                  <a:srgbClr val="FFFFFF"/>
                </a:solidFill>
                <a:latin typeface="Times New Roman"/>
                <a:cs typeface="Times New Roman"/>
              </a:rPr>
              <a:t> </a:t>
            </a:r>
            <a:r>
              <a:rPr sz="2200" spc="-5" dirty="0">
                <a:solidFill>
                  <a:srgbClr val="FFFFFF"/>
                </a:solidFill>
                <a:latin typeface="Times New Roman"/>
                <a:cs typeface="Times New Roman"/>
              </a:rPr>
              <a:t>countries.</a:t>
            </a:r>
            <a:endParaRPr sz="2200">
              <a:latin typeface="Times New Roman"/>
              <a:cs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859281"/>
            <a:ext cx="7934959" cy="5146675"/>
          </a:xfrm>
          <a:prstGeom prst="rect">
            <a:avLst/>
          </a:prstGeom>
        </p:spPr>
        <p:txBody>
          <a:bodyPr vert="horz" wrap="square" lIns="0" tIns="12065" rIns="0" bIns="0" rtlCol="0">
            <a:spAutoFit/>
          </a:bodyPr>
          <a:lstStyle/>
          <a:p>
            <a:pPr marL="299085" marR="92710" indent="-286385">
              <a:lnSpc>
                <a:spcPct val="100000"/>
              </a:lnSpc>
              <a:spcBef>
                <a:spcPts val="95"/>
              </a:spcBef>
              <a:buFont typeface="Arial"/>
              <a:buChar char="•"/>
              <a:tabLst>
                <a:tab pos="299085" algn="l"/>
                <a:tab pos="299720" algn="l"/>
              </a:tabLst>
            </a:pPr>
            <a:r>
              <a:rPr sz="2800" spc="-5" dirty="0">
                <a:solidFill>
                  <a:srgbClr val="FFFFFF"/>
                </a:solidFill>
                <a:latin typeface="Times New Roman"/>
                <a:cs typeface="Times New Roman"/>
              </a:rPr>
              <a:t>The </a:t>
            </a:r>
            <a:r>
              <a:rPr sz="2800" spc="-10" dirty="0">
                <a:solidFill>
                  <a:srgbClr val="FFFFFF"/>
                </a:solidFill>
                <a:latin typeface="Times New Roman"/>
                <a:cs typeface="Times New Roman"/>
              </a:rPr>
              <a:t>main </a:t>
            </a:r>
            <a:r>
              <a:rPr sz="2800" spc="-5" dirty="0">
                <a:solidFill>
                  <a:srgbClr val="FFFFFF"/>
                </a:solidFill>
                <a:latin typeface="Times New Roman"/>
                <a:cs typeface="Times New Roman"/>
              </a:rPr>
              <a:t>aim of transportation is to move perishable  products with </a:t>
            </a:r>
            <a:r>
              <a:rPr sz="2800" spc="-10" dirty="0">
                <a:solidFill>
                  <a:srgbClr val="FFFFFF"/>
                </a:solidFill>
                <a:latin typeface="Times New Roman"/>
                <a:cs typeface="Times New Roman"/>
              </a:rPr>
              <a:t>minimum </a:t>
            </a:r>
            <a:r>
              <a:rPr sz="2800" spc="-5" dirty="0">
                <a:solidFill>
                  <a:srgbClr val="FFFFFF"/>
                </a:solidFill>
                <a:latin typeface="Times New Roman"/>
                <a:cs typeface="Times New Roman"/>
              </a:rPr>
              <a:t>loss of </a:t>
            </a:r>
            <a:r>
              <a:rPr sz="2800" spc="-25" dirty="0">
                <a:solidFill>
                  <a:srgbClr val="FFFFFF"/>
                </a:solidFill>
                <a:latin typeface="Times New Roman"/>
                <a:cs typeface="Times New Roman"/>
              </a:rPr>
              <a:t>quality. </a:t>
            </a:r>
            <a:r>
              <a:rPr sz="2800" spc="-5" dirty="0">
                <a:solidFill>
                  <a:srgbClr val="FFFFFF"/>
                </a:solidFill>
                <a:latin typeface="Times New Roman"/>
                <a:cs typeface="Times New Roman"/>
              </a:rPr>
              <a:t>Most  </a:t>
            </a:r>
            <a:r>
              <a:rPr sz="2800" dirty="0">
                <a:solidFill>
                  <a:srgbClr val="FFFFFF"/>
                </a:solidFill>
                <a:latin typeface="Times New Roman"/>
                <a:cs typeface="Times New Roman"/>
              </a:rPr>
              <a:t>transportation </a:t>
            </a:r>
            <a:r>
              <a:rPr sz="2800" spc="-5" dirty="0">
                <a:solidFill>
                  <a:srgbClr val="FFFFFF"/>
                </a:solidFill>
                <a:latin typeface="Times New Roman"/>
                <a:cs typeface="Times New Roman"/>
              </a:rPr>
              <a:t>equipment controls air temperature  around </a:t>
            </a:r>
            <a:r>
              <a:rPr sz="2800" dirty="0">
                <a:solidFill>
                  <a:srgbClr val="FFFFFF"/>
                </a:solidFill>
                <a:latin typeface="Times New Roman"/>
                <a:cs typeface="Times New Roman"/>
              </a:rPr>
              <a:t>the</a:t>
            </a:r>
            <a:r>
              <a:rPr sz="2800" spc="-20" dirty="0">
                <a:solidFill>
                  <a:srgbClr val="FFFFFF"/>
                </a:solidFill>
                <a:latin typeface="Times New Roman"/>
                <a:cs typeface="Times New Roman"/>
              </a:rPr>
              <a:t> </a:t>
            </a:r>
            <a:r>
              <a:rPr sz="2800" spc="-5" dirty="0">
                <a:solidFill>
                  <a:srgbClr val="FFFFFF"/>
                </a:solidFill>
                <a:latin typeface="Times New Roman"/>
                <a:cs typeface="Times New Roman"/>
              </a:rPr>
              <a:t>product.</a:t>
            </a:r>
            <a:endParaRPr sz="2800">
              <a:latin typeface="Times New Roman"/>
              <a:cs typeface="Times New Roman"/>
            </a:endParaRPr>
          </a:p>
          <a:p>
            <a:pPr marL="299085" marR="5080" indent="-286385">
              <a:lnSpc>
                <a:spcPct val="100000"/>
              </a:lnSpc>
              <a:buFont typeface="Arial"/>
              <a:buChar char="•"/>
              <a:tabLst>
                <a:tab pos="299085" algn="l"/>
                <a:tab pos="299720" algn="l"/>
              </a:tabLst>
            </a:pPr>
            <a:r>
              <a:rPr sz="2800" spc="-5" dirty="0">
                <a:solidFill>
                  <a:srgbClr val="FFFFFF"/>
                </a:solidFill>
                <a:latin typeface="Times New Roman"/>
                <a:cs typeface="Times New Roman"/>
              </a:rPr>
              <a:t>Horticultural produce </a:t>
            </a:r>
            <a:r>
              <a:rPr sz="2800" spc="-10" dirty="0">
                <a:solidFill>
                  <a:srgbClr val="FFFFFF"/>
                </a:solidFill>
                <a:latin typeface="Times New Roman"/>
                <a:cs typeface="Times New Roman"/>
              </a:rPr>
              <a:t>maybe </a:t>
            </a:r>
            <a:r>
              <a:rPr sz="2800" spc="-5" dirty="0">
                <a:solidFill>
                  <a:srgbClr val="FFFFFF"/>
                </a:solidFill>
                <a:latin typeface="Times New Roman"/>
                <a:cs typeface="Times New Roman"/>
              </a:rPr>
              <a:t>carried by road, rail, sea  or</a:t>
            </a:r>
            <a:r>
              <a:rPr sz="2800" dirty="0">
                <a:solidFill>
                  <a:srgbClr val="FFFFFF"/>
                </a:solidFill>
                <a:latin typeface="Times New Roman"/>
                <a:cs typeface="Times New Roman"/>
              </a:rPr>
              <a:t> </a:t>
            </a:r>
            <a:r>
              <a:rPr sz="2800" spc="-45" dirty="0">
                <a:solidFill>
                  <a:srgbClr val="FFFFFF"/>
                </a:solidFill>
                <a:latin typeface="Times New Roman"/>
                <a:cs typeface="Times New Roman"/>
              </a:rPr>
              <a:t>air.</a:t>
            </a:r>
            <a:endParaRPr sz="2800">
              <a:latin typeface="Times New Roman"/>
              <a:cs typeface="Times New Roman"/>
            </a:endParaRPr>
          </a:p>
          <a:p>
            <a:pPr marL="299085" indent="-286385">
              <a:lnSpc>
                <a:spcPct val="100000"/>
              </a:lnSpc>
              <a:spcBef>
                <a:spcPts val="5"/>
              </a:spcBef>
              <a:buFont typeface="Arial"/>
              <a:buChar char="•"/>
              <a:tabLst>
                <a:tab pos="299085" algn="l"/>
                <a:tab pos="299720" algn="l"/>
              </a:tabLst>
            </a:pPr>
            <a:r>
              <a:rPr sz="2800" spc="-5" dirty="0">
                <a:solidFill>
                  <a:srgbClr val="FFFFFF"/>
                </a:solidFill>
                <a:latin typeface="Times New Roman"/>
                <a:cs typeface="Times New Roman"/>
              </a:rPr>
              <a:t>High </a:t>
            </a:r>
            <a:r>
              <a:rPr sz="2800" dirty="0">
                <a:solidFill>
                  <a:srgbClr val="FFFFFF"/>
                </a:solidFill>
                <a:latin typeface="Times New Roman"/>
                <a:cs typeface="Times New Roman"/>
              </a:rPr>
              <a:t>value perishables </a:t>
            </a:r>
            <a:r>
              <a:rPr sz="2800" spc="-5" dirty="0">
                <a:solidFill>
                  <a:srgbClr val="FFFFFF"/>
                </a:solidFill>
                <a:latin typeface="Times New Roman"/>
                <a:cs typeface="Times New Roman"/>
              </a:rPr>
              <a:t>are </a:t>
            </a:r>
            <a:r>
              <a:rPr sz="2800" dirty="0">
                <a:solidFill>
                  <a:srgbClr val="FFFFFF"/>
                </a:solidFill>
                <a:latin typeface="Times New Roman"/>
                <a:cs typeface="Times New Roman"/>
              </a:rPr>
              <a:t>transported </a:t>
            </a:r>
            <a:r>
              <a:rPr sz="2800" spc="-5" dirty="0">
                <a:solidFill>
                  <a:srgbClr val="FFFFFF"/>
                </a:solidFill>
                <a:latin typeface="Times New Roman"/>
                <a:cs typeface="Times New Roman"/>
              </a:rPr>
              <a:t>by</a:t>
            </a:r>
            <a:r>
              <a:rPr sz="2800" spc="-75" dirty="0">
                <a:solidFill>
                  <a:srgbClr val="FFFFFF"/>
                </a:solidFill>
                <a:latin typeface="Times New Roman"/>
                <a:cs typeface="Times New Roman"/>
              </a:rPr>
              <a:t> </a:t>
            </a:r>
            <a:r>
              <a:rPr sz="2800" spc="-5" dirty="0">
                <a:solidFill>
                  <a:srgbClr val="FFFFFF"/>
                </a:solidFill>
                <a:latin typeface="Times New Roman"/>
                <a:cs typeface="Times New Roman"/>
              </a:rPr>
              <a:t>airr</a:t>
            </a:r>
            <a:endParaRPr sz="2800">
              <a:latin typeface="Times New Roman"/>
              <a:cs typeface="Times New Roman"/>
            </a:endParaRPr>
          </a:p>
          <a:p>
            <a:pPr marL="299085" marR="73660" indent="-286385">
              <a:lnSpc>
                <a:spcPct val="100000"/>
              </a:lnSpc>
              <a:buFont typeface="Arial"/>
              <a:buChar char="•"/>
              <a:tabLst>
                <a:tab pos="299085" algn="l"/>
                <a:tab pos="299720" algn="l"/>
              </a:tabLst>
            </a:pPr>
            <a:r>
              <a:rPr sz="2800" dirty="0">
                <a:solidFill>
                  <a:srgbClr val="FFFFFF"/>
                </a:solidFill>
                <a:latin typeface="Times New Roman"/>
                <a:cs typeface="Times New Roman"/>
              </a:rPr>
              <a:t>Ship- </a:t>
            </a:r>
            <a:r>
              <a:rPr sz="2800" spc="-5" dirty="0">
                <a:solidFill>
                  <a:srgbClr val="FFFFFF"/>
                </a:solidFill>
                <a:latin typeface="Times New Roman"/>
                <a:cs typeface="Times New Roman"/>
              </a:rPr>
              <a:t>frozen </a:t>
            </a:r>
            <a:r>
              <a:rPr sz="2800" spc="-10" dirty="0">
                <a:solidFill>
                  <a:srgbClr val="FFFFFF"/>
                </a:solidFill>
                <a:latin typeface="Times New Roman"/>
                <a:cs typeface="Times New Roman"/>
              </a:rPr>
              <a:t>meat, </a:t>
            </a:r>
            <a:r>
              <a:rPr sz="2800" spc="-5" dirty="0">
                <a:solidFill>
                  <a:srgbClr val="FFFFFF"/>
                </a:solidFill>
                <a:latin typeface="Times New Roman"/>
                <a:cs typeface="Times New Roman"/>
              </a:rPr>
              <a:t>chilled carrots packaged in blocks  and</a:t>
            </a:r>
            <a:r>
              <a:rPr sz="2800" spc="-10" dirty="0">
                <a:solidFill>
                  <a:srgbClr val="FFFFFF"/>
                </a:solidFill>
                <a:latin typeface="Times New Roman"/>
                <a:cs typeface="Times New Roman"/>
              </a:rPr>
              <a:t> </a:t>
            </a:r>
            <a:r>
              <a:rPr sz="2800" spc="-5" dirty="0">
                <a:solidFill>
                  <a:srgbClr val="FFFFFF"/>
                </a:solidFill>
                <a:latin typeface="Times New Roman"/>
                <a:cs typeface="Times New Roman"/>
              </a:rPr>
              <a:t>cartons</a:t>
            </a:r>
            <a:endParaRPr sz="2800">
              <a:latin typeface="Times New Roman"/>
              <a:cs typeface="Times New Roman"/>
            </a:endParaRPr>
          </a:p>
          <a:p>
            <a:pPr marL="299085" marR="795655" indent="-286385" algn="just">
              <a:lnSpc>
                <a:spcPct val="100000"/>
              </a:lnSpc>
              <a:buFont typeface="Arial"/>
              <a:buChar char="•"/>
              <a:tabLst>
                <a:tab pos="299720" algn="l"/>
              </a:tabLst>
            </a:pPr>
            <a:r>
              <a:rPr sz="2800" spc="-5" dirty="0">
                <a:solidFill>
                  <a:srgbClr val="FFFFFF"/>
                </a:solidFill>
                <a:latin typeface="Times New Roman"/>
                <a:cs typeface="Times New Roman"/>
              </a:rPr>
              <a:t>Principles of ventilation, refrigeration, modified  atmosphere applying to transportation similar to  storage.</a:t>
            </a:r>
            <a:endParaRPr sz="2800">
              <a:latin typeface="Times New Roman"/>
              <a:cs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19200" y="1600200"/>
            <a:ext cx="7144511" cy="35052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64540" y="935481"/>
            <a:ext cx="7445375" cy="4293235"/>
          </a:xfrm>
          <a:prstGeom prst="rect">
            <a:avLst/>
          </a:prstGeom>
        </p:spPr>
        <p:txBody>
          <a:bodyPr vert="horz" wrap="square" lIns="0" tIns="12065" rIns="0" bIns="0" rtlCol="0">
            <a:spAutoFit/>
          </a:bodyPr>
          <a:lstStyle/>
          <a:p>
            <a:pPr marL="12700">
              <a:lnSpc>
                <a:spcPct val="100000"/>
              </a:lnSpc>
              <a:spcBef>
                <a:spcPts val="95"/>
              </a:spcBef>
            </a:pPr>
            <a:r>
              <a:rPr sz="2800" b="1" spc="-45" dirty="0">
                <a:solidFill>
                  <a:srgbClr val="FFFFFF"/>
                </a:solidFill>
                <a:latin typeface="Times New Roman"/>
                <a:cs typeface="Times New Roman"/>
              </a:rPr>
              <a:t>TRANSPORTATION </a:t>
            </a:r>
            <a:r>
              <a:rPr sz="2800" b="1" spc="-5" dirty="0">
                <a:solidFill>
                  <a:srgbClr val="FFFFFF"/>
                </a:solidFill>
                <a:latin typeface="Times New Roman"/>
                <a:cs typeface="Times New Roman"/>
              </a:rPr>
              <a:t>BY RAIL- </a:t>
            </a:r>
            <a:r>
              <a:rPr sz="2800" spc="-45" dirty="0">
                <a:solidFill>
                  <a:srgbClr val="FFFFFF"/>
                </a:solidFill>
                <a:latin typeface="Times New Roman"/>
                <a:cs typeface="Times New Roman"/>
              </a:rPr>
              <a:t>Takes</a:t>
            </a:r>
            <a:r>
              <a:rPr sz="2800" spc="10" dirty="0">
                <a:solidFill>
                  <a:srgbClr val="FFFFFF"/>
                </a:solidFill>
                <a:latin typeface="Times New Roman"/>
                <a:cs typeface="Times New Roman"/>
              </a:rPr>
              <a:t> </a:t>
            </a:r>
            <a:r>
              <a:rPr sz="2800" dirty="0">
                <a:solidFill>
                  <a:srgbClr val="FFFFFF"/>
                </a:solidFill>
                <a:latin typeface="Times New Roman"/>
                <a:cs typeface="Times New Roman"/>
              </a:rPr>
              <a:t>7-10</a:t>
            </a:r>
            <a:endParaRPr sz="2800">
              <a:latin typeface="Times New Roman"/>
              <a:cs typeface="Times New Roman"/>
            </a:endParaRPr>
          </a:p>
          <a:p>
            <a:pPr marL="12700" marR="71755">
              <a:lnSpc>
                <a:spcPct val="100000"/>
              </a:lnSpc>
            </a:pPr>
            <a:r>
              <a:rPr sz="2800" spc="-5" dirty="0">
                <a:solidFill>
                  <a:srgbClr val="FFFFFF"/>
                </a:solidFill>
                <a:latin typeface="Times New Roman"/>
                <a:cs typeface="Times New Roman"/>
              </a:rPr>
              <a:t>days, used </a:t>
            </a:r>
            <a:r>
              <a:rPr sz="2800" dirty="0">
                <a:solidFill>
                  <a:srgbClr val="FFFFFF"/>
                </a:solidFill>
                <a:latin typeface="Times New Roman"/>
                <a:cs typeface="Times New Roman"/>
              </a:rPr>
              <a:t>for transport </a:t>
            </a:r>
            <a:r>
              <a:rPr sz="2800" spc="-5" dirty="0">
                <a:solidFill>
                  <a:srgbClr val="FFFFFF"/>
                </a:solidFill>
                <a:latin typeface="Times New Roman"/>
                <a:cs typeface="Times New Roman"/>
              </a:rPr>
              <a:t>of potatoes, carrots, </a:t>
            </a:r>
            <a:r>
              <a:rPr sz="2800" dirty="0">
                <a:solidFill>
                  <a:srgbClr val="FFFFFF"/>
                </a:solidFill>
                <a:latin typeface="Times New Roman"/>
                <a:cs typeface="Times New Roman"/>
              </a:rPr>
              <a:t>onions,  </a:t>
            </a:r>
            <a:r>
              <a:rPr sz="2800" spc="-5" dirty="0">
                <a:solidFill>
                  <a:srgbClr val="FFFFFF"/>
                </a:solidFill>
                <a:latin typeface="Times New Roman"/>
                <a:cs typeface="Times New Roman"/>
              </a:rPr>
              <a:t>citrus</a:t>
            </a:r>
            <a:r>
              <a:rPr sz="2800" spc="-15" dirty="0">
                <a:solidFill>
                  <a:srgbClr val="FFFFFF"/>
                </a:solidFill>
                <a:latin typeface="Times New Roman"/>
                <a:cs typeface="Times New Roman"/>
              </a:rPr>
              <a:t> </a:t>
            </a:r>
            <a:r>
              <a:rPr sz="2800" dirty="0">
                <a:solidFill>
                  <a:srgbClr val="FFFFFF"/>
                </a:solidFill>
                <a:latin typeface="Times New Roman"/>
                <a:cs typeface="Times New Roman"/>
              </a:rPr>
              <a:t>fruits.</a:t>
            </a:r>
            <a:endParaRPr sz="2800">
              <a:latin typeface="Times New Roman"/>
              <a:cs typeface="Times New Roman"/>
            </a:endParaRPr>
          </a:p>
          <a:p>
            <a:pPr>
              <a:lnSpc>
                <a:spcPct val="100000"/>
              </a:lnSpc>
              <a:spcBef>
                <a:spcPts val="25"/>
              </a:spcBef>
            </a:pPr>
            <a:endParaRPr sz="2900">
              <a:latin typeface="Times New Roman"/>
              <a:cs typeface="Times New Roman"/>
            </a:endParaRPr>
          </a:p>
          <a:p>
            <a:pPr marL="12700" marR="5080">
              <a:lnSpc>
                <a:spcPct val="100000"/>
              </a:lnSpc>
              <a:spcBef>
                <a:spcPts val="5"/>
              </a:spcBef>
            </a:pPr>
            <a:r>
              <a:rPr sz="2800" b="1" spc="-45" dirty="0">
                <a:solidFill>
                  <a:srgbClr val="FFFFFF"/>
                </a:solidFill>
                <a:latin typeface="Times New Roman"/>
                <a:cs typeface="Times New Roman"/>
              </a:rPr>
              <a:t>TRANSPORTATION </a:t>
            </a:r>
            <a:r>
              <a:rPr sz="2800" b="1" spc="-5" dirty="0">
                <a:solidFill>
                  <a:srgbClr val="FFFFFF"/>
                </a:solidFill>
                <a:latin typeface="Times New Roman"/>
                <a:cs typeface="Times New Roman"/>
              </a:rPr>
              <a:t>BY AIR- </a:t>
            </a:r>
            <a:r>
              <a:rPr sz="2800" dirty="0">
                <a:solidFill>
                  <a:srgbClr val="FFFFFF"/>
                </a:solidFill>
                <a:latin typeface="Times New Roman"/>
                <a:cs typeface="Times New Roman"/>
              </a:rPr>
              <a:t>Short </a:t>
            </a:r>
            <a:r>
              <a:rPr sz="2800" spc="-5" dirty="0">
                <a:solidFill>
                  <a:srgbClr val="FFFFFF"/>
                </a:solidFill>
                <a:latin typeface="Times New Roman"/>
                <a:cs typeface="Times New Roman"/>
              </a:rPr>
              <a:t>transit  times, expensive, </a:t>
            </a:r>
            <a:r>
              <a:rPr sz="2800" dirty="0">
                <a:solidFill>
                  <a:srgbClr val="FFFFFF"/>
                </a:solidFill>
                <a:latin typeface="Times New Roman"/>
                <a:cs typeface="Times New Roman"/>
              </a:rPr>
              <a:t>provides </a:t>
            </a:r>
            <a:r>
              <a:rPr sz="2800" spc="-5" dirty="0">
                <a:solidFill>
                  <a:srgbClr val="FFFFFF"/>
                </a:solidFill>
                <a:latin typeface="Times New Roman"/>
                <a:cs typeface="Times New Roman"/>
              </a:rPr>
              <a:t>poor temperature control  compared to refrigerated land and sea </a:t>
            </a:r>
            <a:r>
              <a:rPr sz="2800" dirty="0">
                <a:solidFill>
                  <a:srgbClr val="FFFFFF"/>
                </a:solidFill>
                <a:latin typeface="Times New Roman"/>
                <a:cs typeface="Times New Roman"/>
              </a:rPr>
              <a:t>transport  </a:t>
            </a:r>
            <a:r>
              <a:rPr sz="2800" spc="-5" dirty="0">
                <a:solidFill>
                  <a:srgbClr val="FFFFFF"/>
                </a:solidFill>
                <a:latin typeface="Times New Roman"/>
                <a:cs typeface="Times New Roman"/>
              </a:rPr>
              <a:t>methods. Used </a:t>
            </a:r>
            <a:r>
              <a:rPr sz="2800" dirty="0">
                <a:solidFill>
                  <a:srgbClr val="FFFFFF"/>
                </a:solidFill>
                <a:latin typeface="Times New Roman"/>
                <a:cs typeface="Times New Roman"/>
              </a:rPr>
              <a:t>for </a:t>
            </a:r>
            <a:r>
              <a:rPr sz="2800" spc="-5" dirty="0">
                <a:solidFill>
                  <a:srgbClr val="FFFFFF"/>
                </a:solidFill>
                <a:latin typeface="Times New Roman"/>
                <a:cs typeface="Times New Roman"/>
              </a:rPr>
              <a:t>transportation early season  cherries, cut flowers, strawberries and some tropical  </a:t>
            </a:r>
            <a:r>
              <a:rPr sz="2800" dirty="0">
                <a:solidFill>
                  <a:srgbClr val="FFFFFF"/>
                </a:solidFill>
                <a:latin typeface="Times New Roman"/>
                <a:cs typeface="Times New Roman"/>
              </a:rPr>
              <a:t>fruits.</a:t>
            </a:r>
            <a:endParaRPr sz="2800">
              <a:latin typeface="Times New Roman"/>
              <a:cs typeface="Times New Roma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33400" y="457200"/>
            <a:ext cx="8077200" cy="5823204"/>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54380" y="457200"/>
            <a:ext cx="7772400" cy="5785104"/>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85800" y="533400"/>
            <a:ext cx="4069079" cy="304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2720339" y="3592067"/>
            <a:ext cx="4794504" cy="3044951"/>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40739" y="546861"/>
            <a:ext cx="1612265" cy="391160"/>
          </a:xfrm>
          <a:prstGeom prst="rect">
            <a:avLst/>
          </a:prstGeom>
        </p:spPr>
        <p:txBody>
          <a:bodyPr vert="horz" wrap="square" lIns="0" tIns="12700" rIns="0" bIns="0" rtlCol="0">
            <a:spAutoFit/>
          </a:bodyPr>
          <a:lstStyle/>
          <a:p>
            <a:pPr marL="12700">
              <a:lnSpc>
                <a:spcPct val="100000"/>
              </a:lnSpc>
              <a:spcBef>
                <a:spcPts val="100"/>
              </a:spcBef>
            </a:pPr>
            <a:r>
              <a:rPr sz="2400" dirty="0"/>
              <a:t>R</a:t>
            </a:r>
            <a:r>
              <a:rPr sz="2400" spc="5" dirty="0"/>
              <a:t>E</a:t>
            </a:r>
            <a:r>
              <a:rPr sz="2400" dirty="0"/>
              <a:t>F</a:t>
            </a:r>
            <a:r>
              <a:rPr sz="2400" spc="5" dirty="0"/>
              <a:t>E</a:t>
            </a:r>
            <a:r>
              <a:rPr sz="2400" dirty="0"/>
              <a:t>R</a:t>
            </a:r>
            <a:r>
              <a:rPr sz="2400" spc="5" dirty="0"/>
              <a:t>E</a:t>
            </a:r>
            <a:r>
              <a:rPr sz="2400" dirty="0"/>
              <a:t>N</a:t>
            </a:r>
            <a:r>
              <a:rPr sz="2400" spc="5" dirty="0"/>
              <a:t>C</a:t>
            </a:r>
            <a:r>
              <a:rPr sz="2400" spc="-20" dirty="0"/>
              <a:t>E</a:t>
            </a:r>
            <a:r>
              <a:rPr sz="2400" dirty="0"/>
              <a:t>S</a:t>
            </a:r>
            <a:endParaRPr sz="2400"/>
          </a:p>
        </p:txBody>
      </p:sp>
      <p:sp>
        <p:nvSpPr>
          <p:cNvPr id="3" name="object 3"/>
          <p:cNvSpPr txBox="1"/>
          <p:nvPr/>
        </p:nvSpPr>
        <p:spPr>
          <a:xfrm>
            <a:off x="840739" y="1191514"/>
            <a:ext cx="7305040" cy="1397635"/>
          </a:xfrm>
          <a:prstGeom prst="rect">
            <a:avLst/>
          </a:prstGeom>
        </p:spPr>
        <p:txBody>
          <a:bodyPr vert="horz" wrap="square" lIns="0" tIns="12700" rIns="0" bIns="0" rtlCol="0">
            <a:spAutoFit/>
          </a:bodyPr>
          <a:lstStyle/>
          <a:p>
            <a:pPr marL="12700" marR="5080">
              <a:lnSpc>
                <a:spcPct val="100000"/>
              </a:lnSpc>
              <a:spcBef>
                <a:spcPts val="100"/>
              </a:spcBef>
            </a:pPr>
            <a:r>
              <a:rPr sz="1800" u="heavy" spc="-10" dirty="0">
                <a:solidFill>
                  <a:srgbClr val="0000FF"/>
                </a:solidFill>
                <a:uFill>
                  <a:solidFill>
                    <a:srgbClr val="0000FF"/>
                  </a:solidFill>
                </a:uFill>
                <a:latin typeface="Calibri"/>
                <a:cs typeface="Calibri"/>
                <a:hlinkClick r:id="rId2"/>
              </a:rPr>
              <a:t>http://www.fao.org/wairdocs/x5403e/x5403e02.htm </a:t>
            </a:r>
            <a:r>
              <a:rPr sz="1800" spc="-10" dirty="0">
                <a:solidFill>
                  <a:srgbClr val="0000FF"/>
                </a:solidFill>
                <a:latin typeface="Calibri"/>
                <a:cs typeface="Calibri"/>
              </a:rPr>
              <a:t> </a:t>
            </a:r>
            <a:r>
              <a:rPr sz="1800" u="heavy" spc="-10" dirty="0">
                <a:solidFill>
                  <a:srgbClr val="0000FF"/>
                </a:solidFill>
                <a:uFill>
                  <a:solidFill>
                    <a:srgbClr val="0000FF"/>
                  </a:solidFill>
                </a:uFill>
                <a:latin typeface="Calibri"/>
                <a:cs typeface="Calibri"/>
                <a:hlinkClick r:id="rId3"/>
              </a:rPr>
              <a:t>http://www.fao.org/wairdocs/x5403e/x5403e05.htm </a:t>
            </a:r>
            <a:r>
              <a:rPr sz="1800" spc="-10" dirty="0">
                <a:solidFill>
                  <a:srgbClr val="0000FF"/>
                </a:solidFill>
                <a:latin typeface="Calibri"/>
                <a:cs typeface="Calibri"/>
              </a:rPr>
              <a:t> </a:t>
            </a:r>
            <a:r>
              <a:rPr sz="1800" u="heavy" spc="-10" dirty="0">
                <a:solidFill>
                  <a:srgbClr val="0000FF"/>
                </a:solidFill>
                <a:uFill>
                  <a:solidFill>
                    <a:srgbClr val="0000FF"/>
                  </a:solidFill>
                </a:uFill>
                <a:latin typeface="Calibri"/>
                <a:cs typeface="Calibri"/>
                <a:hlinkClick r:id="rId4"/>
              </a:rPr>
              <a:t>https://books.google.co.in/books?hl=en&amp;lr=&amp;id=O1zhx2OWftQC&amp;oi=fnd&amp;pg= </a:t>
            </a:r>
            <a:r>
              <a:rPr sz="1800" spc="-10" dirty="0">
                <a:solidFill>
                  <a:srgbClr val="0000FF"/>
                </a:solidFill>
                <a:latin typeface="Calibri"/>
                <a:cs typeface="Calibri"/>
                <a:hlinkClick r:id="rId4"/>
              </a:rPr>
              <a:t> </a:t>
            </a:r>
            <a:r>
              <a:rPr sz="1800" u="heavy" spc="-10" dirty="0">
                <a:solidFill>
                  <a:srgbClr val="0000FF"/>
                </a:solidFill>
                <a:uFill>
                  <a:solidFill>
                    <a:srgbClr val="0000FF"/>
                  </a:solidFill>
                </a:uFill>
                <a:latin typeface="Calibri"/>
                <a:cs typeface="Calibri"/>
                <a:hlinkClick r:id="rId4"/>
              </a:rPr>
              <a:t>PA1&amp;dq=post+harvest+transportation&amp;ots=4gyY2_ygJL&amp;sig=bETu- </a:t>
            </a:r>
            <a:r>
              <a:rPr sz="1800" spc="-10" dirty="0">
                <a:solidFill>
                  <a:srgbClr val="0000FF"/>
                </a:solidFill>
                <a:latin typeface="Calibri"/>
                <a:cs typeface="Calibri"/>
                <a:hlinkClick r:id="rId4"/>
              </a:rPr>
              <a:t> </a:t>
            </a:r>
            <a:r>
              <a:rPr sz="1800" u="heavy" spc="-5" dirty="0">
                <a:solidFill>
                  <a:srgbClr val="0000FF"/>
                </a:solidFill>
                <a:uFill>
                  <a:solidFill>
                    <a:srgbClr val="0000FF"/>
                  </a:solidFill>
                </a:uFill>
                <a:latin typeface="Calibri"/>
                <a:cs typeface="Calibri"/>
                <a:hlinkClick r:id="rId4"/>
              </a:rPr>
              <a:t>LUUHg4W36Jd1dzV6St6L3w#v=onepage&amp;q=transportation&amp;f=false</a:t>
            </a:r>
            <a:endParaRPr sz="1800">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828800" y="152400"/>
            <a:ext cx="4668012" cy="6010656"/>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993444" y="6242710"/>
            <a:ext cx="7224395" cy="299720"/>
          </a:xfrm>
          <a:prstGeom prst="rect">
            <a:avLst/>
          </a:prstGeom>
        </p:spPr>
        <p:txBody>
          <a:bodyPr vert="horz" wrap="square" lIns="0" tIns="12700" rIns="0" bIns="0" rtlCol="0">
            <a:spAutoFit/>
          </a:bodyPr>
          <a:lstStyle/>
          <a:p>
            <a:pPr marL="12700">
              <a:lnSpc>
                <a:spcPct val="100000"/>
              </a:lnSpc>
              <a:spcBef>
                <a:spcPts val="100"/>
              </a:spcBef>
            </a:pPr>
            <a:r>
              <a:rPr sz="1800" b="1" dirty="0">
                <a:solidFill>
                  <a:srgbClr val="FFFFFF"/>
                </a:solidFill>
                <a:latin typeface="Times New Roman"/>
                <a:cs typeface="Times New Roman"/>
              </a:rPr>
              <a:t>POST</a:t>
            </a:r>
            <a:r>
              <a:rPr sz="1800" b="1" spc="-50" dirty="0">
                <a:solidFill>
                  <a:srgbClr val="FFFFFF"/>
                </a:solidFill>
                <a:latin typeface="Times New Roman"/>
                <a:cs typeface="Times New Roman"/>
              </a:rPr>
              <a:t> </a:t>
            </a:r>
            <a:r>
              <a:rPr sz="1800" b="1" spc="-15" dirty="0">
                <a:solidFill>
                  <a:srgbClr val="FFFFFF"/>
                </a:solidFill>
                <a:latin typeface="Times New Roman"/>
                <a:cs typeface="Times New Roman"/>
              </a:rPr>
              <a:t>HARVEST</a:t>
            </a:r>
            <a:r>
              <a:rPr sz="1800" b="1" spc="-20" dirty="0">
                <a:solidFill>
                  <a:srgbClr val="FFFFFF"/>
                </a:solidFill>
                <a:latin typeface="Times New Roman"/>
                <a:cs typeface="Times New Roman"/>
              </a:rPr>
              <a:t> </a:t>
            </a:r>
            <a:r>
              <a:rPr sz="1800" b="1" spc="-5" dirty="0">
                <a:solidFill>
                  <a:srgbClr val="FFFFFF"/>
                </a:solidFill>
                <a:latin typeface="Times New Roman"/>
                <a:cs typeface="Times New Roman"/>
              </a:rPr>
              <a:t>HANDLING</a:t>
            </a:r>
            <a:r>
              <a:rPr sz="1800" b="1" spc="5" dirty="0">
                <a:solidFill>
                  <a:srgbClr val="FFFFFF"/>
                </a:solidFill>
                <a:latin typeface="Times New Roman"/>
                <a:cs typeface="Times New Roman"/>
              </a:rPr>
              <a:t> </a:t>
            </a:r>
            <a:r>
              <a:rPr sz="1800" b="1" spc="-5" dirty="0">
                <a:solidFill>
                  <a:srgbClr val="FFFFFF"/>
                </a:solidFill>
                <a:latin typeface="Times New Roman"/>
                <a:cs typeface="Times New Roman"/>
              </a:rPr>
              <a:t>STEPS</a:t>
            </a:r>
            <a:r>
              <a:rPr sz="1800" b="1" dirty="0">
                <a:solidFill>
                  <a:srgbClr val="FFFFFF"/>
                </a:solidFill>
                <a:latin typeface="Times New Roman"/>
                <a:cs typeface="Times New Roman"/>
              </a:rPr>
              <a:t> FOR</a:t>
            </a:r>
            <a:r>
              <a:rPr sz="1800" b="1" spc="-105" dirty="0">
                <a:solidFill>
                  <a:srgbClr val="FFFFFF"/>
                </a:solidFill>
                <a:latin typeface="Times New Roman"/>
                <a:cs typeface="Times New Roman"/>
              </a:rPr>
              <a:t> </a:t>
            </a:r>
            <a:r>
              <a:rPr sz="1800" b="1" spc="-5" dirty="0">
                <a:solidFill>
                  <a:srgbClr val="FFFFFF"/>
                </a:solidFill>
                <a:latin typeface="Times New Roman"/>
                <a:cs typeface="Times New Roman"/>
              </a:rPr>
              <a:t>A</a:t>
            </a:r>
            <a:r>
              <a:rPr sz="1800" b="1" spc="-130" dirty="0">
                <a:solidFill>
                  <a:srgbClr val="FFFFFF"/>
                </a:solidFill>
                <a:latin typeface="Times New Roman"/>
                <a:cs typeface="Times New Roman"/>
              </a:rPr>
              <a:t> </a:t>
            </a:r>
            <a:r>
              <a:rPr sz="1800" b="1" spc="-5" dirty="0">
                <a:solidFill>
                  <a:srgbClr val="FFFFFF"/>
                </a:solidFill>
                <a:latin typeface="Times New Roman"/>
                <a:cs typeface="Times New Roman"/>
              </a:rPr>
              <a:t>TYPICAL</a:t>
            </a:r>
            <a:r>
              <a:rPr sz="1800" b="1" spc="-100" dirty="0">
                <a:solidFill>
                  <a:srgbClr val="FFFFFF"/>
                </a:solidFill>
                <a:latin typeface="Times New Roman"/>
                <a:cs typeface="Times New Roman"/>
              </a:rPr>
              <a:t> </a:t>
            </a:r>
            <a:r>
              <a:rPr sz="1800" b="1" dirty="0">
                <a:solidFill>
                  <a:srgbClr val="FFFFFF"/>
                </a:solidFill>
                <a:latin typeface="Times New Roman"/>
                <a:cs typeface="Times New Roman"/>
              </a:rPr>
              <a:t>COMMODITY</a:t>
            </a:r>
            <a:endParaRPr sz="1800">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58492" y="3977716"/>
            <a:ext cx="3388360" cy="940435"/>
          </a:xfrm>
          <a:prstGeom prst="rect">
            <a:avLst/>
          </a:prstGeom>
        </p:spPr>
        <p:txBody>
          <a:bodyPr vert="horz" wrap="square" lIns="0" tIns="12700" rIns="0" bIns="0" rtlCol="0">
            <a:spAutoFit/>
          </a:bodyPr>
          <a:lstStyle/>
          <a:p>
            <a:pPr marL="12700">
              <a:lnSpc>
                <a:spcPct val="100000"/>
              </a:lnSpc>
              <a:spcBef>
                <a:spcPts val="100"/>
              </a:spcBef>
            </a:pPr>
            <a:r>
              <a:rPr sz="6000" b="0" spc="-5" dirty="0">
                <a:latin typeface="Calibri"/>
                <a:cs typeface="Calibri"/>
              </a:rPr>
              <a:t>HANDLING</a:t>
            </a:r>
            <a:endParaRPr sz="600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12140" y="479805"/>
            <a:ext cx="4100829"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Times New Roman"/>
                <a:cs typeface="Times New Roman"/>
              </a:rPr>
              <a:t>POST </a:t>
            </a:r>
            <a:r>
              <a:rPr sz="2400" spc="-15" dirty="0">
                <a:latin typeface="Times New Roman"/>
                <a:cs typeface="Times New Roman"/>
              </a:rPr>
              <a:t>HARVEST</a:t>
            </a:r>
            <a:r>
              <a:rPr sz="2400" spc="-120" dirty="0">
                <a:latin typeface="Times New Roman"/>
                <a:cs typeface="Times New Roman"/>
              </a:rPr>
              <a:t> </a:t>
            </a:r>
            <a:r>
              <a:rPr sz="2400" spc="-5" dirty="0">
                <a:latin typeface="Times New Roman"/>
                <a:cs typeface="Times New Roman"/>
              </a:rPr>
              <a:t>HANDLING</a:t>
            </a:r>
            <a:endParaRPr sz="2400">
              <a:latin typeface="Times New Roman"/>
              <a:cs typeface="Times New Roman"/>
            </a:endParaRPr>
          </a:p>
        </p:txBody>
      </p:sp>
      <p:sp>
        <p:nvSpPr>
          <p:cNvPr id="3" name="object 3"/>
          <p:cNvSpPr txBox="1"/>
          <p:nvPr/>
        </p:nvSpPr>
        <p:spPr>
          <a:xfrm>
            <a:off x="612140" y="1211326"/>
            <a:ext cx="7067550" cy="1489075"/>
          </a:xfrm>
          <a:prstGeom prst="rect">
            <a:avLst/>
          </a:prstGeom>
        </p:spPr>
        <p:txBody>
          <a:bodyPr vert="horz" wrap="square" lIns="0" tIns="12700" rIns="0" bIns="0" rtlCol="0">
            <a:spAutoFit/>
          </a:bodyPr>
          <a:lstStyle/>
          <a:p>
            <a:pPr marL="299085" marR="5080" indent="-286385">
              <a:lnSpc>
                <a:spcPct val="100000"/>
              </a:lnSpc>
              <a:spcBef>
                <a:spcPts val="100"/>
              </a:spcBef>
              <a:buFont typeface="Arial"/>
              <a:buChar char="•"/>
              <a:tabLst>
                <a:tab pos="299085" algn="l"/>
                <a:tab pos="299720" algn="l"/>
              </a:tabLst>
            </a:pPr>
            <a:r>
              <a:rPr sz="2400" dirty="0">
                <a:solidFill>
                  <a:srgbClr val="FFFFFF"/>
                </a:solidFill>
                <a:latin typeface="Times New Roman"/>
                <a:cs typeface="Times New Roman"/>
              </a:rPr>
              <a:t>Quality of harvested </a:t>
            </a:r>
            <a:r>
              <a:rPr sz="2400" spc="-5" dirty="0">
                <a:solidFill>
                  <a:srgbClr val="FFFFFF"/>
                </a:solidFill>
                <a:latin typeface="Times New Roman"/>
                <a:cs typeface="Times New Roman"/>
              </a:rPr>
              <a:t>commodities </a:t>
            </a:r>
            <a:r>
              <a:rPr sz="2400" dirty="0">
                <a:solidFill>
                  <a:srgbClr val="FFFFFF"/>
                </a:solidFill>
                <a:latin typeface="Times New Roman"/>
                <a:cs typeface="Times New Roman"/>
              </a:rPr>
              <a:t>cannot be </a:t>
            </a:r>
            <a:r>
              <a:rPr sz="2400" spc="-5" dirty="0">
                <a:solidFill>
                  <a:srgbClr val="FFFFFF"/>
                </a:solidFill>
                <a:latin typeface="Times New Roman"/>
                <a:cs typeface="Times New Roman"/>
              </a:rPr>
              <a:t>further  improved </a:t>
            </a:r>
            <a:r>
              <a:rPr sz="2400" dirty="0">
                <a:solidFill>
                  <a:srgbClr val="FFFFFF"/>
                </a:solidFill>
                <a:latin typeface="Times New Roman"/>
                <a:cs typeface="Times New Roman"/>
              </a:rPr>
              <a:t>but it can be retained till their </a:t>
            </a:r>
            <a:r>
              <a:rPr sz="2400" spc="-5" dirty="0">
                <a:solidFill>
                  <a:srgbClr val="FFFFFF"/>
                </a:solidFill>
                <a:latin typeface="Times New Roman"/>
                <a:cs typeface="Times New Roman"/>
              </a:rPr>
              <a:t>consumption</a:t>
            </a:r>
            <a:r>
              <a:rPr sz="2400" spc="-114" dirty="0">
                <a:solidFill>
                  <a:srgbClr val="FFFFFF"/>
                </a:solidFill>
                <a:latin typeface="Times New Roman"/>
                <a:cs typeface="Times New Roman"/>
              </a:rPr>
              <a:t> </a:t>
            </a:r>
            <a:r>
              <a:rPr sz="2400" dirty="0">
                <a:solidFill>
                  <a:srgbClr val="FFFFFF"/>
                </a:solidFill>
                <a:latin typeface="Times New Roman"/>
                <a:cs typeface="Times New Roman"/>
              </a:rPr>
              <a:t>if  the rate of </a:t>
            </a:r>
            <a:r>
              <a:rPr sz="2400" spc="-5" dirty="0">
                <a:solidFill>
                  <a:srgbClr val="FFFFFF"/>
                </a:solidFill>
                <a:latin typeface="Times New Roman"/>
                <a:cs typeface="Times New Roman"/>
              </a:rPr>
              <a:t>metabolic </a:t>
            </a:r>
            <a:r>
              <a:rPr sz="2400" dirty="0">
                <a:solidFill>
                  <a:srgbClr val="FFFFFF"/>
                </a:solidFill>
                <a:latin typeface="Times New Roman"/>
                <a:cs typeface="Times New Roman"/>
              </a:rPr>
              <a:t>activities are reduced by adopting  the appropriate </a:t>
            </a:r>
            <a:r>
              <a:rPr sz="2400" spc="-5" dirty="0">
                <a:solidFill>
                  <a:srgbClr val="FFFFFF"/>
                </a:solidFill>
                <a:latin typeface="Times New Roman"/>
                <a:cs typeface="Times New Roman"/>
              </a:rPr>
              <a:t>post </a:t>
            </a:r>
            <a:r>
              <a:rPr sz="2400" dirty="0">
                <a:solidFill>
                  <a:srgbClr val="FFFFFF"/>
                </a:solidFill>
                <a:latin typeface="Times New Roman"/>
                <a:cs typeface="Times New Roman"/>
              </a:rPr>
              <a:t>harvest handling</a:t>
            </a:r>
            <a:r>
              <a:rPr sz="2400" spc="-105" dirty="0">
                <a:solidFill>
                  <a:srgbClr val="FFFFFF"/>
                </a:solidFill>
                <a:latin typeface="Times New Roman"/>
                <a:cs typeface="Times New Roman"/>
              </a:rPr>
              <a:t> </a:t>
            </a:r>
            <a:r>
              <a:rPr sz="2400" dirty="0">
                <a:solidFill>
                  <a:srgbClr val="FFFFFF"/>
                </a:solidFill>
                <a:latin typeface="Times New Roman"/>
                <a:cs typeface="Times New Roman"/>
              </a:rPr>
              <a:t>operations.</a:t>
            </a:r>
            <a:endParaRPr sz="2400">
              <a:latin typeface="Times New Roman"/>
              <a:cs typeface="Times New Roman"/>
            </a:endParaRPr>
          </a:p>
        </p:txBody>
      </p:sp>
      <p:sp>
        <p:nvSpPr>
          <p:cNvPr id="4" name="object 4"/>
          <p:cNvSpPr/>
          <p:nvPr/>
        </p:nvSpPr>
        <p:spPr>
          <a:xfrm>
            <a:off x="1414272" y="3276600"/>
            <a:ext cx="5705856" cy="31623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1758" y="491693"/>
            <a:ext cx="7467600" cy="697230"/>
          </a:xfrm>
          <a:prstGeom prst="rect">
            <a:avLst/>
          </a:prstGeom>
        </p:spPr>
        <p:txBody>
          <a:bodyPr vert="horz" wrap="square" lIns="0" tIns="13335" rIns="0" bIns="0" rtlCol="0">
            <a:spAutoFit/>
          </a:bodyPr>
          <a:lstStyle/>
          <a:p>
            <a:pPr marL="12700">
              <a:lnSpc>
                <a:spcPct val="100000"/>
              </a:lnSpc>
              <a:spcBef>
                <a:spcPts val="105"/>
              </a:spcBef>
            </a:pPr>
            <a:r>
              <a:rPr sz="4400" b="0" spc="-30" dirty="0">
                <a:latin typeface="Calibri"/>
                <a:cs typeface="Calibri"/>
              </a:rPr>
              <a:t>Post </a:t>
            </a:r>
            <a:r>
              <a:rPr sz="4400" b="0" spc="-10" dirty="0">
                <a:latin typeface="Calibri"/>
                <a:cs typeface="Calibri"/>
              </a:rPr>
              <a:t>harvest </a:t>
            </a:r>
            <a:r>
              <a:rPr sz="4400" b="0" spc="-5" dirty="0">
                <a:latin typeface="Calibri"/>
                <a:cs typeface="Calibri"/>
              </a:rPr>
              <a:t>handling</a:t>
            </a:r>
            <a:r>
              <a:rPr sz="4400" b="0" spc="10" dirty="0">
                <a:latin typeface="Calibri"/>
                <a:cs typeface="Calibri"/>
              </a:rPr>
              <a:t> </a:t>
            </a:r>
            <a:r>
              <a:rPr sz="4400" b="0" spc="-15" dirty="0">
                <a:latin typeface="Calibri"/>
                <a:cs typeface="Calibri"/>
              </a:rPr>
              <a:t>operations</a:t>
            </a:r>
            <a:endParaRPr sz="4400">
              <a:latin typeface="Calibri"/>
              <a:cs typeface="Calibri"/>
            </a:endParaRPr>
          </a:p>
        </p:txBody>
      </p:sp>
      <p:sp>
        <p:nvSpPr>
          <p:cNvPr id="3" name="object 3"/>
          <p:cNvSpPr txBox="1"/>
          <p:nvPr/>
        </p:nvSpPr>
        <p:spPr>
          <a:xfrm>
            <a:off x="7126021" y="4069460"/>
            <a:ext cx="1012190" cy="269240"/>
          </a:xfrm>
          <a:prstGeom prst="rect">
            <a:avLst/>
          </a:prstGeom>
        </p:spPr>
        <p:txBody>
          <a:bodyPr vert="horz" wrap="square" lIns="0" tIns="12065" rIns="0" bIns="0" rtlCol="0">
            <a:spAutoFit/>
          </a:bodyPr>
          <a:lstStyle/>
          <a:p>
            <a:pPr marL="12700">
              <a:lnSpc>
                <a:spcPct val="100000"/>
              </a:lnSpc>
              <a:spcBef>
                <a:spcPts val="95"/>
              </a:spcBef>
            </a:pPr>
            <a:r>
              <a:rPr sz="1600" b="1" spc="-5" dirty="0">
                <a:solidFill>
                  <a:srgbClr val="FFFF00"/>
                </a:solidFill>
                <a:latin typeface="Times New Roman"/>
                <a:cs typeface="Times New Roman"/>
              </a:rPr>
              <a:t>S</a:t>
            </a:r>
            <a:r>
              <a:rPr sz="1600" b="1" spc="-30" dirty="0">
                <a:solidFill>
                  <a:srgbClr val="FFFF00"/>
                </a:solidFill>
                <a:latin typeface="Times New Roman"/>
                <a:cs typeface="Times New Roman"/>
              </a:rPr>
              <a:t>T</a:t>
            </a:r>
            <a:r>
              <a:rPr sz="1600" b="1" spc="-15" dirty="0">
                <a:solidFill>
                  <a:srgbClr val="FFFF00"/>
                </a:solidFill>
                <a:latin typeface="Times New Roman"/>
                <a:cs typeface="Times New Roman"/>
              </a:rPr>
              <a:t>O</a:t>
            </a:r>
            <a:r>
              <a:rPr sz="1600" b="1" spc="-5" dirty="0">
                <a:solidFill>
                  <a:srgbClr val="FFFF00"/>
                </a:solidFill>
                <a:latin typeface="Times New Roman"/>
                <a:cs typeface="Times New Roman"/>
              </a:rPr>
              <a:t>RA</a:t>
            </a:r>
            <a:r>
              <a:rPr sz="1600" b="1" spc="-15" dirty="0">
                <a:solidFill>
                  <a:srgbClr val="FFFF00"/>
                </a:solidFill>
                <a:latin typeface="Times New Roman"/>
                <a:cs typeface="Times New Roman"/>
              </a:rPr>
              <a:t>G</a:t>
            </a:r>
            <a:r>
              <a:rPr sz="1600" b="1" spc="-5" dirty="0">
                <a:solidFill>
                  <a:srgbClr val="FFFF00"/>
                </a:solidFill>
                <a:latin typeface="Times New Roman"/>
                <a:cs typeface="Times New Roman"/>
              </a:rPr>
              <a:t>E</a:t>
            </a:r>
            <a:endParaRPr sz="1600">
              <a:latin typeface="Times New Roman"/>
              <a:cs typeface="Times New Roman"/>
            </a:endParaRPr>
          </a:p>
        </p:txBody>
      </p:sp>
      <p:sp>
        <p:nvSpPr>
          <p:cNvPr id="4" name="object 4"/>
          <p:cNvSpPr txBox="1">
            <a:spLocks noGrp="1"/>
          </p:cNvSpPr>
          <p:nvPr>
            <p:ph sz="half" idx="3"/>
          </p:nvPr>
        </p:nvSpPr>
        <p:spPr>
          <a:prstGeom prst="rect">
            <a:avLst/>
          </a:prstGeom>
        </p:spPr>
        <p:txBody>
          <a:bodyPr vert="horz" wrap="square" lIns="0" tIns="62230" rIns="0" bIns="0" rtlCol="0">
            <a:spAutoFit/>
          </a:bodyPr>
          <a:lstStyle/>
          <a:p>
            <a:pPr marL="527685" indent="-514984">
              <a:lnSpc>
                <a:spcPct val="100000"/>
              </a:lnSpc>
              <a:spcBef>
                <a:spcPts val="490"/>
              </a:spcBef>
              <a:buAutoNum type="arabicPeriod"/>
              <a:tabLst>
                <a:tab pos="527685" algn="l"/>
                <a:tab pos="528320" algn="l"/>
              </a:tabLst>
            </a:pPr>
            <a:r>
              <a:rPr spc="-10" dirty="0"/>
              <a:t>HARVESTING</a:t>
            </a:r>
          </a:p>
          <a:p>
            <a:pPr marL="527685" indent="-514984">
              <a:lnSpc>
                <a:spcPct val="100000"/>
              </a:lnSpc>
              <a:spcBef>
                <a:spcPts val="385"/>
              </a:spcBef>
              <a:buAutoNum type="arabicPeriod"/>
              <a:tabLst>
                <a:tab pos="527685" algn="l"/>
                <a:tab pos="528320" algn="l"/>
              </a:tabLst>
            </a:pPr>
            <a:r>
              <a:rPr spc="-5" dirty="0"/>
              <a:t>PRECOOLING</a:t>
            </a:r>
          </a:p>
          <a:p>
            <a:pPr marL="527685" indent="-514984">
              <a:lnSpc>
                <a:spcPct val="100000"/>
              </a:lnSpc>
              <a:spcBef>
                <a:spcPts val="385"/>
              </a:spcBef>
              <a:buAutoNum type="arabicPeriod"/>
              <a:tabLst>
                <a:tab pos="527685" algn="l"/>
                <a:tab pos="528320" algn="l"/>
              </a:tabLst>
            </a:pPr>
            <a:r>
              <a:rPr spc="-5" dirty="0"/>
              <a:t>CLEANING</a:t>
            </a:r>
          </a:p>
          <a:p>
            <a:pPr marL="527685" indent="-514984">
              <a:lnSpc>
                <a:spcPct val="100000"/>
              </a:lnSpc>
              <a:spcBef>
                <a:spcPts val="385"/>
              </a:spcBef>
              <a:buAutoNum type="arabicPeriod"/>
              <a:tabLst>
                <a:tab pos="527685" algn="l"/>
                <a:tab pos="528320" algn="l"/>
              </a:tabLst>
            </a:pPr>
            <a:r>
              <a:rPr spc="-5" dirty="0"/>
              <a:t>TRIMMING</a:t>
            </a:r>
          </a:p>
          <a:p>
            <a:pPr marL="527685" indent="-514984">
              <a:lnSpc>
                <a:spcPct val="100000"/>
              </a:lnSpc>
              <a:spcBef>
                <a:spcPts val="384"/>
              </a:spcBef>
              <a:buAutoNum type="arabicPeriod"/>
              <a:tabLst>
                <a:tab pos="527685" algn="l"/>
                <a:tab pos="528320" algn="l"/>
              </a:tabLst>
            </a:pPr>
            <a:r>
              <a:rPr spc="-5" dirty="0"/>
              <a:t>GRADING</a:t>
            </a:r>
          </a:p>
          <a:p>
            <a:pPr marL="527685" indent="-514984">
              <a:lnSpc>
                <a:spcPct val="100000"/>
              </a:lnSpc>
              <a:spcBef>
                <a:spcPts val="380"/>
              </a:spcBef>
              <a:buAutoNum type="arabicPeriod"/>
              <a:tabLst>
                <a:tab pos="527685" algn="l"/>
                <a:tab pos="528320" algn="l"/>
              </a:tabLst>
            </a:pPr>
            <a:r>
              <a:rPr spc="-15" dirty="0"/>
              <a:t>SORTING</a:t>
            </a:r>
          </a:p>
          <a:p>
            <a:pPr marL="527685" indent="-514984">
              <a:lnSpc>
                <a:spcPct val="100000"/>
              </a:lnSpc>
              <a:spcBef>
                <a:spcPts val="390"/>
              </a:spcBef>
              <a:buAutoNum type="arabicPeriod"/>
              <a:tabLst>
                <a:tab pos="527685" algn="l"/>
                <a:tab pos="528320" algn="l"/>
              </a:tabLst>
            </a:pPr>
            <a:r>
              <a:rPr spc="-5" dirty="0"/>
              <a:t>CURING</a:t>
            </a:r>
          </a:p>
          <a:p>
            <a:pPr marL="527685" indent="-514984">
              <a:lnSpc>
                <a:spcPct val="100000"/>
              </a:lnSpc>
              <a:spcBef>
                <a:spcPts val="380"/>
              </a:spcBef>
              <a:buAutoNum type="arabicPeriod"/>
              <a:tabLst>
                <a:tab pos="527685" algn="l"/>
                <a:tab pos="528320" algn="l"/>
              </a:tabLst>
            </a:pPr>
            <a:r>
              <a:rPr spc="-10" dirty="0"/>
              <a:t>SIZING</a:t>
            </a:r>
          </a:p>
          <a:p>
            <a:pPr marL="527685" indent="-514984">
              <a:lnSpc>
                <a:spcPct val="100000"/>
              </a:lnSpc>
              <a:spcBef>
                <a:spcPts val="385"/>
              </a:spcBef>
              <a:buAutoNum type="arabicPeriod"/>
              <a:tabLst>
                <a:tab pos="527685" algn="l"/>
                <a:tab pos="528320" algn="l"/>
              </a:tabLst>
            </a:pPr>
            <a:r>
              <a:rPr spc="-40" dirty="0"/>
              <a:t>WAXING</a:t>
            </a:r>
          </a:p>
          <a:p>
            <a:pPr marL="527685" indent="-514984">
              <a:lnSpc>
                <a:spcPct val="100000"/>
              </a:lnSpc>
              <a:spcBef>
                <a:spcPts val="385"/>
              </a:spcBef>
              <a:buAutoNum type="arabicPeriod"/>
              <a:tabLst>
                <a:tab pos="527685" algn="l"/>
                <a:tab pos="528320" algn="l"/>
              </a:tabLst>
            </a:pPr>
            <a:r>
              <a:rPr spc="-20" dirty="0"/>
              <a:t>PACKAGING</a:t>
            </a:r>
          </a:p>
          <a:p>
            <a:pPr marL="527685" indent="-514984">
              <a:lnSpc>
                <a:spcPct val="100000"/>
              </a:lnSpc>
              <a:spcBef>
                <a:spcPts val="385"/>
              </a:spcBef>
              <a:buAutoNum type="arabicPeriod"/>
              <a:tabLst>
                <a:tab pos="527685" algn="l"/>
                <a:tab pos="528320" algn="l"/>
              </a:tabLst>
            </a:pPr>
            <a:r>
              <a:rPr spc="-30" dirty="0"/>
              <a:t>TRANSPORTATION</a:t>
            </a:r>
          </a:p>
          <a:p>
            <a:pPr marL="527685" indent="-514984">
              <a:lnSpc>
                <a:spcPct val="100000"/>
              </a:lnSpc>
              <a:spcBef>
                <a:spcPts val="384"/>
              </a:spcBef>
              <a:buAutoNum type="arabicPeriod"/>
              <a:tabLst>
                <a:tab pos="527685" algn="l"/>
                <a:tab pos="528320" algn="l"/>
              </a:tabLst>
            </a:pPr>
            <a:r>
              <a:rPr spc="-5" dirty="0"/>
              <a:t>WHOLESALER</a:t>
            </a:r>
          </a:p>
          <a:p>
            <a:pPr marL="527685" indent="-514984">
              <a:lnSpc>
                <a:spcPct val="100000"/>
              </a:lnSpc>
              <a:spcBef>
                <a:spcPts val="385"/>
              </a:spcBef>
              <a:buAutoNum type="arabicPeriod"/>
              <a:tabLst>
                <a:tab pos="527685" algn="l"/>
                <a:tab pos="528320" algn="l"/>
              </a:tabLst>
            </a:pPr>
            <a:r>
              <a:rPr spc="-30" dirty="0"/>
              <a:t>TRANSPORTATION</a:t>
            </a:r>
          </a:p>
          <a:p>
            <a:pPr marL="527685" indent="-514984">
              <a:lnSpc>
                <a:spcPct val="100000"/>
              </a:lnSpc>
              <a:spcBef>
                <a:spcPts val="385"/>
              </a:spcBef>
              <a:buAutoNum type="arabicPeriod"/>
              <a:tabLst>
                <a:tab pos="527685" algn="l"/>
                <a:tab pos="528320" algn="l"/>
              </a:tabLst>
            </a:pPr>
            <a:r>
              <a:rPr spc="-20" dirty="0"/>
              <a:t>RETAILER</a:t>
            </a:r>
          </a:p>
          <a:p>
            <a:pPr marL="527685" indent="-514984">
              <a:lnSpc>
                <a:spcPct val="100000"/>
              </a:lnSpc>
              <a:spcBef>
                <a:spcPts val="380"/>
              </a:spcBef>
              <a:buAutoNum type="arabicPeriod"/>
              <a:tabLst>
                <a:tab pos="527685" algn="l"/>
                <a:tab pos="528320" algn="l"/>
              </a:tabLst>
            </a:pPr>
            <a:r>
              <a:rPr spc="-5" dirty="0"/>
              <a:t>CONSUMER</a:t>
            </a:r>
          </a:p>
        </p:txBody>
      </p:sp>
      <p:sp>
        <p:nvSpPr>
          <p:cNvPr id="5" name="object 5"/>
          <p:cNvSpPr txBox="1"/>
          <p:nvPr/>
        </p:nvSpPr>
        <p:spPr>
          <a:xfrm>
            <a:off x="612140" y="1501800"/>
            <a:ext cx="2896235" cy="5054600"/>
          </a:xfrm>
          <a:prstGeom prst="rect">
            <a:avLst/>
          </a:prstGeom>
        </p:spPr>
        <p:txBody>
          <a:bodyPr vert="horz" wrap="square" lIns="0" tIns="61594" rIns="0" bIns="0" rtlCol="0">
            <a:spAutoFit/>
          </a:bodyPr>
          <a:lstStyle/>
          <a:p>
            <a:pPr marL="355600" indent="-342900">
              <a:lnSpc>
                <a:spcPct val="100000"/>
              </a:lnSpc>
              <a:spcBef>
                <a:spcPts val="484"/>
              </a:spcBef>
              <a:buAutoNum type="arabicPeriod"/>
              <a:tabLst>
                <a:tab pos="355600" algn="l"/>
                <a:tab pos="356235" algn="l"/>
              </a:tabLst>
            </a:pPr>
            <a:r>
              <a:rPr sz="1600" b="1" spc="-10" dirty="0">
                <a:solidFill>
                  <a:srgbClr val="FFFF00"/>
                </a:solidFill>
                <a:latin typeface="Times New Roman"/>
                <a:cs typeface="Times New Roman"/>
              </a:rPr>
              <a:t>HARVESTING</a:t>
            </a:r>
            <a:endParaRPr sz="1600">
              <a:latin typeface="Times New Roman"/>
              <a:cs typeface="Times New Roman"/>
            </a:endParaRPr>
          </a:p>
          <a:p>
            <a:pPr marL="355600" indent="-342900">
              <a:lnSpc>
                <a:spcPct val="100000"/>
              </a:lnSpc>
              <a:spcBef>
                <a:spcPts val="380"/>
              </a:spcBef>
              <a:buAutoNum type="arabicPeriod"/>
              <a:tabLst>
                <a:tab pos="355600" algn="l"/>
                <a:tab pos="356235" algn="l"/>
              </a:tabLst>
            </a:pPr>
            <a:r>
              <a:rPr sz="1600" b="1" spc="-10" dirty="0">
                <a:solidFill>
                  <a:srgbClr val="FFFF00"/>
                </a:solidFill>
                <a:latin typeface="Times New Roman"/>
                <a:cs typeface="Times New Roman"/>
              </a:rPr>
              <a:t>PRE-COOLING</a:t>
            </a:r>
            <a:endParaRPr sz="1600">
              <a:latin typeface="Times New Roman"/>
              <a:cs typeface="Times New Roman"/>
            </a:endParaRPr>
          </a:p>
          <a:p>
            <a:pPr marL="355600" indent="-342900">
              <a:lnSpc>
                <a:spcPct val="100000"/>
              </a:lnSpc>
              <a:spcBef>
                <a:spcPts val="390"/>
              </a:spcBef>
              <a:buAutoNum type="arabicPeriod"/>
              <a:tabLst>
                <a:tab pos="355600" algn="l"/>
                <a:tab pos="356235" algn="l"/>
              </a:tabLst>
            </a:pPr>
            <a:r>
              <a:rPr sz="1600" b="1" spc="-15" dirty="0">
                <a:solidFill>
                  <a:srgbClr val="FFFF00"/>
                </a:solidFill>
                <a:latin typeface="Times New Roman"/>
                <a:cs typeface="Times New Roman"/>
              </a:rPr>
              <a:t>SORTING</a:t>
            </a:r>
            <a:endParaRPr sz="1600">
              <a:latin typeface="Times New Roman"/>
              <a:cs typeface="Times New Roman"/>
            </a:endParaRPr>
          </a:p>
          <a:p>
            <a:pPr marL="355600" indent="-342900">
              <a:lnSpc>
                <a:spcPct val="100000"/>
              </a:lnSpc>
              <a:spcBef>
                <a:spcPts val="384"/>
              </a:spcBef>
              <a:buAutoNum type="arabicPeriod"/>
              <a:tabLst>
                <a:tab pos="355600" algn="l"/>
                <a:tab pos="356235" algn="l"/>
              </a:tabLst>
            </a:pPr>
            <a:r>
              <a:rPr sz="1600" b="1" spc="-35" dirty="0">
                <a:solidFill>
                  <a:srgbClr val="FFFF00"/>
                </a:solidFill>
                <a:latin typeface="Times New Roman"/>
                <a:cs typeface="Times New Roman"/>
              </a:rPr>
              <a:t>WASHING</a:t>
            </a:r>
            <a:endParaRPr sz="1600">
              <a:latin typeface="Times New Roman"/>
              <a:cs typeface="Times New Roman"/>
            </a:endParaRPr>
          </a:p>
          <a:p>
            <a:pPr marL="355600" marR="484505" indent="-342900">
              <a:lnSpc>
                <a:spcPct val="100000"/>
              </a:lnSpc>
              <a:spcBef>
                <a:spcPts val="380"/>
              </a:spcBef>
              <a:buAutoNum type="arabicPeriod"/>
              <a:tabLst>
                <a:tab pos="355600" algn="l"/>
                <a:tab pos="356235" algn="l"/>
              </a:tabLst>
            </a:pPr>
            <a:r>
              <a:rPr sz="1600" b="1" spc="-190" dirty="0">
                <a:solidFill>
                  <a:srgbClr val="FFFF00"/>
                </a:solidFill>
                <a:latin typeface="Times New Roman"/>
                <a:cs typeface="Times New Roman"/>
              </a:rPr>
              <a:t>W</a:t>
            </a:r>
            <a:r>
              <a:rPr sz="1600" b="1" spc="-5" dirty="0">
                <a:solidFill>
                  <a:srgbClr val="FFFF00"/>
                </a:solidFill>
                <a:latin typeface="Times New Roman"/>
                <a:cs typeface="Times New Roman"/>
              </a:rPr>
              <a:t>A</a:t>
            </a:r>
            <a:r>
              <a:rPr sz="1600" b="1" spc="-20" dirty="0">
                <a:solidFill>
                  <a:srgbClr val="FFFF00"/>
                </a:solidFill>
                <a:latin typeface="Times New Roman"/>
                <a:cs typeface="Times New Roman"/>
              </a:rPr>
              <a:t>X</a:t>
            </a:r>
            <a:r>
              <a:rPr sz="1600" b="1" spc="-5" dirty="0">
                <a:solidFill>
                  <a:srgbClr val="FFFF00"/>
                </a:solidFill>
                <a:latin typeface="Times New Roman"/>
                <a:cs typeface="Times New Roman"/>
              </a:rPr>
              <a:t>ING/C</a:t>
            </a:r>
            <a:r>
              <a:rPr sz="1600" b="1" spc="-15" dirty="0">
                <a:solidFill>
                  <a:srgbClr val="FFFF00"/>
                </a:solidFill>
                <a:latin typeface="Times New Roman"/>
                <a:cs typeface="Times New Roman"/>
              </a:rPr>
              <a:t>H</a:t>
            </a:r>
            <a:r>
              <a:rPr sz="1600" b="1" spc="-5" dirty="0">
                <a:solidFill>
                  <a:srgbClr val="FFFF00"/>
                </a:solidFill>
                <a:latin typeface="Times New Roman"/>
                <a:cs typeface="Times New Roman"/>
              </a:rPr>
              <a:t>E</a:t>
            </a:r>
            <a:r>
              <a:rPr sz="1600" b="1" dirty="0">
                <a:solidFill>
                  <a:srgbClr val="FFFF00"/>
                </a:solidFill>
                <a:latin typeface="Times New Roman"/>
                <a:cs typeface="Times New Roman"/>
              </a:rPr>
              <a:t>M</a:t>
            </a:r>
            <a:r>
              <a:rPr sz="1600" b="1" spc="-5" dirty="0">
                <a:solidFill>
                  <a:srgbClr val="FFFF00"/>
                </a:solidFill>
                <a:latin typeface="Times New Roman"/>
                <a:cs typeface="Times New Roman"/>
              </a:rPr>
              <a:t>ICAL  </a:t>
            </a:r>
            <a:r>
              <a:rPr sz="1600" b="1" spc="-20" dirty="0">
                <a:solidFill>
                  <a:srgbClr val="FFFF00"/>
                </a:solidFill>
                <a:latin typeface="Times New Roman"/>
                <a:cs typeface="Times New Roman"/>
              </a:rPr>
              <a:t>TREATMENT</a:t>
            </a:r>
            <a:endParaRPr sz="1600">
              <a:latin typeface="Times New Roman"/>
              <a:cs typeface="Times New Roman"/>
            </a:endParaRPr>
          </a:p>
          <a:p>
            <a:pPr marL="355600" indent="-342900">
              <a:lnSpc>
                <a:spcPct val="100000"/>
              </a:lnSpc>
              <a:spcBef>
                <a:spcPts val="385"/>
              </a:spcBef>
              <a:buAutoNum type="arabicPeriod"/>
              <a:tabLst>
                <a:tab pos="355600" algn="l"/>
                <a:tab pos="356235" algn="l"/>
              </a:tabLst>
            </a:pPr>
            <a:r>
              <a:rPr sz="1600" b="1" spc="-10" dirty="0">
                <a:solidFill>
                  <a:srgbClr val="FFFF00"/>
                </a:solidFill>
                <a:latin typeface="Times New Roman"/>
                <a:cs typeface="Times New Roman"/>
              </a:rPr>
              <a:t>SIZING</a:t>
            </a:r>
            <a:endParaRPr sz="1600">
              <a:latin typeface="Times New Roman"/>
              <a:cs typeface="Times New Roman"/>
            </a:endParaRPr>
          </a:p>
          <a:p>
            <a:pPr marL="355600" indent="-342900">
              <a:lnSpc>
                <a:spcPct val="100000"/>
              </a:lnSpc>
              <a:spcBef>
                <a:spcPts val="385"/>
              </a:spcBef>
              <a:buAutoNum type="arabicPeriod"/>
              <a:tabLst>
                <a:tab pos="355600" algn="l"/>
                <a:tab pos="356235" algn="l"/>
              </a:tabLst>
            </a:pPr>
            <a:r>
              <a:rPr sz="1600" b="1" spc="-20" dirty="0">
                <a:solidFill>
                  <a:srgbClr val="FFFF00"/>
                </a:solidFill>
                <a:latin typeface="Times New Roman"/>
                <a:cs typeface="Times New Roman"/>
              </a:rPr>
              <a:t>PACKAGING</a:t>
            </a:r>
            <a:endParaRPr sz="1600">
              <a:latin typeface="Times New Roman"/>
              <a:cs typeface="Times New Roman"/>
            </a:endParaRPr>
          </a:p>
          <a:p>
            <a:pPr marL="355600" indent="-342900">
              <a:lnSpc>
                <a:spcPct val="100000"/>
              </a:lnSpc>
              <a:spcBef>
                <a:spcPts val="385"/>
              </a:spcBef>
              <a:buAutoNum type="arabicPeriod"/>
              <a:tabLst>
                <a:tab pos="355600" algn="l"/>
                <a:tab pos="356235" algn="l"/>
              </a:tabLst>
            </a:pPr>
            <a:r>
              <a:rPr sz="1600" b="1" spc="-10" dirty="0">
                <a:solidFill>
                  <a:srgbClr val="FFFF00"/>
                </a:solidFill>
                <a:latin typeface="Times New Roman"/>
                <a:cs typeface="Times New Roman"/>
              </a:rPr>
              <a:t>STORAGE</a:t>
            </a:r>
            <a:endParaRPr sz="1600">
              <a:latin typeface="Times New Roman"/>
              <a:cs typeface="Times New Roman"/>
            </a:endParaRPr>
          </a:p>
          <a:p>
            <a:pPr marL="355600" indent="-342900">
              <a:lnSpc>
                <a:spcPct val="100000"/>
              </a:lnSpc>
              <a:spcBef>
                <a:spcPts val="385"/>
              </a:spcBef>
              <a:buAutoNum type="arabicPeriod"/>
              <a:tabLst>
                <a:tab pos="355600" algn="l"/>
                <a:tab pos="356235" algn="l"/>
              </a:tabLst>
            </a:pPr>
            <a:r>
              <a:rPr sz="1600" b="1" spc="-30" dirty="0">
                <a:solidFill>
                  <a:srgbClr val="FFFF00"/>
                </a:solidFill>
                <a:latin typeface="Times New Roman"/>
                <a:cs typeface="Times New Roman"/>
              </a:rPr>
              <a:t>TRANSPORTATION</a:t>
            </a:r>
            <a:endParaRPr sz="1600">
              <a:latin typeface="Times New Roman"/>
              <a:cs typeface="Times New Roman"/>
            </a:endParaRPr>
          </a:p>
          <a:p>
            <a:pPr marL="355600" indent="-342900">
              <a:lnSpc>
                <a:spcPct val="100000"/>
              </a:lnSpc>
              <a:spcBef>
                <a:spcPts val="385"/>
              </a:spcBef>
              <a:buAutoNum type="arabicPeriod"/>
              <a:tabLst>
                <a:tab pos="356235" algn="l"/>
              </a:tabLst>
            </a:pPr>
            <a:r>
              <a:rPr sz="1600" b="1" spc="-5" dirty="0">
                <a:solidFill>
                  <a:srgbClr val="FFFF00"/>
                </a:solidFill>
                <a:latin typeface="Times New Roman"/>
                <a:cs typeface="Times New Roman"/>
              </a:rPr>
              <a:t>WHOLESALER</a:t>
            </a:r>
            <a:endParaRPr sz="1600">
              <a:latin typeface="Times New Roman"/>
              <a:cs typeface="Times New Roman"/>
            </a:endParaRPr>
          </a:p>
          <a:p>
            <a:pPr marL="355600" marR="5080" indent="-342900">
              <a:lnSpc>
                <a:spcPct val="100000"/>
              </a:lnSpc>
              <a:spcBef>
                <a:spcPts val="384"/>
              </a:spcBef>
              <a:buAutoNum type="arabicPeriod"/>
              <a:tabLst>
                <a:tab pos="356235" algn="l"/>
              </a:tabLst>
            </a:pPr>
            <a:r>
              <a:rPr sz="1600" b="1" spc="-10" dirty="0">
                <a:solidFill>
                  <a:srgbClr val="FFFF00"/>
                </a:solidFill>
                <a:latin typeface="Times New Roman"/>
                <a:cs typeface="Times New Roman"/>
              </a:rPr>
              <a:t>RESTORING, RESIZING </a:t>
            </a:r>
            <a:r>
              <a:rPr sz="1600" b="1" spc="-5" dirty="0">
                <a:solidFill>
                  <a:srgbClr val="FFFF00"/>
                </a:solidFill>
                <a:latin typeface="Times New Roman"/>
                <a:cs typeface="Times New Roman"/>
              </a:rPr>
              <a:t>&amp;  </a:t>
            </a:r>
            <a:r>
              <a:rPr sz="1600" b="1" spc="-20" dirty="0">
                <a:solidFill>
                  <a:srgbClr val="FFFF00"/>
                </a:solidFill>
                <a:latin typeface="Times New Roman"/>
                <a:cs typeface="Times New Roman"/>
              </a:rPr>
              <a:t>REPACKAGING</a:t>
            </a:r>
            <a:endParaRPr sz="1600">
              <a:latin typeface="Times New Roman"/>
              <a:cs typeface="Times New Roman"/>
            </a:endParaRPr>
          </a:p>
          <a:p>
            <a:pPr marL="355600" indent="-342900">
              <a:lnSpc>
                <a:spcPct val="100000"/>
              </a:lnSpc>
              <a:spcBef>
                <a:spcPts val="385"/>
              </a:spcBef>
              <a:buAutoNum type="arabicPeriod"/>
              <a:tabLst>
                <a:tab pos="356235" algn="l"/>
              </a:tabLst>
            </a:pPr>
            <a:r>
              <a:rPr sz="1600" b="1" spc="-30" dirty="0">
                <a:solidFill>
                  <a:srgbClr val="FFFF00"/>
                </a:solidFill>
                <a:latin typeface="Times New Roman"/>
                <a:cs typeface="Times New Roman"/>
              </a:rPr>
              <a:t>TRANSPORTATION</a:t>
            </a:r>
            <a:endParaRPr sz="1600">
              <a:latin typeface="Times New Roman"/>
              <a:cs typeface="Times New Roman"/>
            </a:endParaRPr>
          </a:p>
          <a:p>
            <a:pPr marL="355600" indent="-342900">
              <a:lnSpc>
                <a:spcPct val="100000"/>
              </a:lnSpc>
              <a:spcBef>
                <a:spcPts val="385"/>
              </a:spcBef>
              <a:buAutoNum type="arabicPeriod"/>
              <a:tabLst>
                <a:tab pos="356235" algn="l"/>
              </a:tabLst>
            </a:pPr>
            <a:r>
              <a:rPr sz="1600" b="1" spc="-20" dirty="0">
                <a:solidFill>
                  <a:srgbClr val="FFFF00"/>
                </a:solidFill>
                <a:latin typeface="Times New Roman"/>
                <a:cs typeface="Times New Roman"/>
              </a:rPr>
              <a:t>RETAILER</a:t>
            </a:r>
            <a:endParaRPr sz="1600">
              <a:latin typeface="Times New Roman"/>
              <a:cs typeface="Times New Roman"/>
            </a:endParaRPr>
          </a:p>
          <a:p>
            <a:pPr marL="355600" indent="-342900">
              <a:lnSpc>
                <a:spcPct val="100000"/>
              </a:lnSpc>
              <a:spcBef>
                <a:spcPts val="384"/>
              </a:spcBef>
              <a:buAutoNum type="arabicPeriod"/>
              <a:tabLst>
                <a:tab pos="356235" algn="l"/>
              </a:tabLst>
            </a:pPr>
            <a:r>
              <a:rPr sz="1600" b="1" spc="-5" dirty="0">
                <a:solidFill>
                  <a:srgbClr val="FFFF00"/>
                </a:solidFill>
                <a:latin typeface="Times New Roman"/>
                <a:cs typeface="Times New Roman"/>
              </a:rPr>
              <a:t>CONSUMER</a:t>
            </a:r>
            <a:endParaRPr sz="1600">
              <a:latin typeface="Times New Roman"/>
              <a:cs typeface="Times New Roman"/>
            </a:endParaRPr>
          </a:p>
          <a:p>
            <a:pPr marL="549275">
              <a:lnSpc>
                <a:spcPct val="100000"/>
              </a:lnSpc>
              <a:spcBef>
                <a:spcPts val="130"/>
              </a:spcBef>
            </a:pPr>
            <a:r>
              <a:rPr sz="2800" b="1" spc="-5" dirty="0">
                <a:solidFill>
                  <a:srgbClr val="FFFFFF"/>
                </a:solidFill>
                <a:latin typeface="Times New Roman"/>
                <a:cs typeface="Times New Roman"/>
              </a:rPr>
              <a:t>FRUITS</a:t>
            </a:r>
            <a:endParaRPr sz="2800">
              <a:latin typeface="Times New Roman"/>
              <a:cs typeface="Times New Roman"/>
            </a:endParaRPr>
          </a:p>
        </p:txBody>
      </p:sp>
      <p:sp>
        <p:nvSpPr>
          <p:cNvPr id="6" name="object 6"/>
          <p:cNvSpPr/>
          <p:nvPr/>
        </p:nvSpPr>
        <p:spPr>
          <a:xfrm>
            <a:off x="6574535" y="4139310"/>
            <a:ext cx="304800" cy="103505"/>
          </a:xfrm>
          <a:custGeom>
            <a:avLst/>
            <a:gdLst/>
            <a:ahLst/>
            <a:cxnLst/>
            <a:rect l="l" t="t" r="r" b="b"/>
            <a:pathLst>
              <a:path w="304800" h="103504">
                <a:moveTo>
                  <a:pt x="279690" y="51688"/>
                </a:moveTo>
                <a:lnTo>
                  <a:pt x="209804" y="92456"/>
                </a:lnTo>
                <a:lnTo>
                  <a:pt x="208788" y="96265"/>
                </a:lnTo>
                <a:lnTo>
                  <a:pt x="212344" y="102362"/>
                </a:lnTo>
                <a:lnTo>
                  <a:pt x="216154" y="103377"/>
                </a:lnTo>
                <a:lnTo>
                  <a:pt x="293909" y="58038"/>
                </a:lnTo>
                <a:lnTo>
                  <a:pt x="292227" y="58038"/>
                </a:lnTo>
                <a:lnTo>
                  <a:pt x="292227" y="57150"/>
                </a:lnTo>
                <a:lnTo>
                  <a:pt x="289052" y="57150"/>
                </a:lnTo>
                <a:lnTo>
                  <a:pt x="279690" y="51688"/>
                </a:lnTo>
                <a:close/>
              </a:path>
              <a:path w="304800" h="103504">
                <a:moveTo>
                  <a:pt x="268804" y="45338"/>
                </a:moveTo>
                <a:lnTo>
                  <a:pt x="0" y="45338"/>
                </a:lnTo>
                <a:lnTo>
                  <a:pt x="0" y="58038"/>
                </a:lnTo>
                <a:lnTo>
                  <a:pt x="268804" y="58038"/>
                </a:lnTo>
                <a:lnTo>
                  <a:pt x="279690" y="51688"/>
                </a:lnTo>
                <a:lnTo>
                  <a:pt x="268804" y="45338"/>
                </a:lnTo>
                <a:close/>
              </a:path>
              <a:path w="304800" h="103504">
                <a:moveTo>
                  <a:pt x="293909" y="45338"/>
                </a:moveTo>
                <a:lnTo>
                  <a:pt x="292227" y="45338"/>
                </a:lnTo>
                <a:lnTo>
                  <a:pt x="292227" y="58038"/>
                </a:lnTo>
                <a:lnTo>
                  <a:pt x="293909" y="58038"/>
                </a:lnTo>
                <a:lnTo>
                  <a:pt x="304800" y="51688"/>
                </a:lnTo>
                <a:lnTo>
                  <a:pt x="293909" y="45338"/>
                </a:lnTo>
                <a:close/>
              </a:path>
              <a:path w="304800" h="103504">
                <a:moveTo>
                  <a:pt x="289052" y="46227"/>
                </a:moveTo>
                <a:lnTo>
                  <a:pt x="279690" y="51688"/>
                </a:lnTo>
                <a:lnTo>
                  <a:pt x="289052" y="57150"/>
                </a:lnTo>
                <a:lnTo>
                  <a:pt x="289052" y="46227"/>
                </a:lnTo>
                <a:close/>
              </a:path>
              <a:path w="304800" h="103504">
                <a:moveTo>
                  <a:pt x="292227" y="46227"/>
                </a:moveTo>
                <a:lnTo>
                  <a:pt x="289052" y="46227"/>
                </a:lnTo>
                <a:lnTo>
                  <a:pt x="289052" y="57150"/>
                </a:lnTo>
                <a:lnTo>
                  <a:pt x="292227" y="57150"/>
                </a:lnTo>
                <a:lnTo>
                  <a:pt x="292227" y="46227"/>
                </a:lnTo>
                <a:close/>
              </a:path>
              <a:path w="304800" h="103504">
                <a:moveTo>
                  <a:pt x="216154" y="0"/>
                </a:moveTo>
                <a:lnTo>
                  <a:pt x="212344" y="1015"/>
                </a:lnTo>
                <a:lnTo>
                  <a:pt x="208788" y="7112"/>
                </a:lnTo>
                <a:lnTo>
                  <a:pt x="209804" y="10921"/>
                </a:lnTo>
                <a:lnTo>
                  <a:pt x="279690" y="51688"/>
                </a:lnTo>
                <a:lnTo>
                  <a:pt x="289052" y="46227"/>
                </a:lnTo>
                <a:lnTo>
                  <a:pt x="292227" y="46227"/>
                </a:lnTo>
                <a:lnTo>
                  <a:pt x="292227" y="45338"/>
                </a:lnTo>
                <a:lnTo>
                  <a:pt x="293909" y="45338"/>
                </a:lnTo>
                <a:lnTo>
                  <a:pt x="216154" y="0"/>
                </a:lnTo>
                <a:close/>
              </a:path>
            </a:pathLst>
          </a:custGeom>
          <a:solidFill>
            <a:srgbClr val="497DBA"/>
          </a:solidFill>
        </p:spPr>
        <p:txBody>
          <a:bodyPr wrap="square" lIns="0" tIns="0" rIns="0" bIns="0" rtlCol="0"/>
          <a:lstStyle/>
          <a:p>
            <a:endParaRPr/>
          </a:p>
        </p:txBody>
      </p:sp>
      <p:sp>
        <p:nvSpPr>
          <p:cNvPr id="7" name="object 7"/>
          <p:cNvSpPr/>
          <p:nvPr/>
        </p:nvSpPr>
        <p:spPr>
          <a:xfrm>
            <a:off x="7502779" y="4384547"/>
            <a:ext cx="103505" cy="381000"/>
          </a:xfrm>
          <a:custGeom>
            <a:avLst/>
            <a:gdLst/>
            <a:ahLst/>
            <a:cxnLst/>
            <a:rect l="l" t="t" r="r" b="b"/>
            <a:pathLst>
              <a:path w="103504" h="381000">
                <a:moveTo>
                  <a:pt x="7112" y="284988"/>
                </a:moveTo>
                <a:lnTo>
                  <a:pt x="1016" y="288544"/>
                </a:lnTo>
                <a:lnTo>
                  <a:pt x="0" y="292353"/>
                </a:lnTo>
                <a:lnTo>
                  <a:pt x="51689" y="381000"/>
                </a:lnTo>
                <a:lnTo>
                  <a:pt x="59020" y="368426"/>
                </a:lnTo>
                <a:lnTo>
                  <a:pt x="45339" y="368426"/>
                </a:lnTo>
                <a:lnTo>
                  <a:pt x="45339" y="345004"/>
                </a:lnTo>
                <a:lnTo>
                  <a:pt x="10922" y="286003"/>
                </a:lnTo>
                <a:lnTo>
                  <a:pt x="7112" y="284988"/>
                </a:lnTo>
                <a:close/>
              </a:path>
              <a:path w="103504" h="381000">
                <a:moveTo>
                  <a:pt x="45339" y="345004"/>
                </a:moveTo>
                <a:lnTo>
                  <a:pt x="45339" y="368426"/>
                </a:lnTo>
                <a:lnTo>
                  <a:pt x="58039" y="368426"/>
                </a:lnTo>
                <a:lnTo>
                  <a:pt x="58039" y="365251"/>
                </a:lnTo>
                <a:lnTo>
                  <a:pt x="46227" y="365251"/>
                </a:lnTo>
                <a:lnTo>
                  <a:pt x="51688" y="355890"/>
                </a:lnTo>
                <a:lnTo>
                  <a:pt x="45339" y="345004"/>
                </a:lnTo>
                <a:close/>
              </a:path>
              <a:path w="103504" h="381000">
                <a:moveTo>
                  <a:pt x="96266" y="284988"/>
                </a:moveTo>
                <a:lnTo>
                  <a:pt x="92455" y="286003"/>
                </a:lnTo>
                <a:lnTo>
                  <a:pt x="58039" y="345004"/>
                </a:lnTo>
                <a:lnTo>
                  <a:pt x="58039" y="368426"/>
                </a:lnTo>
                <a:lnTo>
                  <a:pt x="59020" y="368426"/>
                </a:lnTo>
                <a:lnTo>
                  <a:pt x="103377" y="292353"/>
                </a:lnTo>
                <a:lnTo>
                  <a:pt x="102362" y="288544"/>
                </a:lnTo>
                <a:lnTo>
                  <a:pt x="96266" y="284988"/>
                </a:lnTo>
                <a:close/>
              </a:path>
              <a:path w="103504" h="381000">
                <a:moveTo>
                  <a:pt x="51689" y="355890"/>
                </a:moveTo>
                <a:lnTo>
                  <a:pt x="46227" y="365251"/>
                </a:lnTo>
                <a:lnTo>
                  <a:pt x="57150" y="365251"/>
                </a:lnTo>
                <a:lnTo>
                  <a:pt x="51689" y="355890"/>
                </a:lnTo>
                <a:close/>
              </a:path>
              <a:path w="103504" h="381000">
                <a:moveTo>
                  <a:pt x="58039" y="345004"/>
                </a:moveTo>
                <a:lnTo>
                  <a:pt x="51689" y="355890"/>
                </a:lnTo>
                <a:lnTo>
                  <a:pt x="57150" y="365251"/>
                </a:lnTo>
                <a:lnTo>
                  <a:pt x="58039" y="365251"/>
                </a:lnTo>
                <a:lnTo>
                  <a:pt x="58039" y="345004"/>
                </a:lnTo>
                <a:close/>
              </a:path>
              <a:path w="103504" h="381000">
                <a:moveTo>
                  <a:pt x="58039" y="0"/>
                </a:moveTo>
                <a:lnTo>
                  <a:pt x="45339" y="0"/>
                </a:lnTo>
                <a:lnTo>
                  <a:pt x="45339" y="345004"/>
                </a:lnTo>
                <a:lnTo>
                  <a:pt x="51689" y="355890"/>
                </a:lnTo>
                <a:lnTo>
                  <a:pt x="58038" y="345004"/>
                </a:lnTo>
                <a:lnTo>
                  <a:pt x="58039" y="0"/>
                </a:lnTo>
                <a:close/>
              </a:path>
            </a:pathLst>
          </a:custGeom>
          <a:solidFill>
            <a:srgbClr val="497DBA"/>
          </a:solidFill>
        </p:spPr>
        <p:txBody>
          <a:bodyPr wrap="square" lIns="0" tIns="0" rIns="0" bIns="0" rtlCol="0"/>
          <a:lstStyle/>
          <a:p>
            <a:endParaRPr/>
          </a:p>
        </p:txBody>
      </p:sp>
      <p:sp>
        <p:nvSpPr>
          <p:cNvPr id="8" name="object 8"/>
          <p:cNvSpPr/>
          <p:nvPr/>
        </p:nvSpPr>
        <p:spPr>
          <a:xfrm>
            <a:off x="7031735" y="4748910"/>
            <a:ext cx="381000" cy="103505"/>
          </a:xfrm>
          <a:custGeom>
            <a:avLst/>
            <a:gdLst/>
            <a:ahLst/>
            <a:cxnLst/>
            <a:rect l="l" t="t" r="r" b="b"/>
            <a:pathLst>
              <a:path w="381000" h="103504">
                <a:moveTo>
                  <a:pt x="88646" y="0"/>
                </a:moveTo>
                <a:lnTo>
                  <a:pt x="0" y="51688"/>
                </a:lnTo>
                <a:lnTo>
                  <a:pt x="88646" y="103377"/>
                </a:lnTo>
                <a:lnTo>
                  <a:pt x="92456" y="102362"/>
                </a:lnTo>
                <a:lnTo>
                  <a:pt x="96012" y="96265"/>
                </a:lnTo>
                <a:lnTo>
                  <a:pt x="94996" y="92456"/>
                </a:lnTo>
                <a:lnTo>
                  <a:pt x="35995" y="58038"/>
                </a:lnTo>
                <a:lnTo>
                  <a:pt x="12573" y="58038"/>
                </a:lnTo>
                <a:lnTo>
                  <a:pt x="12573" y="45338"/>
                </a:lnTo>
                <a:lnTo>
                  <a:pt x="35995" y="45338"/>
                </a:lnTo>
                <a:lnTo>
                  <a:pt x="94996" y="10921"/>
                </a:lnTo>
                <a:lnTo>
                  <a:pt x="96012" y="7112"/>
                </a:lnTo>
                <a:lnTo>
                  <a:pt x="92456" y="1015"/>
                </a:lnTo>
                <a:lnTo>
                  <a:pt x="88646" y="0"/>
                </a:lnTo>
                <a:close/>
              </a:path>
              <a:path w="381000" h="103504">
                <a:moveTo>
                  <a:pt x="35995" y="45338"/>
                </a:moveTo>
                <a:lnTo>
                  <a:pt x="12573" y="45338"/>
                </a:lnTo>
                <a:lnTo>
                  <a:pt x="12573" y="58038"/>
                </a:lnTo>
                <a:lnTo>
                  <a:pt x="35995" y="58038"/>
                </a:lnTo>
                <a:lnTo>
                  <a:pt x="34471" y="57150"/>
                </a:lnTo>
                <a:lnTo>
                  <a:pt x="15748" y="57150"/>
                </a:lnTo>
                <a:lnTo>
                  <a:pt x="15748" y="46227"/>
                </a:lnTo>
                <a:lnTo>
                  <a:pt x="34471" y="46227"/>
                </a:lnTo>
                <a:lnTo>
                  <a:pt x="35995" y="45338"/>
                </a:lnTo>
                <a:close/>
              </a:path>
              <a:path w="381000" h="103504">
                <a:moveTo>
                  <a:pt x="381000" y="45338"/>
                </a:moveTo>
                <a:lnTo>
                  <a:pt x="35995" y="45338"/>
                </a:lnTo>
                <a:lnTo>
                  <a:pt x="25109" y="51688"/>
                </a:lnTo>
                <a:lnTo>
                  <a:pt x="35995" y="58038"/>
                </a:lnTo>
                <a:lnTo>
                  <a:pt x="381000" y="58038"/>
                </a:lnTo>
                <a:lnTo>
                  <a:pt x="381000" y="45338"/>
                </a:lnTo>
                <a:close/>
              </a:path>
              <a:path w="381000" h="103504">
                <a:moveTo>
                  <a:pt x="15748" y="46227"/>
                </a:moveTo>
                <a:lnTo>
                  <a:pt x="15748" y="57150"/>
                </a:lnTo>
                <a:lnTo>
                  <a:pt x="25109" y="51688"/>
                </a:lnTo>
                <a:lnTo>
                  <a:pt x="15748" y="46227"/>
                </a:lnTo>
                <a:close/>
              </a:path>
              <a:path w="381000" h="103504">
                <a:moveTo>
                  <a:pt x="25109" y="51688"/>
                </a:moveTo>
                <a:lnTo>
                  <a:pt x="15748" y="57150"/>
                </a:lnTo>
                <a:lnTo>
                  <a:pt x="34471" y="57150"/>
                </a:lnTo>
                <a:lnTo>
                  <a:pt x="25109" y="51688"/>
                </a:lnTo>
                <a:close/>
              </a:path>
              <a:path w="381000" h="103504">
                <a:moveTo>
                  <a:pt x="34471" y="46227"/>
                </a:moveTo>
                <a:lnTo>
                  <a:pt x="15748" y="46227"/>
                </a:lnTo>
                <a:lnTo>
                  <a:pt x="25109" y="51688"/>
                </a:lnTo>
                <a:lnTo>
                  <a:pt x="34471" y="46227"/>
                </a:lnTo>
                <a:close/>
              </a:path>
            </a:pathLst>
          </a:custGeom>
          <a:solidFill>
            <a:srgbClr val="497DBA"/>
          </a:solidFill>
        </p:spPr>
        <p:txBody>
          <a:bodyPr wrap="square" lIns="0" tIns="0" rIns="0" bIns="0" rtlCol="0"/>
          <a:lstStyle/>
          <a:p>
            <a:endParaRPr/>
          </a:p>
        </p:txBody>
      </p:sp>
      <p:sp>
        <p:nvSpPr>
          <p:cNvPr id="9" name="object 9"/>
          <p:cNvSpPr txBox="1"/>
          <p:nvPr/>
        </p:nvSpPr>
        <p:spPr>
          <a:xfrm>
            <a:off x="5356352" y="6096711"/>
            <a:ext cx="1594485" cy="391160"/>
          </a:xfrm>
          <a:prstGeom prst="rect">
            <a:avLst/>
          </a:prstGeom>
        </p:spPr>
        <p:txBody>
          <a:bodyPr vert="horz" wrap="square" lIns="0" tIns="12700" rIns="0" bIns="0" rtlCol="0">
            <a:spAutoFit/>
          </a:bodyPr>
          <a:lstStyle/>
          <a:p>
            <a:pPr marL="12700">
              <a:lnSpc>
                <a:spcPct val="100000"/>
              </a:lnSpc>
              <a:spcBef>
                <a:spcPts val="100"/>
              </a:spcBef>
            </a:pPr>
            <a:r>
              <a:rPr sz="2400" b="1" spc="-30" dirty="0">
                <a:solidFill>
                  <a:srgbClr val="FFFFFF"/>
                </a:solidFill>
                <a:latin typeface="Calibri"/>
                <a:cs typeface="Calibri"/>
              </a:rPr>
              <a:t>VEGETABLES</a:t>
            </a:r>
            <a:endParaRPr sz="2400">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739" y="290271"/>
            <a:ext cx="1910080" cy="331470"/>
          </a:xfrm>
          <a:prstGeom prst="rect">
            <a:avLst/>
          </a:prstGeom>
        </p:spPr>
        <p:txBody>
          <a:bodyPr vert="horz" wrap="square" lIns="0" tIns="13335" rIns="0" bIns="0" rtlCol="0">
            <a:spAutoFit/>
          </a:bodyPr>
          <a:lstStyle/>
          <a:p>
            <a:pPr marL="12700">
              <a:lnSpc>
                <a:spcPct val="100000"/>
              </a:lnSpc>
              <a:spcBef>
                <a:spcPts val="105"/>
              </a:spcBef>
              <a:tabLst>
                <a:tab pos="354965" algn="l"/>
              </a:tabLst>
            </a:pPr>
            <a:r>
              <a:rPr sz="2000" dirty="0">
                <a:solidFill>
                  <a:srgbClr val="FFFF00"/>
                </a:solidFill>
              </a:rPr>
              <a:t>1.	</a:t>
            </a:r>
            <a:r>
              <a:rPr sz="2000" spc="-5" dirty="0">
                <a:solidFill>
                  <a:srgbClr val="FFFF00"/>
                </a:solidFill>
              </a:rPr>
              <a:t>PRE-COOLING-</a:t>
            </a:r>
            <a:endParaRPr sz="2000"/>
          </a:p>
        </p:txBody>
      </p:sp>
      <p:sp>
        <p:nvSpPr>
          <p:cNvPr id="3" name="object 3"/>
          <p:cNvSpPr txBox="1"/>
          <p:nvPr/>
        </p:nvSpPr>
        <p:spPr>
          <a:xfrm>
            <a:off x="78739" y="871473"/>
            <a:ext cx="8833485" cy="848360"/>
          </a:xfrm>
          <a:prstGeom prst="rect">
            <a:avLst/>
          </a:prstGeom>
        </p:spPr>
        <p:txBody>
          <a:bodyPr vert="horz" wrap="square" lIns="0" tIns="12700" rIns="0" bIns="0" rtlCol="0">
            <a:spAutoFit/>
          </a:bodyPr>
          <a:lstStyle/>
          <a:p>
            <a:pPr marL="12700" marR="5080" algn="just">
              <a:lnSpc>
                <a:spcPct val="100000"/>
              </a:lnSpc>
              <a:spcBef>
                <a:spcPts val="100"/>
              </a:spcBef>
              <a:tabLst>
                <a:tab pos="7990205" algn="l"/>
              </a:tabLst>
            </a:pPr>
            <a:r>
              <a:rPr sz="1800" spc="-45" dirty="0">
                <a:solidFill>
                  <a:srgbClr val="FFFFFF"/>
                </a:solidFill>
                <a:latin typeface="Calibri"/>
                <a:cs typeface="Calibri"/>
              </a:rPr>
              <a:t>R</a:t>
            </a:r>
            <a:r>
              <a:rPr sz="1800" dirty="0">
                <a:solidFill>
                  <a:srgbClr val="FFFFFF"/>
                </a:solidFill>
                <a:latin typeface="Calibri"/>
                <a:cs typeface="Calibri"/>
              </a:rPr>
              <a:t>em</a:t>
            </a:r>
            <a:r>
              <a:rPr sz="1800" spc="-10" dirty="0">
                <a:solidFill>
                  <a:srgbClr val="FFFFFF"/>
                </a:solidFill>
                <a:latin typeface="Calibri"/>
                <a:cs typeface="Calibri"/>
              </a:rPr>
              <a:t>o</a:t>
            </a:r>
            <a:r>
              <a:rPr sz="1800" spc="-25" dirty="0">
                <a:solidFill>
                  <a:srgbClr val="FFFFFF"/>
                </a:solidFill>
                <a:latin typeface="Calibri"/>
                <a:cs typeface="Calibri"/>
              </a:rPr>
              <a:t>v</a:t>
            </a:r>
            <a:r>
              <a:rPr sz="1800" dirty="0">
                <a:solidFill>
                  <a:srgbClr val="FFFFFF"/>
                </a:solidFill>
                <a:latin typeface="Calibri"/>
                <a:cs typeface="Calibri"/>
              </a:rPr>
              <a:t>al </a:t>
            </a:r>
            <a:r>
              <a:rPr sz="1800" spc="-135" dirty="0">
                <a:solidFill>
                  <a:srgbClr val="FFFFFF"/>
                </a:solidFill>
                <a:latin typeface="Calibri"/>
                <a:cs typeface="Calibri"/>
              </a:rPr>
              <a:t> </a:t>
            </a:r>
            <a:r>
              <a:rPr sz="1800" spc="-5" dirty="0">
                <a:solidFill>
                  <a:srgbClr val="FFFFFF"/>
                </a:solidFill>
                <a:latin typeface="Calibri"/>
                <a:cs typeface="Calibri"/>
              </a:rPr>
              <a:t>o</a:t>
            </a:r>
            <a:r>
              <a:rPr sz="1800" dirty="0">
                <a:solidFill>
                  <a:srgbClr val="FFFFFF"/>
                </a:solidFill>
                <a:latin typeface="Calibri"/>
                <a:cs typeface="Calibri"/>
              </a:rPr>
              <a:t>f </a:t>
            </a:r>
            <a:r>
              <a:rPr sz="1800" spc="-120" dirty="0">
                <a:solidFill>
                  <a:srgbClr val="FFFFFF"/>
                </a:solidFill>
                <a:latin typeface="Calibri"/>
                <a:cs typeface="Calibri"/>
              </a:rPr>
              <a:t> </a:t>
            </a:r>
            <a:r>
              <a:rPr sz="1800" spc="-5" dirty="0">
                <a:solidFill>
                  <a:srgbClr val="FFFFFF"/>
                </a:solidFill>
                <a:latin typeface="Calibri"/>
                <a:cs typeface="Calibri"/>
              </a:rPr>
              <a:t>fie</a:t>
            </a:r>
            <a:r>
              <a:rPr sz="1800" spc="5" dirty="0">
                <a:solidFill>
                  <a:srgbClr val="FFFFFF"/>
                </a:solidFill>
                <a:latin typeface="Calibri"/>
                <a:cs typeface="Calibri"/>
              </a:rPr>
              <a:t>l</a:t>
            </a:r>
            <a:r>
              <a:rPr sz="1800" dirty="0">
                <a:solidFill>
                  <a:srgbClr val="FFFFFF"/>
                </a:solidFill>
                <a:latin typeface="Calibri"/>
                <a:cs typeface="Calibri"/>
              </a:rPr>
              <a:t>d </a:t>
            </a:r>
            <a:r>
              <a:rPr sz="1800" spc="-125" dirty="0">
                <a:solidFill>
                  <a:srgbClr val="FFFFFF"/>
                </a:solidFill>
                <a:latin typeface="Calibri"/>
                <a:cs typeface="Calibri"/>
              </a:rPr>
              <a:t> </a:t>
            </a:r>
            <a:r>
              <a:rPr sz="1800" spc="-5" dirty="0">
                <a:solidFill>
                  <a:srgbClr val="FFFFFF"/>
                </a:solidFill>
                <a:latin typeface="Calibri"/>
                <a:cs typeface="Calibri"/>
              </a:rPr>
              <a:t>h</a:t>
            </a:r>
            <a:r>
              <a:rPr sz="1800" dirty="0">
                <a:solidFill>
                  <a:srgbClr val="FFFFFF"/>
                </a:solidFill>
                <a:latin typeface="Calibri"/>
                <a:cs typeface="Calibri"/>
              </a:rPr>
              <a:t>e</a:t>
            </a:r>
            <a:r>
              <a:rPr sz="1800" spc="-15" dirty="0">
                <a:solidFill>
                  <a:srgbClr val="FFFFFF"/>
                </a:solidFill>
                <a:latin typeface="Calibri"/>
                <a:cs typeface="Calibri"/>
              </a:rPr>
              <a:t>a</a:t>
            </a:r>
            <a:r>
              <a:rPr sz="1800" dirty="0">
                <a:solidFill>
                  <a:srgbClr val="FFFFFF"/>
                </a:solidFill>
                <a:latin typeface="Calibri"/>
                <a:cs typeface="Calibri"/>
              </a:rPr>
              <a:t>t </a:t>
            </a:r>
            <a:r>
              <a:rPr sz="1800" spc="-130" dirty="0">
                <a:solidFill>
                  <a:srgbClr val="FFFFFF"/>
                </a:solidFill>
                <a:latin typeface="Calibri"/>
                <a:cs typeface="Calibri"/>
              </a:rPr>
              <a:t> </a:t>
            </a:r>
            <a:r>
              <a:rPr sz="1800" spc="-5" dirty="0">
                <a:solidFill>
                  <a:srgbClr val="FFFFFF"/>
                </a:solidFill>
                <a:latin typeface="Calibri"/>
                <a:cs typeface="Calibri"/>
              </a:rPr>
              <a:t>f</a:t>
            </a:r>
            <a:r>
              <a:rPr sz="1800" spc="-30" dirty="0">
                <a:solidFill>
                  <a:srgbClr val="FFFFFF"/>
                </a:solidFill>
                <a:latin typeface="Calibri"/>
                <a:cs typeface="Calibri"/>
              </a:rPr>
              <a:t>r</a:t>
            </a:r>
            <a:r>
              <a:rPr sz="1800" spc="-5" dirty="0">
                <a:solidFill>
                  <a:srgbClr val="FFFFFF"/>
                </a:solidFill>
                <a:latin typeface="Calibri"/>
                <a:cs typeface="Calibri"/>
              </a:rPr>
              <a:t>o</a:t>
            </a:r>
            <a:r>
              <a:rPr sz="1800" dirty="0">
                <a:solidFill>
                  <a:srgbClr val="FFFFFF"/>
                </a:solidFill>
                <a:latin typeface="Calibri"/>
                <a:cs typeface="Calibri"/>
              </a:rPr>
              <a:t>m </a:t>
            </a:r>
            <a:r>
              <a:rPr sz="1800" spc="-130" dirty="0">
                <a:solidFill>
                  <a:srgbClr val="FFFFFF"/>
                </a:solidFill>
                <a:latin typeface="Calibri"/>
                <a:cs typeface="Calibri"/>
              </a:rPr>
              <a:t> </a:t>
            </a:r>
            <a:r>
              <a:rPr sz="1800" spc="-20" dirty="0">
                <a:solidFill>
                  <a:srgbClr val="FFFFFF"/>
                </a:solidFill>
                <a:latin typeface="Calibri"/>
                <a:cs typeface="Calibri"/>
              </a:rPr>
              <a:t>c</a:t>
            </a:r>
            <a:r>
              <a:rPr sz="1800" spc="5" dirty="0">
                <a:solidFill>
                  <a:srgbClr val="FFFFFF"/>
                </a:solidFill>
                <a:latin typeface="Calibri"/>
                <a:cs typeface="Calibri"/>
              </a:rPr>
              <a:t>o</a:t>
            </a:r>
            <a:r>
              <a:rPr sz="1800" dirty="0">
                <a:solidFill>
                  <a:srgbClr val="FFFFFF"/>
                </a:solidFill>
                <a:latin typeface="Calibri"/>
                <a:cs typeface="Calibri"/>
              </a:rPr>
              <a:t>mmod</a:t>
            </a:r>
            <a:r>
              <a:rPr sz="1800" spc="-5" dirty="0">
                <a:solidFill>
                  <a:srgbClr val="FFFFFF"/>
                </a:solidFill>
                <a:latin typeface="Calibri"/>
                <a:cs typeface="Calibri"/>
              </a:rPr>
              <a:t>i</a:t>
            </a:r>
            <a:r>
              <a:rPr sz="1800" dirty="0">
                <a:solidFill>
                  <a:srgbClr val="FFFFFF"/>
                </a:solidFill>
                <a:latin typeface="Calibri"/>
                <a:cs typeface="Calibri"/>
              </a:rPr>
              <a:t>t</a:t>
            </a:r>
            <a:r>
              <a:rPr sz="1800" spc="-10" dirty="0">
                <a:solidFill>
                  <a:srgbClr val="FFFFFF"/>
                </a:solidFill>
                <a:latin typeface="Calibri"/>
                <a:cs typeface="Calibri"/>
              </a:rPr>
              <a:t>i</a:t>
            </a:r>
            <a:r>
              <a:rPr sz="1800" dirty="0">
                <a:solidFill>
                  <a:srgbClr val="FFFFFF"/>
                </a:solidFill>
                <a:latin typeface="Calibri"/>
                <a:cs typeface="Calibri"/>
              </a:rPr>
              <a:t>e</a:t>
            </a:r>
            <a:r>
              <a:rPr sz="1800" spc="5" dirty="0">
                <a:solidFill>
                  <a:srgbClr val="FFFFFF"/>
                </a:solidFill>
                <a:latin typeface="Calibri"/>
                <a:cs typeface="Calibri"/>
              </a:rPr>
              <a:t>s</a:t>
            </a:r>
            <a:r>
              <a:rPr sz="1800" dirty="0">
                <a:solidFill>
                  <a:srgbClr val="FFFFFF"/>
                </a:solidFill>
                <a:latin typeface="Calibri"/>
                <a:cs typeface="Calibri"/>
              </a:rPr>
              <a:t>, </a:t>
            </a:r>
            <a:r>
              <a:rPr sz="1800" spc="-130" dirty="0">
                <a:solidFill>
                  <a:srgbClr val="FFFFFF"/>
                </a:solidFill>
                <a:latin typeface="Calibri"/>
                <a:cs typeface="Calibri"/>
              </a:rPr>
              <a:t> </a:t>
            </a:r>
            <a:r>
              <a:rPr sz="1800" dirty="0">
                <a:solidFill>
                  <a:srgbClr val="FFFFFF"/>
                </a:solidFill>
                <a:latin typeface="Calibri"/>
                <a:cs typeface="Calibri"/>
              </a:rPr>
              <a:t>also </a:t>
            </a:r>
            <a:r>
              <a:rPr sz="1800" spc="-120" dirty="0">
                <a:solidFill>
                  <a:srgbClr val="FFFFFF"/>
                </a:solidFill>
                <a:latin typeface="Calibri"/>
                <a:cs typeface="Calibri"/>
              </a:rPr>
              <a:t> </a:t>
            </a:r>
            <a:r>
              <a:rPr sz="1800" spc="-30" dirty="0">
                <a:solidFill>
                  <a:srgbClr val="FFFFFF"/>
                </a:solidFill>
                <a:latin typeface="Calibri"/>
                <a:cs typeface="Calibri"/>
              </a:rPr>
              <a:t>r</a:t>
            </a:r>
            <a:r>
              <a:rPr sz="1800" dirty="0">
                <a:solidFill>
                  <a:srgbClr val="FFFFFF"/>
                </a:solidFill>
                <a:latin typeface="Calibri"/>
                <a:cs typeface="Calibri"/>
              </a:rPr>
              <a:t>e</a:t>
            </a:r>
            <a:r>
              <a:rPr sz="1800" spc="5" dirty="0">
                <a:solidFill>
                  <a:srgbClr val="FFFFFF"/>
                </a:solidFill>
                <a:latin typeface="Calibri"/>
                <a:cs typeface="Calibri"/>
              </a:rPr>
              <a:t>d</a:t>
            </a:r>
            <a:r>
              <a:rPr sz="1800" spc="10" dirty="0">
                <a:solidFill>
                  <a:srgbClr val="FFFFFF"/>
                </a:solidFill>
                <a:latin typeface="Calibri"/>
                <a:cs typeface="Calibri"/>
              </a:rPr>
              <a:t>u</a:t>
            </a:r>
            <a:r>
              <a:rPr sz="1800" spc="-10" dirty="0">
                <a:solidFill>
                  <a:srgbClr val="FFFFFF"/>
                </a:solidFill>
                <a:latin typeface="Calibri"/>
                <a:cs typeface="Calibri"/>
              </a:rPr>
              <a:t>c</a:t>
            </a:r>
            <a:r>
              <a:rPr sz="1800" dirty="0">
                <a:solidFill>
                  <a:srgbClr val="FFFFFF"/>
                </a:solidFill>
                <a:latin typeface="Calibri"/>
                <a:cs typeface="Calibri"/>
              </a:rPr>
              <a:t>es </a:t>
            </a:r>
            <a:r>
              <a:rPr sz="1800" spc="-120" dirty="0">
                <a:solidFill>
                  <a:srgbClr val="FFFFFF"/>
                </a:solidFill>
                <a:latin typeface="Calibri"/>
                <a:cs typeface="Calibri"/>
              </a:rPr>
              <a:t> </a:t>
            </a:r>
            <a:r>
              <a:rPr sz="1800" spc="-5" dirty="0">
                <a:solidFill>
                  <a:srgbClr val="FFFFFF"/>
                </a:solidFill>
                <a:latin typeface="Calibri"/>
                <a:cs typeface="Calibri"/>
              </a:rPr>
              <a:t>bruis</a:t>
            </a:r>
            <a:r>
              <a:rPr sz="1800" dirty="0">
                <a:solidFill>
                  <a:srgbClr val="FFFFFF"/>
                </a:solidFill>
                <a:latin typeface="Calibri"/>
                <a:cs typeface="Calibri"/>
              </a:rPr>
              <a:t>e </a:t>
            </a:r>
            <a:r>
              <a:rPr sz="1800" spc="-110" dirty="0">
                <a:solidFill>
                  <a:srgbClr val="FFFFFF"/>
                </a:solidFill>
                <a:latin typeface="Calibri"/>
                <a:cs typeface="Calibri"/>
              </a:rPr>
              <a:t> </a:t>
            </a:r>
            <a:r>
              <a:rPr sz="1800" spc="-5" dirty="0">
                <a:solidFill>
                  <a:srgbClr val="FFFFFF"/>
                </a:solidFill>
                <a:latin typeface="Calibri"/>
                <a:cs typeface="Calibri"/>
              </a:rPr>
              <a:t>da</a:t>
            </a:r>
            <a:r>
              <a:rPr sz="1800" dirty="0">
                <a:solidFill>
                  <a:srgbClr val="FFFFFF"/>
                </a:solidFill>
                <a:latin typeface="Calibri"/>
                <a:cs typeface="Calibri"/>
              </a:rPr>
              <a:t>ma</a:t>
            </a:r>
            <a:r>
              <a:rPr sz="1800" spc="-10" dirty="0">
                <a:solidFill>
                  <a:srgbClr val="FFFFFF"/>
                </a:solidFill>
                <a:latin typeface="Calibri"/>
                <a:cs typeface="Calibri"/>
              </a:rPr>
              <a:t>g</a:t>
            </a:r>
            <a:r>
              <a:rPr sz="1800" dirty="0">
                <a:solidFill>
                  <a:srgbClr val="FFFFFF"/>
                </a:solidFill>
                <a:latin typeface="Calibri"/>
                <a:cs typeface="Calibri"/>
              </a:rPr>
              <a:t>e </a:t>
            </a:r>
            <a:r>
              <a:rPr sz="1800" spc="-125" dirty="0">
                <a:solidFill>
                  <a:srgbClr val="FFFFFF"/>
                </a:solidFill>
                <a:latin typeface="Calibri"/>
                <a:cs typeface="Calibri"/>
              </a:rPr>
              <a:t> </a:t>
            </a:r>
            <a:r>
              <a:rPr sz="1800" spc="-5" dirty="0">
                <a:solidFill>
                  <a:srgbClr val="FFFFFF"/>
                </a:solidFill>
                <a:latin typeface="Calibri"/>
                <a:cs typeface="Calibri"/>
              </a:rPr>
              <a:t>f</a:t>
            </a:r>
            <a:r>
              <a:rPr sz="1800" spc="-30" dirty="0">
                <a:solidFill>
                  <a:srgbClr val="FFFFFF"/>
                </a:solidFill>
                <a:latin typeface="Calibri"/>
                <a:cs typeface="Calibri"/>
              </a:rPr>
              <a:t>r</a:t>
            </a:r>
            <a:r>
              <a:rPr sz="1800" spc="-5" dirty="0">
                <a:solidFill>
                  <a:srgbClr val="FFFFFF"/>
                </a:solidFill>
                <a:latin typeface="Calibri"/>
                <a:cs typeface="Calibri"/>
              </a:rPr>
              <a:t>o</a:t>
            </a:r>
            <a:r>
              <a:rPr sz="1800" dirty="0">
                <a:solidFill>
                  <a:srgbClr val="FFFFFF"/>
                </a:solidFill>
                <a:latin typeface="Calibri"/>
                <a:cs typeface="Calibri"/>
              </a:rPr>
              <a:t>m	</a:t>
            </a:r>
            <a:r>
              <a:rPr sz="1800" spc="10" dirty="0">
                <a:solidFill>
                  <a:srgbClr val="FFFFFF"/>
                </a:solidFill>
                <a:latin typeface="Calibri"/>
                <a:cs typeface="Calibri"/>
              </a:rPr>
              <a:t>v</a:t>
            </a:r>
            <a:r>
              <a:rPr sz="1800" spc="-5" dirty="0">
                <a:solidFill>
                  <a:srgbClr val="FFFFFF"/>
                </a:solidFill>
                <a:latin typeface="Calibri"/>
                <a:cs typeface="Calibri"/>
              </a:rPr>
              <a:t>ib</a:t>
            </a:r>
            <a:r>
              <a:rPr sz="1800" spc="-40" dirty="0">
                <a:solidFill>
                  <a:srgbClr val="FFFFFF"/>
                </a:solidFill>
                <a:latin typeface="Calibri"/>
                <a:cs typeface="Calibri"/>
              </a:rPr>
              <a:t>r</a:t>
            </a:r>
            <a:r>
              <a:rPr sz="1800" spc="-15" dirty="0">
                <a:solidFill>
                  <a:srgbClr val="FFFFFF"/>
                </a:solidFill>
                <a:latin typeface="Calibri"/>
                <a:cs typeface="Calibri"/>
              </a:rPr>
              <a:t>a</a:t>
            </a:r>
            <a:r>
              <a:rPr sz="1800" dirty="0">
                <a:solidFill>
                  <a:srgbClr val="FFFFFF"/>
                </a:solidFill>
                <a:latin typeface="Calibri"/>
                <a:cs typeface="Calibri"/>
              </a:rPr>
              <a:t>t</a:t>
            </a:r>
            <a:r>
              <a:rPr sz="1800" spc="-10" dirty="0">
                <a:solidFill>
                  <a:srgbClr val="FFFFFF"/>
                </a:solidFill>
                <a:latin typeface="Calibri"/>
                <a:cs typeface="Calibri"/>
              </a:rPr>
              <a:t>i</a:t>
            </a:r>
            <a:r>
              <a:rPr sz="1800" spc="-5" dirty="0">
                <a:solidFill>
                  <a:srgbClr val="FFFFFF"/>
                </a:solidFill>
                <a:latin typeface="Calibri"/>
                <a:cs typeface="Calibri"/>
              </a:rPr>
              <a:t>on  during </a:t>
            </a:r>
            <a:r>
              <a:rPr sz="1800" spc="-10" dirty="0">
                <a:solidFill>
                  <a:srgbClr val="FFFFFF"/>
                </a:solidFill>
                <a:latin typeface="Calibri"/>
                <a:cs typeface="Calibri"/>
              </a:rPr>
              <a:t>transit. </a:t>
            </a:r>
            <a:r>
              <a:rPr sz="1800" spc="-5" dirty="0">
                <a:solidFill>
                  <a:srgbClr val="FFFFFF"/>
                </a:solidFill>
                <a:latin typeface="Calibri"/>
                <a:cs typeface="Calibri"/>
              </a:rPr>
              <a:t>Cooling requirement </a:t>
            </a:r>
            <a:r>
              <a:rPr sz="1800" spc="-10" dirty="0">
                <a:solidFill>
                  <a:srgbClr val="FFFFFF"/>
                </a:solidFill>
                <a:latin typeface="Calibri"/>
                <a:cs typeface="Calibri"/>
              </a:rPr>
              <a:t>varies </a:t>
            </a:r>
            <a:r>
              <a:rPr sz="1800" spc="-5" dirty="0">
                <a:solidFill>
                  <a:srgbClr val="FFFFFF"/>
                </a:solidFill>
                <a:latin typeface="Calibri"/>
                <a:cs typeface="Calibri"/>
              </a:rPr>
              <a:t>with </a:t>
            </a:r>
            <a:r>
              <a:rPr sz="1800" dirty="0">
                <a:solidFill>
                  <a:srgbClr val="FFFFFF"/>
                </a:solidFill>
                <a:latin typeface="Calibri"/>
                <a:cs typeface="Calibri"/>
              </a:rPr>
              <a:t>the air </a:t>
            </a:r>
            <a:r>
              <a:rPr sz="1800" spc="-10" dirty="0">
                <a:solidFill>
                  <a:srgbClr val="FFFFFF"/>
                </a:solidFill>
                <a:latin typeface="Calibri"/>
                <a:cs typeface="Calibri"/>
              </a:rPr>
              <a:t>temperature </a:t>
            </a:r>
            <a:r>
              <a:rPr sz="1800" spc="-5" dirty="0">
                <a:solidFill>
                  <a:srgbClr val="FFFFFF"/>
                </a:solidFill>
                <a:latin typeface="Calibri"/>
                <a:cs typeface="Calibri"/>
              </a:rPr>
              <a:t>during harvesting, </a:t>
            </a:r>
            <a:r>
              <a:rPr sz="1800" spc="-15" dirty="0">
                <a:solidFill>
                  <a:srgbClr val="FFFFFF"/>
                </a:solidFill>
                <a:latin typeface="Calibri"/>
                <a:cs typeface="Calibri"/>
              </a:rPr>
              <a:t>stage </a:t>
            </a:r>
            <a:r>
              <a:rPr sz="1800" spc="-5" dirty="0">
                <a:solidFill>
                  <a:srgbClr val="FFFFFF"/>
                </a:solidFill>
                <a:latin typeface="Calibri"/>
                <a:cs typeface="Calibri"/>
              </a:rPr>
              <a:t>of  maturity </a:t>
            </a:r>
            <a:r>
              <a:rPr sz="1800" dirty="0">
                <a:solidFill>
                  <a:srgbClr val="FFFFFF"/>
                </a:solidFill>
                <a:latin typeface="Calibri"/>
                <a:cs typeface="Calibri"/>
              </a:rPr>
              <a:t>and </a:t>
            </a:r>
            <a:r>
              <a:rPr sz="1800" spc="-10" dirty="0">
                <a:solidFill>
                  <a:srgbClr val="FFFFFF"/>
                </a:solidFill>
                <a:latin typeface="Calibri"/>
                <a:cs typeface="Calibri"/>
              </a:rPr>
              <a:t>nature </a:t>
            </a:r>
            <a:r>
              <a:rPr sz="1800" spc="-5" dirty="0">
                <a:solidFill>
                  <a:srgbClr val="FFFFFF"/>
                </a:solidFill>
                <a:latin typeface="Calibri"/>
                <a:cs typeface="Calibri"/>
              </a:rPr>
              <a:t>of</a:t>
            </a:r>
            <a:r>
              <a:rPr sz="1800" spc="35" dirty="0">
                <a:solidFill>
                  <a:srgbClr val="FFFFFF"/>
                </a:solidFill>
                <a:latin typeface="Calibri"/>
                <a:cs typeface="Calibri"/>
              </a:rPr>
              <a:t> </a:t>
            </a:r>
            <a:r>
              <a:rPr sz="1800" spc="-10" dirty="0">
                <a:solidFill>
                  <a:srgbClr val="FFFFFF"/>
                </a:solidFill>
                <a:latin typeface="Calibri"/>
                <a:cs typeface="Calibri"/>
              </a:rPr>
              <a:t>crop.</a:t>
            </a:r>
            <a:endParaRPr sz="1800">
              <a:latin typeface="Calibri"/>
              <a:cs typeface="Calibri"/>
            </a:endParaRPr>
          </a:p>
        </p:txBody>
      </p:sp>
      <p:graphicFrame>
        <p:nvGraphicFramePr>
          <p:cNvPr id="4" name="object 4"/>
          <p:cNvGraphicFramePr>
            <a:graphicFrameLocks noGrp="1"/>
          </p:cNvGraphicFramePr>
          <p:nvPr/>
        </p:nvGraphicFramePr>
        <p:xfrm>
          <a:off x="1403350" y="1822450"/>
          <a:ext cx="6896100" cy="4404167"/>
        </p:xfrm>
        <a:graphic>
          <a:graphicData uri="http://schemas.openxmlformats.org/drawingml/2006/table">
            <a:tbl>
              <a:tblPr firstRow="1" bandRow="1">
                <a:tableStyleId>{2D5ABB26-0587-4C30-8999-92F81FD0307C}</a:tableStyleId>
              </a:tblPr>
              <a:tblGrid>
                <a:gridCol w="2541905"/>
                <a:gridCol w="4354195"/>
              </a:tblGrid>
              <a:tr h="377951">
                <a:tc>
                  <a:txBody>
                    <a:bodyPr/>
                    <a:lstStyle/>
                    <a:p>
                      <a:pPr algn="ctr">
                        <a:lnSpc>
                          <a:spcPct val="100000"/>
                        </a:lnSpc>
                        <a:spcBef>
                          <a:spcPts val="240"/>
                        </a:spcBef>
                      </a:pPr>
                      <a:r>
                        <a:rPr sz="1800" b="1" spc="-10" dirty="0">
                          <a:solidFill>
                            <a:srgbClr val="FF0000"/>
                          </a:solidFill>
                          <a:latin typeface="Calibri"/>
                          <a:cs typeface="Calibri"/>
                        </a:rPr>
                        <a:t>COOLING</a:t>
                      </a:r>
                      <a:r>
                        <a:rPr sz="1800" b="1" spc="-5" dirty="0">
                          <a:solidFill>
                            <a:srgbClr val="FF0000"/>
                          </a:solidFill>
                          <a:latin typeface="Calibri"/>
                          <a:cs typeface="Calibri"/>
                        </a:rPr>
                        <a:t> METHOD</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algn="ctr">
                        <a:lnSpc>
                          <a:spcPct val="100000"/>
                        </a:lnSpc>
                        <a:spcBef>
                          <a:spcPts val="240"/>
                        </a:spcBef>
                      </a:pPr>
                      <a:r>
                        <a:rPr sz="1800" b="1" spc="-5" dirty="0">
                          <a:solidFill>
                            <a:srgbClr val="FF0000"/>
                          </a:solidFill>
                          <a:latin typeface="Calibri"/>
                          <a:cs typeface="Calibri"/>
                        </a:rPr>
                        <a:t>COMMODITY</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r>
              <a:tr h="652272">
                <a:tc>
                  <a:txBody>
                    <a:bodyPr/>
                    <a:lstStyle/>
                    <a:p>
                      <a:pPr algn="ctr">
                        <a:lnSpc>
                          <a:spcPct val="100000"/>
                        </a:lnSpc>
                        <a:spcBef>
                          <a:spcPts val="310"/>
                        </a:spcBef>
                      </a:pPr>
                      <a:r>
                        <a:rPr sz="1600" b="1" spc="-5" dirty="0">
                          <a:solidFill>
                            <a:srgbClr val="00AFEF"/>
                          </a:solidFill>
                          <a:latin typeface="Times New Roman"/>
                          <a:cs typeface="Times New Roman"/>
                        </a:rPr>
                        <a:t>Room</a:t>
                      </a:r>
                      <a:r>
                        <a:rPr sz="1600" b="1" spc="-10" dirty="0">
                          <a:solidFill>
                            <a:srgbClr val="00AFEF"/>
                          </a:solidFill>
                          <a:latin typeface="Times New Roman"/>
                          <a:cs typeface="Times New Roman"/>
                        </a:rPr>
                        <a:t> </a:t>
                      </a:r>
                      <a:r>
                        <a:rPr sz="1600" b="1" spc="-5" dirty="0">
                          <a:solidFill>
                            <a:srgbClr val="00AFEF"/>
                          </a:solidFill>
                          <a:latin typeface="Times New Roman"/>
                          <a:cs typeface="Times New Roman"/>
                        </a:rPr>
                        <a:t>cooling</a:t>
                      </a:r>
                      <a:endParaRPr sz="1600">
                        <a:latin typeface="Times New Roman"/>
                        <a:cs typeface="Times New Roman"/>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algn="ctr">
                        <a:lnSpc>
                          <a:spcPct val="100000"/>
                        </a:lnSpc>
                        <a:spcBef>
                          <a:spcPts val="310"/>
                        </a:spcBef>
                      </a:pPr>
                      <a:r>
                        <a:rPr sz="1600" b="1" spc="-5" dirty="0">
                          <a:solidFill>
                            <a:srgbClr val="00AFEF"/>
                          </a:solidFill>
                          <a:latin typeface="Times New Roman"/>
                          <a:cs typeface="Times New Roman"/>
                        </a:rPr>
                        <a:t>All fruits and</a:t>
                      </a:r>
                      <a:r>
                        <a:rPr sz="1600" b="1" spc="35" dirty="0">
                          <a:solidFill>
                            <a:srgbClr val="00AFEF"/>
                          </a:solidFill>
                          <a:latin typeface="Times New Roman"/>
                          <a:cs typeface="Times New Roman"/>
                        </a:rPr>
                        <a:t> </a:t>
                      </a:r>
                      <a:r>
                        <a:rPr sz="1600" b="1" spc="-5" dirty="0">
                          <a:solidFill>
                            <a:srgbClr val="00AFEF"/>
                          </a:solidFill>
                          <a:latin typeface="Times New Roman"/>
                          <a:cs typeface="Times New Roman"/>
                        </a:rPr>
                        <a:t>vegetables</a:t>
                      </a:r>
                      <a:endParaRPr sz="1600">
                        <a:latin typeface="Times New Roman"/>
                        <a:cs typeface="Times New Roman"/>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r>
              <a:tr h="689483">
                <a:tc>
                  <a:txBody>
                    <a:bodyPr/>
                    <a:lstStyle/>
                    <a:p>
                      <a:pPr algn="ctr">
                        <a:lnSpc>
                          <a:spcPct val="100000"/>
                        </a:lnSpc>
                        <a:spcBef>
                          <a:spcPts val="310"/>
                        </a:spcBef>
                      </a:pPr>
                      <a:r>
                        <a:rPr sz="1600" b="1" spc="-10" dirty="0">
                          <a:solidFill>
                            <a:srgbClr val="00AFEF"/>
                          </a:solidFill>
                          <a:latin typeface="Times New Roman"/>
                          <a:cs typeface="Times New Roman"/>
                        </a:rPr>
                        <a:t>Forced </a:t>
                      </a:r>
                      <a:r>
                        <a:rPr sz="1600" b="1" spc="-5" dirty="0">
                          <a:solidFill>
                            <a:srgbClr val="00AFEF"/>
                          </a:solidFill>
                          <a:latin typeface="Times New Roman"/>
                          <a:cs typeface="Times New Roman"/>
                        </a:rPr>
                        <a:t>air</a:t>
                      </a:r>
                      <a:r>
                        <a:rPr sz="1600" b="1" spc="-20" dirty="0">
                          <a:solidFill>
                            <a:srgbClr val="00AFEF"/>
                          </a:solidFill>
                          <a:latin typeface="Times New Roman"/>
                          <a:cs typeface="Times New Roman"/>
                        </a:rPr>
                        <a:t> </a:t>
                      </a:r>
                      <a:r>
                        <a:rPr sz="1600" b="1" spc="-5" dirty="0">
                          <a:solidFill>
                            <a:srgbClr val="00AFEF"/>
                          </a:solidFill>
                          <a:latin typeface="Times New Roman"/>
                          <a:cs typeface="Times New Roman"/>
                        </a:rPr>
                        <a:t>cooling</a:t>
                      </a:r>
                      <a:endParaRPr sz="1600">
                        <a:latin typeface="Times New Roman"/>
                        <a:cs typeface="Times New Roman"/>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marL="1691005" marR="291465" indent="-1395095">
                        <a:lnSpc>
                          <a:spcPct val="100000"/>
                        </a:lnSpc>
                        <a:spcBef>
                          <a:spcPts val="310"/>
                        </a:spcBef>
                      </a:pPr>
                      <a:r>
                        <a:rPr sz="1600" b="1" spc="-5" dirty="0">
                          <a:solidFill>
                            <a:srgbClr val="00AFEF"/>
                          </a:solidFill>
                          <a:latin typeface="Times New Roman"/>
                          <a:cs typeface="Times New Roman"/>
                        </a:rPr>
                        <a:t>Fruits and fruit type vegetables, tubers and  </a:t>
                      </a:r>
                      <a:r>
                        <a:rPr sz="1600" b="1" dirty="0">
                          <a:solidFill>
                            <a:srgbClr val="00AFEF"/>
                          </a:solidFill>
                          <a:latin typeface="Times New Roman"/>
                          <a:cs typeface="Times New Roman"/>
                        </a:rPr>
                        <a:t>cauliflower</a:t>
                      </a:r>
                      <a:endParaRPr sz="1600">
                        <a:latin typeface="Times New Roman"/>
                        <a:cs typeface="Times New Roman"/>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r>
              <a:tr h="609599">
                <a:tc>
                  <a:txBody>
                    <a:bodyPr/>
                    <a:lstStyle/>
                    <a:p>
                      <a:pPr algn="ctr">
                        <a:lnSpc>
                          <a:spcPct val="100000"/>
                        </a:lnSpc>
                        <a:spcBef>
                          <a:spcPts val="310"/>
                        </a:spcBef>
                      </a:pPr>
                      <a:r>
                        <a:rPr sz="1600" b="1" spc="-5" dirty="0">
                          <a:solidFill>
                            <a:srgbClr val="00AFEF"/>
                          </a:solidFill>
                          <a:latin typeface="Times New Roman"/>
                          <a:cs typeface="Times New Roman"/>
                        </a:rPr>
                        <a:t>Hydrocooling</a:t>
                      </a:r>
                      <a:endParaRPr sz="1600">
                        <a:latin typeface="Times New Roman"/>
                        <a:cs typeface="Times New Roman"/>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algn="ctr">
                        <a:lnSpc>
                          <a:spcPct val="100000"/>
                        </a:lnSpc>
                        <a:spcBef>
                          <a:spcPts val="310"/>
                        </a:spcBef>
                      </a:pPr>
                      <a:r>
                        <a:rPr sz="1600" b="1" spc="-10" dirty="0">
                          <a:solidFill>
                            <a:srgbClr val="00AFEF"/>
                          </a:solidFill>
                          <a:latin typeface="Times New Roman"/>
                          <a:cs typeface="Times New Roman"/>
                        </a:rPr>
                        <a:t>Stem, </a:t>
                      </a:r>
                      <a:r>
                        <a:rPr sz="1600" b="1" spc="-5" dirty="0">
                          <a:solidFill>
                            <a:srgbClr val="00AFEF"/>
                          </a:solidFill>
                          <a:latin typeface="Times New Roman"/>
                          <a:cs typeface="Times New Roman"/>
                        </a:rPr>
                        <a:t>leafy vegetable, </a:t>
                      </a:r>
                      <a:r>
                        <a:rPr sz="1600" b="1" spc="-10" dirty="0">
                          <a:solidFill>
                            <a:srgbClr val="00AFEF"/>
                          </a:solidFill>
                          <a:latin typeface="Times New Roman"/>
                          <a:cs typeface="Times New Roman"/>
                        </a:rPr>
                        <a:t>some </a:t>
                      </a:r>
                      <a:r>
                        <a:rPr sz="1600" b="1" spc="-5" dirty="0">
                          <a:solidFill>
                            <a:srgbClr val="00AFEF"/>
                          </a:solidFill>
                          <a:latin typeface="Times New Roman"/>
                          <a:cs typeface="Times New Roman"/>
                        </a:rPr>
                        <a:t>fruits and fruit</a:t>
                      </a:r>
                      <a:r>
                        <a:rPr sz="1600" b="1" spc="195" dirty="0">
                          <a:solidFill>
                            <a:srgbClr val="00AFEF"/>
                          </a:solidFill>
                          <a:latin typeface="Times New Roman"/>
                          <a:cs typeface="Times New Roman"/>
                        </a:rPr>
                        <a:t> </a:t>
                      </a:r>
                      <a:r>
                        <a:rPr sz="1600" b="1" spc="-5" dirty="0">
                          <a:solidFill>
                            <a:srgbClr val="00AFEF"/>
                          </a:solidFill>
                          <a:latin typeface="Times New Roman"/>
                          <a:cs typeface="Times New Roman"/>
                        </a:rPr>
                        <a:t>type</a:t>
                      </a:r>
                      <a:endParaRPr sz="1600">
                        <a:latin typeface="Times New Roman"/>
                        <a:cs typeface="Times New Roman"/>
                      </a:endParaRPr>
                    </a:p>
                    <a:p>
                      <a:pPr algn="ctr">
                        <a:lnSpc>
                          <a:spcPct val="100000"/>
                        </a:lnSpc>
                        <a:spcBef>
                          <a:spcPts val="5"/>
                        </a:spcBef>
                      </a:pPr>
                      <a:r>
                        <a:rPr sz="1600" b="1" spc="-5" dirty="0">
                          <a:solidFill>
                            <a:srgbClr val="00AFEF"/>
                          </a:solidFill>
                          <a:latin typeface="Times New Roman"/>
                          <a:cs typeface="Times New Roman"/>
                        </a:rPr>
                        <a:t>vegetables</a:t>
                      </a:r>
                      <a:endParaRPr sz="1600">
                        <a:latin typeface="Times New Roman"/>
                        <a:cs typeface="Times New Roman"/>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r>
              <a:tr h="685800">
                <a:tc>
                  <a:txBody>
                    <a:bodyPr/>
                    <a:lstStyle/>
                    <a:p>
                      <a:pPr algn="ctr">
                        <a:lnSpc>
                          <a:spcPct val="100000"/>
                        </a:lnSpc>
                        <a:spcBef>
                          <a:spcPts val="315"/>
                        </a:spcBef>
                      </a:pPr>
                      <a:r>
                        <a:rPr sz="1600" b="1" spc="-5" dirty="0">
                          <a:solidFill>
                            <a:srgbClr val="00AFEF"/>
                          </a:solidFill>
                          <a:latin typeface="Times New Roman"/>
                          <a:cs typeface="Times New Roman"/>
                        </a:rPr>
                        <a:t>Package icing</a:t>
                      </a:r>
                      <a:endParaRPr sz="1600">
                        <a:latin typeface="Times New Roman"/>
                        <a:cs typeface="Times New Roman"/>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marL="1023619" marR="116839" indent="-898525">
                        <a:lnSpc>
                          <a:spcPct val="100000"/>
                        </a:lnSpc>
                        <a:spcBef>
                          <a:spcPts val="315"/>
                        </a:spcBef>
                      </a:pPr>
                      <a:r>
                        <a:rPr sz="1600" b="1" spc="-5" dirty="0">
                          <a:solidFill>
                            <a:srgbClr val="00AFEF"/>
                          </a:solidFill>
                          <a:latin typeface="Times New Roman"/>
                          <a:cs typeface="Times New Roman"/>
                        </a:rPr>
                        <a:t>Roots, </a:t>
                      </a:r>
                      <a:r>
                        <a:rPr sz="1600" b="1" spc="-10" dirty="0">
                          <a:solidFill>
                            <a:srgbClr val="00AFEF"/>
                          </a:solidFill>
                          <a:latin typeface="Times New Roman"/>
                          <a:cs typeface="Times New Roman"/>
                        </a:rPr>
                        <a:t>stem, some </a:t>
                      </a:r>
                      <a:r>
                        <a:rPr sz="1600" b="1" dirty="0">
                          <a:solidFill>
                            <a:srgbClr val="00AFEF"/>
                          </a:solidFill>
                          <a:latin typeface="Times New Roman"/>
                          <a:cs typeface="Times New Roman"/>
                        </a:rPr>
                        <a:t>flower </a:t>
                      </a:r>
                      <a:r>
                        <a:rPr sz="1600" b="1" spc="-5" dirty="0">
                          <a:solidFill>
                            <a:srgbClr val="00AFEF"/>
                          </a:solidFill>
                          <a:latin typeface="Times New Roman"/>
                          <a:cs typeface="Times New Roman"/>
                        </a:rPr>
                        <a:t>type vegetables, </a:t>
                      </a:r>
                      <a:r>
                        <a:rPr sz="1600" b="1" spc="-10" dirty="0">
                          <a:solidFill>
                            <a:srgbClr val="00AFEF"/>
                          </a:solidFill>
                          <a:latin typeface="Times New Roman"/>
                          <a:cs typeface="Times New Roman"/>
                        </a:rPr>
                        <a:t>green  </a:t>
                      </a:r>
                      <a:r>
                        <a:rPr sz="1600" b="1" spc="-5" dirty="0">
                          <a:solidFill>
                            <a:srgbClr val="00AFEF"/>
                          </a:solidFill>
                          <a:latin typeface="Times New Roman"/>
                          <a:cs typeface="Times New Roman"/>
                        </a:rPr>
                        <a:t>onions and brussel</a:t>
                      </a:r>
                      <a:r>
                        <a:rPr sz="1600" b="1" spc="20" dirty="0">
                          <a:solidFill>
                            <a:srgbClr val="00AFEF"/>
                          </a:solidFill>
                          <a:latin typeface="Times New Roman"/>
                          <a:cs typeface="Times New Roman"/>
                        </a:rPr>
                        <a:t> </a:t>
                      </a:r>
                      <a:r>
                        <a:rPr sz="1600" b="1" spc="-10" dirty="0">
                          <a:solidFill>
                            <a:srgbClr val="00AFEF"/>
                          </a:solidFill>
                          <a:latin typeface="Times New Roman"/>
                          <a:cs typeface="Times New Roman"/>
                        </a:rPr>
                        <a:t>sprouts</a:t>
                      </a:r>
                      <a:endParaRPr sz="1600">
                        <a:latin typeface="Times New Roman"/>
                        <a:cs typeface="Times New Roman"/>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r>
              <a:tr h="457200">
                <a:tc>
                  <a:txBody>
                    <a:bodyPr/>
                    <a:lstStyle/>
                    <a:p>
                      <a:pPr algn="ctr">
                        <a:lnSpc>
                          <a:spcPct val="100000"/>
                        </a:lnSpc>
                        <a:spcBef>
                          <a:spcPts val="315"/>
                        </a:spcBef>
                      </a:pPr>
                      <a:r>
                        <a:rPr sz="1600" b="1" spc="-30" dirty="0">
                          <a:solidFill>
                            <a:srgbClr val="00AFEF"/>
                          </a:solidFill>
                          <a:latin typeface="Times New Roman"/>
                          <a:cs typeface="Times New Roman"/>
                        </a:rPr>
                        <a:t>Vacuum</a:t>
                      </a:r>
                      <a:r>
                        <a:rPr sz="1600" b="1" spc="-10" dirty="0">
                          <a:solidFill>
                            <a:srgbClr val="00AFEF"/>
                          </a:solidFill>
                          <a:latin typeface="Times New Roman"/>
                          <a:cs typeface="Times New Roman"/>
                        </a:rPr>
                        <a:t> </a:t>
                      </a:r>
                      <a:r>
                        <a:rPr sz="1600" b="1" spc="-5" dirty="0">
                          <a:solidFill>
                            <a:srgbClr val="00AFEF"/>
                          </a:solidFill>
                          <a:latin typeface="Times New Roman"/>
                          <a:cs typeface="Times New Roman"/>
                        </a:rPr>
                        <a:t>cooling</a:t>
                      </a:r>
                      <a:endParaRPr sz="1600">
                        <a:latin typeface="Times New Roman"/>
                        <a:cs typeface="Times New Roman"/>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algn="ctr">
                        <a:lnSpc>
                          <a:spcPct val="100000"/>
                        </a:lnSpc>
                        <a:spcBef>
                          <a:spcPts val="315"/>
                        </a:spcBef>
                      </a:pPr>
                      <a:r>
                        <a:rPr sz="1600" b="1" spc="-10" dirty="0">
                          <a:solidFill>
                            <a:srgbClr val="00AFEF"/>
                          </a:solidFill>
                          <a:latin typeface="Times New Roman"/>
                          <a:cs typeface="Times New Roman"/>
                        </a:rPr>
                        <a:t>Some stem, some </a:t>
                      </a:r>
                      <a:r>
                        <a:rPr sz="1600" b="1" dirty="0">
                          <a:solidFill>
                            <a:srgbClr val="00AFEF"/>
                          </a:solidFill>
                          <a:latin typeface="Times New Roman"/>
                          <a:cs typeface="Times New Roman"/>
                        </a:rPr>
                        <a:t>flower </a:t>
                      </a:r>
                      <a:r>
                        <a:rPr sz="1600" b="1" spc="-5" dirty="0">
                          <a:solidFill>
                            <a:srgbClr val="00AFEF"/>
                          </a:solidFill>
                          <a:latin typeface="Times New Roman"/>
                          <a:cs typeface="Times New Roman"/>
                        </a:rPr>
                        <a:t>type</a:t>
                      </a:r>
                      <a:r>
                        <a:rPr sz="1600" b="1" spc="95" dirty="0">
                          <a:solidFill>
                            <a:srgbClr val="00AFEF"/>
                          </a:solidFill>
                          <a:latin typeface="Times New Roman"/>
                          <a:cs typeface="Times New Roman"/>
                        </a:rPr>
                        <a:t> </a:t>
                      </a:r>
                      <a:r>
                        <a:rPr sz="1600" b="1" spc="-5" dirty="0">
                          <a:solidFill>
                            <a:srgbClr val="00AFEF"/>
                          </a:solidFill>
                          <a:latin typeface="Times New Roman"/>
                          <a:cs typeface="Times New Roman"/>
                        </a:rPr>
                        <a:t>vegetables</a:t>
                      </a:r>
                      <a:endParaRPr sz="1600">
                        <a:latin typeface="Times New Roman"/>
                        <a:cs typeface="Times New Roman"/>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r>
              <a:tr h="931862">
                <a:tc>
                  <a:txBody>
                    <a:bodyPr/>
                    <a:lstStyle/>
                    <a:p>
                      <a:pPr marL="161290" marR="154940" algn="ctr">
                        <a:lnSpc>
                          <a:spcPct val="100000"/>
                        </a:lnSpc>
                        <a:spcBef>
                          <a:spcPts val="315"/>
                        </a:spcBef>
                      </a:pPr>
                      <a:r>
                        <a:rPr sz="1600" b="1" spc="-20" dirty="0">
                          <a:solidFill>
                            <a:srgbClr val="00AFEF"/>
                          </a:solidFill>
                          <a:latin typeface="Times New Roman"/>
                          <a:cs typeface="Times New Roman"/>
                        </a:rPr>
                        <a:t>Transit </a:t>
                      </a:r>
                      <a:r>
                        <a:rPr sz="1600" b="1" spc="-5" dirty="0">
                          <a:solidFill>
                            <a:srgbClr val="00AFEF"/>
                          </a:solidFill>
                          <a:latin typeface="Times New Roman"/>
                          <a:cs typeface="Times New Roman"/>
                        </a:rPr>
                        <a:t>cooling  Mechanical refrigeration  </a:t>
                      </a:r>
                      <a:r>
                        <a:rPr sz="1600" b="1" spc="-55" dirty="0">
                          <a:solidFill>
                            <a:srgbClr val="00AFEF"/>
                          </a:solidFill>
                          <a:latin typeface="Times New Roman"/>
                          <a:cs typeface="Times New Roman"/>
                        </a:rPr>
                        <a:t>Top </a:t>
                      </a:r>
                      <a:r>
                        <a:rPr sz="1600" b="1" spc="-5" dirty="0">
                          <a:solidFill>
                            <a:srgbClr val="00AFEF"/>
                          </a:solidFill>
                          <a:latin typeface="Times New Roman"/>
                          <a:cs typeface="Times New Roman"/>
                        </a:rPr>
                        <a:t>icing &amp; channel</a:t>
                      </a:r>
                      <a:r>
                        <a:rPr sz="1600" b="1" spc="40" dirty="0">
                          <a:solidFill>
                            <a:srgbClr val="00AFEF"/>
                          </a:solidFill>
                          <a:latin typeface="Times New Roman"/>
                          <a:cs typeface="Times New Roman"/>
                        </a:rPr>
                        <a:t> </a:t>
                      </a:r>
                      <a:r>
                        <a:rPr sz="1600" b="1" spc="-5" dirty="0">
                          <a:solidFill>
                            <a:srgbClr val="00AFEF"/>
                          </a:solidFill>
                          <a:latin typeface="Times New Roman"/>
                          <a:cs typeface="Times New Roman"/>
                        </a:rPr>
                        <a:t>icing</a:t>
                      </a:r>
                      <a:endParaRPr sz="1600">
                        <a:latin typeface="Times New Roman"/>
                        <a:cs typeface="Times New Roman"/>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c>
                  <a:txBody>
                    <a:bodyPr/>
                    <a:lstStyle/>
                    <a:p>
                      <a:pPr marL="1122680">
                        <a:lnSpc>
                          <a:spcPct val="100000"/>
                        </a:lnSpc>
                        <a:spcBef>
                          <a:spcPts val="315"/>
                        </a:spcBef>
                      </a:pPr>
                      <a:r>
                        <a:rPr sz="1600" b="1" spc="-5" dirty="0">
                          <a:solidFill>
                            <a:srgbClr val="00AFEF"/>
                          </a:solidFill>
                          <a:latin typeface="Times New Roman"/>
                          <a:cs typeface="Times New Roman"/>
                        </a:rPr>
                        <a:t>All fruits and</a:t>
                      </a:r>
                      <a:r>
                        <a:rPr sz="1600" b="1" spc="35" dirty="0">
                          <a:solidFill>
                            <a:srgbClr val="00AFEF"/>
                          </a:solidFill>
                          <a:latin typeface="Times New Roman"/>
                          <a:cs typeface="Times New Roman"/>
                        </a:rPr>
                        <a:t> </a:t>
                      </a:r>
                      <a:r>
                        <a:rPr sz="1600" b="1" spc="-5" dirty="0">
                          <a:solidFill>
                            <a:srgbClr val="00AFEF"/>
                          </a:solidFill>
                          <a:latin typeface="Times New Roman"/>
                          <a:cs typeface="Times New Roman"/>
                        </a:rPr>
                        <a:t>vegetables</a:t>
                      </a:r>
                      <a:endParaRPr sz="1600">
                        <a:latin typeface="Times New Roman"/>
                        <a:cs typeface="Times New Roman"/>
                      </a:endParaRPr>
                    </a:p>
                    <a:p>
                      <a:pPr marL="479425" marR="471170" algn="ctr">
                        <a:lnSpc>
                          <a:spcPct val="100000"/>
                        </a:lnSpc>
                      </a:pPr>
                      <a:r>
                        <a:rPr sz="1600" b="1" spc="-10" dirty="0">
                          <a:solidFill>
                            <a:srgbClr val="00AFEF"/>
                          </a:solidFill>
                          <a:latin typeface="Times New Roman"/>
                          <a:cs typeface="Times New Roman"/>
                        </a:rPr>
                        <a:t>Some roots, stems, </a:t>
                      </a:r>
                      <a:r>
                        <a:rPr sz="1600" b="1" spc="-5" dirty="0">
                          <a:solidFill>
                            <a:srgbClr val="00AFEF"/>
                          </a:solidFill>
                          <a:latin typeface="Times New Roman"/>
                          <a:cs typeface="Times New Roman"/>
                        </a:rPr>
                        <a:t>leafy vegetables and  cantaloupes</a:t>
                      </a:r>
                      <a:endParaRPr sz="1600">
                        <a:latin typeface="Times New Roman"/>
                        <a:cs typeface="Times New Roman"/>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0000"/>
                    </a:solidFill>
                  </a:tcPr>
                </a:tc>
              </a:tr>
            </a:tbl>
          </a:graphicData>
        </a:graphic>
      </p:graphicFrame>
      <p:sp>
        <p:nvSpPr>
          <p:cNvPr id="5" name="object 5"/>
          <p:cNvSpPr txBox="1"/>
          <p:nvPr/>
        </p:nvSpPr>
        <p:spPr>
          <a:xfrm>
            <a:off x="2745994" y="6323177"/>
            <a:ext cx="2919095" cy="299720"/>
          </a:xfrm>
          <a:prstGeom prst="rect">
            <a:avLst/>
          </a:prstGeom>
        </p:spPr>
        <p:txBody>
          <a:bodyPr vert="horz" wrap="square" lIns="0" tIns="12700" rIns="0" bIns="0" rtlCol="0">
            <a:spAutoFit/>
          </a:bodyPr>
          <a:lstStyle/>
          <a:p>
            <a:pPr marL="12700">
              <a:lnSpc>
                <a:spcPct val="100000"/>
              </a:lnSpc>
              <a:spcBef>
                <a:spcPts val="100"/>
              </a:spcBef>
            </a:pPr>
            <a:r>
              <a:rPr sz="1800" b="1" spc="-25" dirty="0">
                <a:solidFill>
                  <a:srgbClr val="FFFFFF"/>
                </a:solidFill>
                <a:latin typeface="Calibri"/>
                <a:cs typeface="Calibri"/>
              </a:rPr>
              <a:t>Table- </a:t>
            </a:r>
            <a:r>
              <a:rPr sz="1800" b="1" spc="-5" dirty="0">
                <a:solidFill>
                  <a:srgbClr val="FFFFFF"/>
                </a:solidFill>
                <a:latin typeface="Calibri"/>
                <a:cs typeface="Calibri"/>
              </a:rPr>
              <a:t>METHODS OF</a:t>
            </a:r>
            <a:r>
              <a:rPr sz="1800" b="1" dirty="0">
                <a:solidFill>
                  <a:srgbClr val="FFFFFF"/>
                </a:solidFill>
                <a:latin typeface="Calibri"/>
                <a:cs typeface="Calibri"/>
              </a:rPr>
              <a:t> </a:t>
            </a:r>
            <a:r>
              <a:rPr sz="1800" b="1" spc="-10" dirty="0">
                <a:solidFill>
                  <a:srgbClr val="FFFFFF"/>
                </a:solidFill>
                <a:latin typeface="Calibri"/>
                <a:cs typeface="Calibri"/>
              </a:rPr>
              <a:t>COOLING</a:t>
            </a:r>
            <a:endParaRPr sz="1800">
              <a:latin typeface="Calibri"/>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3540" y="218947"/>
            <a:ext cx="8281034" cy="2221865"/>
          </a:xfrm>
          <a:prstGeom prst="rect">
            <a:avLst/>
          </a:prstGeom>
        </p:spPr>
        <p:txBody>
          <a:bodyPr vert="horz" wrap="square" lIns="0" tIns="12700" rIns="0" bIns="0" rtlCol="0">
            <a:spAutoFit/>
          </a:bodyPr>
          <a:lstStyle/>
          <a:p>
            <a:pPr marL="12700">
              <a:lnSpc>
                <a:spcPct val="100000"/>
              </a:lnSpc>
              <a:spcBef>
                <a:spcPts val="100"/>
              </a:spcBef>
            </a:pPr>
            <a:r>
              <a:rPr sz="1800" b="0" dirty="0">
                <a:latin typeface="Calibri"/>
                <a:cs typeface="Calibri"/>
              </a:rPr>
              <a:t>2. </a:t>
            </a:r>
            <a:r>
              <a:rPr sz="2400" spc="-35" dirty="0">
                <a:solidFill>
                  <a:srgbClr val="FFFF00"/>
                </a:solidFill>
                <a:latin typeface="Times New Roman"/>
                <a:cs typeface="Times New Roman"/>
              </a:rPr>
              <a:t>WASHING, </a:t>
            </a:r>
            <a:r>
              <a:rPr sz="2400" spc="-5" dirty="0">
                <a:solidFill>
                  <a:srgbClr val="FFFF00"/>
                </a:solidFill>
                <a:latin typeface="Times New Roman"/>
                <a:cs typeface="Times New Roman"/>
              </a:rPr>
              <a:t>CLEANING AND</a:t>
            </a:r>
            <a:r>
              <a:rPr sz="2400" spc="-85" dirty="0">
                <a:solidFill>
                  <a:srgbClr val="FFFF00"/>
                </a:solidFill>
                <a:latin typeface="Times New Roman"/>
                <a:cs typeface="Times New Roman"/>
              </a:rPr>
              <a:t> </a:t>
            </a:r>
            <a:r>
              <a:rPr sz="2400" spc="-5" dirty="0">
                <a:solidFill>
                  <a:srgbClr val="FFFF00"/>
                </a:solidFill>
                <a:latin typeface="Times New Roman"/>
                <a:cs typeface="Times New Roman"/>
              </a:rPr>
              <a:t>TRIMMING</a:t>
            </a:r>
            <a:endParaRPr sz="2400">
              <a:latin typeface="Times New Roman"/>
              <a:cs typeface="Times New Roman"/>
            </a:endParaRPr>
          </a:p>
          <a:p>
            <a:pPr marL="67310" marR="5080" algn="just">
              <a:lnSpc>
                <a:spcPct val="100000"/>
              </a:lnSpc>
              <a:spcBef>
                <a:spcPts val="10"/>
              </a:spcBef>
            </a:pPr>
            <a:r>
              <a:rPr sz="2000" b="0" spc="-5" dirty="0">
                <a:latin typeface="Times New Roman"/>
                <a:cs typeface="Times New Roman"/>
              </a:rPr>
              <a:t>Cleaning methods includes removal </a:t>
            </a:r>
            <a:r>
              <a:rPr sz="2000" b="0" dirty="0">
                <a:latin typeface="Times New Roman"/>
                <a:cs typeface="Times New Roman"/>
              </a:rPr>
              <a:t>of </a:t>
            </a:r>
            <a:r>
              <a:rPr sz="2000" b="0" spc="-5" dirty="0">
                <a:latin typeface="Times New Roman"/>
                <a:cs typeface="Times New Roman"/>
              </a:rPr>
              <a:t>soil dust, adhering debris, insects and  </a:t>
            </a:r>
            <a:r>
              <a:rPr sz="2000" b="0" dirty="0">
                <a:latin typeface="Times New Roman"/>
                <a:cs typeface="Times New Roman"/>
              </a:rPr>
              <a:t>spray </a:t>
            </a:r>
            <a:r>
              <a:rPr sz="2000" b="0" spc="-5" dirty="0">
                <a:latin typeface="Times New Roman"/>
                <a:cs typeface="Times New Roman"/>
              </a:rPr>
              <a:t>residues, fungicides </a:t>
            </a:r>
            <a:r>
              <a:rPr sz="2000" b="0" spc="-10" dirty="0">
                <a:latin typeface="Times New Roman"/>
                <a:cs typeface="Times New Roman"/>
              </a:rPr>
              <a:t>like </a:t>
            </a:r>
            <a:r>
              <a:rPr sz="2000" b="0" i="1" spc="-5" dirty="0">
                <a:latin typeface="Times New Roman"/>
                <a:cs typeface="Times New Roman"/>
              </a:rPr>
              <a:t>Diphenylamine </a:t>
            </a:r>
            <a:r>
              <a:rPr sz="2000" b="0" spc="-5" dirty="0">
                <a:latin typeface="Times New Roman"/>
                <a:cs typeface="Times New Roman"/>
              </a:rPr>
              <a:t>(0.1-.025%) or </a:t>
            </a:r>
            <a:r>
              <a:rPr sz="2000" b="0" i="1" spc="-5" dirty="0">
                <a:latin typeface="Times New Roman"/>
                <a:cs typeface="Times New Roman"/>
              </a:rPr>
              <a:t>Ethoxyquin </a:t>
            </a:r>
            <a:r>
              <a:rPr sz="2000" b="0" spc="-5" dirty="0">
                <a:latin typeface="Times New Roman"/>
                <a:cs typeface="Times New Roman"/>
              </a:rPr>
              <a:t>(0.2-  0.5%) </a:t>
            </a:r>
            <a:r>
              <a:rPr sz="2000" b="0" spc="-10" dirty="0">
                <a:latin typeface="Times New Roman"/>
                <a:cs typeface="Times New Roman"/>
              </a:rPr>
              <a:t>may </a:t>
            </a:r>
            <a:r>
              <a:rPr sz="2000" b="0" spc="-5" dirty="0">
                <a:latin typeface="Times New Roman"/>
                <a:cs typeface="Times New Roman"/>
              </a:rPr>
              <a:t>be used as superfical scald. </a:t>
            </a:r>
            <a:r>
              <a:rPr sz="2000" b="0" dirty="0">
                <a:latin typeface="Times New Roman"/>
                <a:cs typeface="Times New Roman"/>
              </a:rPr>
              <a:t>For </a:t>
            </a:r>
            <a:r>
              <a:rPr sz="2000" b="0" spc="-5" dirty="0">
                <a:latin typeface="Times New Roman"/>
                <a:cs typeface="Times New Roman"/>
              </a:rPr>
              <a:t>cleaning of some fruit type  vegetables (melons, brinjals, tomatoes, cucumber) they should </a:t>
            </a:r>
            <a:r>
              <a:rPr sz="2000" b="0" dirty="0">
                <a:latin typeface="Times New Roman"/>
                <a:cs typeface="Times New Roman"/>
              </a:rPr>
              <a:t>be </a:t>
            </a:r>
            <a:r>
              <a:rPr sz="2000" b="0" spc="-5" dirty="0">
                <a:latin typeface="Times New Roman"/>
                <a:cs typeface="Times New Roman"/>
              </a:rPr>
              <a:t>wiped with   damp cloth. </a:t>
            </a:r>
            <a:r>
              <a:rPr sz="2000" b="0" spc="-10" dirty="0">
                <a:latin typeface="Times New Roman"/>
                <a:cs typeface="Times New Roman"/>
              </a:rPr>
              <a:t>Some </a:t>
            </a:r>
            <a:r>
              <a:rPr sz="2000" b="0" spc="-5" dirty="0">
                <a:latin typeface="Times New Roman"/>
                <a:cs typeface="Times New Roman"/>
              </a:rPr>
              <a:t>vegetables need </a:t>
            </a:r>
            <a:r>
              <a:rPr sz="2000" b="0" spc="-10" dirty="0">
                <a:latin typeface="Times New Roman"/>
                <a:cs typeface="Times New Roman"/>
              </a:rPr>
              <a:t>trimming, </a:t>
            </a:r>
            <a:r>
              <a:rPr sz="2000" b="0" spc="-5" dirty="0">
                <a:latin typeface="Times New Roman"/>
                <a:cs typeface="Times New Roman"/>
              </a:rPr>
              <a:t>cutting and </a:t>
            </a:r>
            <a:r>
              <a:rPr sz="2000" b="0" dirty="0">
                <a:latin typeface="Times New Roman"/>
                <a:cs typeface="Times New Roman"/>
              </a:rPr>
              <a:t>removal </a:t>
            </a:r>
            <a:r>
              <a:rPr sz="2000" b="0" spc="-5" dirty="0">
                <a:latin typeface="Times New Roman"/>
                <a:cs typeface="Times New Roman"/>
              </a:rPr>
              <a:t>leaves </a:t>
            </a:r>
            <a:r>
              <a:rPr sz="2000" b="0" spc="-10" dirty="0">
                <a:latin typeface="Times New Roman"/>
                <a:cs typeface="Times New Roman"/>
              </a:rPr>
              <a:t>or  </a:t>
            </a:r>
            <a:r>
              <a:rPr sz="2000" b="0" dirty="0">
                <a:latin typeface="Times New Roman"/>
                <a:cs typeface="Times New Roman"/>
              </a:rPr>
              <a:t>other vegetative</a:t>
            </a:r>
            <a:r>
              <a:rPr sz="2000" b="0" spc="-65" dirty="0">
                <a:latin typeface="Times New Roman"/>
                <a:cs typeface="Times New Roman"/>
              </a:rPr>
              <a:t> </a:t>
            </a:r>
            <a:r>
              <a:rPr sz="2000" b="0" dirty="0">
                <a:latin typeface="Times New Roman"/>
                <a:cs typeface="Times New Roman"/>
              </a:rPr>
              <a:t>parts.</a:t>
            </a:r>
            <a:endParaRPr sz="2000">
              <a:latin typeface="Times New Roman"/>
              <a:cs typeface="Times New Roman"/>
            </a:endParaRPr>
          </a:p>
        </p:txBody>
      </p:sp>
      <p:sp>
        <p:nvSpPr>
          <p:cNvPr id="3" name="object 3"/>
          <p:cNvSpPr txBox="1"/>
          <p:nvPr/>
        </p:nvSpPr>
        <p:spPr>
          <a:xfrm>
            <a:off x="434746" y="2766186"/>
            <a:ext cx="7871459" cy="3442335"/>
          </a:xfrm>
          <a:prstGeom prst="rect">
            <a:avLst/>
          </a:prstGeom>
        </p:spPr>
        <p:txBody>
          <a:bodyPr vert="horz" wrap="square" lIns="0" tIns="12700" rIns="0" bIns="0" rtlCol="0">
            <a:spAutoFit/>
          </a:bodyPr>
          <a:lstStyle/>
          <a:p>
            <a:pPr marL="12700">
              <a:lnSpc>
                <a:spcPct val="100000"/>
              </a:lnSpc>
              <a:spcBef>
                <a:spcPts val="100"/>
              </a:spcBef>
            </a:pPr>
            <a:r>
              <a:rPr sz="2000" dirty="0">
                <a:solidFill>
                  <a:srgbClr val="FFFFFF"/>
                </a:solidFill>
                <a:latin typeface="Times New Roman"/>
                <a:cs typeface="Times New Roman"/>
              </a:rPr>
              <a:t>3</a:t>
            </a:r>
            <a:r>
              <a:rPr sz="2400" b="1" dirty="0">
                <a:solidFill>
                  <a:srgbClr val="FFFFFF"/>
                </a:solidFill>
                <a:latin typeface="Times New Roman"/>
                <a:cs typeface="Times New Roman"/>
              </a:rPr>
              <a:t>. </a:t>
            </a:r>
            <a:r>
              <a:rPr sz="2400" b="1" spc="-15" dirty="0">
                <a:solidFill>
                  <a:srgbClr val="FFFF00"/>
                </a:solidFill>
                <a:latin typeface="Times New Roman"/>
                <a:cs typeface="Times New Roman"/>
              </a:rPr>
              <a:t>SORTING, </a:t>
            </a:r>
            <a:r>
              <a:rPr sz="2400" b="1" spc="-5" dirty="0">
                <a:solidFill>
                  <a:srgbClr val="FFFF00"/>
                </a:solidFill>
                <a:latin typeface="Times New Roman"/>
                <a:cs typeface="Times New Roman"/>
              </a:rPr>
              <a:t>GRADING AND</a:t>
            </a:r>
            <a:r>
              <a:rPr sz="2400" b="1" spc="-80" dirty="0">
                <a:solidFill>
                  <a:srgbClr val="FFFF00"/>
                </a:solidFill>
                <a:latin typeface="Times New Roman"/>
                <a:cs typeface="Times New Roman"/>
              </a:rPr>
              <a:t> </a:t>
            </a:r>
            <a:r>
              <a:rPr sz="2400" b="1" spc="-10" dirty="0">
                <a:solidFill>
                  <a:srgbClr val="FFFF00"/>
                </a:solidFill>
                <a:latin typeface="Times New Roman"/>
                <a:cs typeface="Times New Roman"/>
              </a:rPr>
              <a:t>SIZING</a:t>
            </a:r>
            <a:endParaRPr sz="2400">
              <a:latin typeface="Times New Roman"/>
              <a:cs typeface="Times New Roman"/>
            </a:endParaRPr>
          </a:p>
          <a:p>
            <a:pPr marL="12700" marR="6350" indent="318135" algn="just">
              <a:lnSpc>
                <a:spcPct val="100000"/>
              </a:lnSpc>
              <a:spcBef>
                <a:spcPts val="15"/>
              </a:spcBef>
            </a:pPr>
            <a:r>
              <a:rPr sz="2000" spc="-5" dirty="0">
                <a:solidFill>
                  <a:srgbClr val="FFFFFF"/>
                </a:solidFill>
                <a:latin typeface="Times New Roman"/>
                <a:cs typeface="Times New Roman"/>
              </a:rPr>
              <a:t>Sorting </a:t>
            </a:r>
            <a:r>
              <a:rPr sz="2000" dirty="0">
                <a:solidFill>
                  <a:srgbClr val="FFFFFF"/>
                </a:solidFill>
                <a:latin typeface="Times New Roman"/>
                <a:cs typeface="Times New Roman"/>
              </a:rPr>
              <a:t>done by hand </a:t>
            </a:r>
            <a:r>
              <a:rPr sz="2000" spc="-10" dirty="0">
                <a:solidFill>
                  <a:srgbClr val="FFFFFF"/>
                </a:solidFill>
                <a:latin typeface="Times New Roman"/>
                <a:cs typeface="Times New Roman"/>
              </a:rPr>
              <a:t>to </a:t>
            </a:r>
            <a:r>
              <a:rPr sz="2000" spc="-5" dirty="0">
                <a:solidFill>
                  <a:srgbClr val="FFFFFF"/>
                </a:solidFill>
                <a:latin typeface="Times New Roman"/>
                <a:cs typeface="Times New Roman"/>
              </a:rPr>
              <a:t>remove fruits which are unsuitable </a:t>
            </a:r>
            <a:r>
              <a:rPr sz="2000" spc="-10" dirty="0">
                <a:solidFill>
                  <a:srgbClr val="FFFFFF"/>
                </a:solidFill>
                <a:latin typeface="Times New Roman"/>
                <a:cs typeface="Times New Roman"/>
              </a:rPr>
              <a:t>to </a:t>
            </a:r>
            <a:r>
              <a:rPr sz="2000" spc="-5" dirty="0">
                <a:solidFill>
                  <a:srgbClr val="FFFFFF"/>
                </a:solidFill>
                <a:latin typeface="Times New Roman"/>
                <a:cs typeface="Times New Roman"/>
              </a:rPr>
              <a:t>market and  storage due damage </a:t>
            </a:r>
            <a:r>
              <a:rPr sz="2000" dirty="0">
                <a:solidFill>
                  <a:srgbClr val="FFFFFF"/>
                </a:solidFill>
                <a:latin typeface="Times New Roman"/>
                <a:cs typeface="Times New Roman"/>
              </a:rPr>
              <a:t>by </a:t>
            </a:r>
            <a:r>
              <a:rPr sz="2000" spc="-5" dirty="0">
                <a:solidFill>
                  <a:srgbClr val="FFFFFF"/>
                </a:solidFill>
                <a:latin typeface="Times New Roman"/>
                <a:cs typeface="Times New Roman"/>
              </a:rPr>
              <a:t>insects, diseases </a:t>
            </a:r>
            <a:r>
              <a:rPr sz="2000" dirty="0">
                <a:solidFill>
                  <a:srgbClr val="FFFFFF"/>
                </a:solidFill>
                <a:latin typeface="Times New Roman"/>
                <a:cs typeface="Times New Roman"/>
              </a:rPr>
              <a:t>or </a:t>
            </a:r>
            <a:r>
              <a:rPr sz="2000" spc="-5" dirty="0">
                <a:solidFill>
                  <a:srgbClr val="FFFFFF"/>
                </a:solidFill>
                <a:latin typeface="Times New Roman"/>
                <a:cs typeface="Times New Roman"/>
              </a:rPr>
              <a:t>mechanical injuries. Remainder  crops </a:t>
            </a:r>
            <a:r>
              <a:rPr sz="2000" spc="-10" dirty="0">
                <a:solidFill>
                  <a:srgbClr val="FFFFFF"/>
                </a:solidFill>
                <a:latin typeface="Times New Roman"/>
                <a:cs typeface="Times New Roman"/>
              </a:rPr>
              <a:t>is </a:t>
            </a:r>
            <a:r>
              <a:rPr sz="2000" spc="-5" dirty="0">
                <a:solidFill>
                  <a:srgbClr val="FFFFFF"/>
                </a:solidFill>
                <a:latin typeface="Times New Roman"/>
                <a:cs typeface="Times New Roman"/>
              </a:rPr>
              <a:t>separated into </a:t>
            </a:r>
            <a:r>
              <a:rPr sz="2000" dirty="0">
                <a:solidFill>
                  <a:srgbClr val="FFFFFF"/>
                </a:solidFill>
                <a:latin typeface="Times New Roman"/>
                <a:cs typeface="Times New Roman"/>
              </a:rPr>
              <a:t>two or </a:t>
            </a:r>
            <a:r>
              <a:rPr sz="2000" spc="-5" dirty="0">
                <a:solidFill>
                  <a:srgbClr val="FFFFFF"/>
                </a:solidFill>
                <a:latin typeface="Times New Roman"/>
                <a:cs typeface="Times New Roman"/>
              </a:rPr>
              <a:t>more grades </a:t>
            </a:r>
            <a:r>
              <a:rPr sz="2000" dirty="0">
                <a:solidFill>
                  <a:srgbClr val="FFFFFF"/>
                </a:solidFill>
                <a:latin typeface="Times New Roman"/>
                <a:cs typeface="Times New Roman"/>
              </a:rPr>
              <a:t>on </a:t>
            </a:r>
            <a:r>
              <a:rPr sz="2000" spc="-5" dirty="0">
                <a:solidFill>
                  <a:srgbClr val="FFFFFF"/>
                </a:solidFill>
                <a:latin typeface="Times New Roman"/>
                <a:cs typeface="Times New Roman"/>
              </a:rPr>
              <a:t>basis of </a:t>
            </a:r>
            <a:r>
              <a:rPr sz="2000" spc="-15" dirty="0">
                <a:solidFill>
                  <a:srgbClr val="FFFFFF"/>
                </a:solidFill>
                <a:latin typeface="Times New Roman"/>
                <a:cs typeface="Times New Roman"/>
              </a:rPr>
              <a:t>colour, </a:t>
            </a:r>
            <a:r>
              <a:rPr sz="2000" spc="-5" dirty="0">
                <a:solidFill>
                  <a:srgbClr val="FFFFFF"/>
                </a:solidFill>
                <a:latin typeface="Times New Roman"/>
                <a:cs typeface="Times New Roman"/>
              </a:rPr>
              <a:t>shape </a:t>
            </a:r>
            <a:r>
              <a:rPr sz="2000" spc="5" dirty="0">
                <a:solidFill>
                  <a:srgbClr val="FFFFFF"/>
                </a:solidFill>
                <a:latin typeface="Times New Roman"/>
                <a:cs typeface="Times New Roman"/>
              </a:rPr>
              <a:t>or  </a:t>
            </a:r>
            <a:r>
              <a:rPr sz="2000" spc="-5" dirty="0">
                <a:solidFill>
                  <a:srgbClr val="FFFFFF"/>
                </a:solidFill>
                <a:latin typeface="Times New Roman"/>
                <a:cs typeface="Times New Roman"/>
              </a:rPr>
              <a:t>visible defects. </a:t>
            </a:r>
            <a:r>
              <a:rPr sz="2000" dirty="0">
                <a:solidFill>
                  <a:srgbClr val="FFFFFF"/>
                </a:solidFill>
                <a:latin typeface="Times New Roman"/>
                <a:cs typeface="Times New Roman"/>
              </a:rPr>
              <a:t>For </a:t>
            </a:r>
            <a:r>
              <a:rPr sz="2000" spc="-5" dirty="0">
                <a:solidFill>
                  <a:srgbClr val="FFFFFF"/>
                </a:solidFill>
                <a:latin typeface="Times New Roman"/>
                <a:cs typeface="Times New Roman"/>
              </a:rPr>
              <a:t>example, in apple packaging </a:t>
            </a:r>
            <a:r>
              <a:rPr sz="2000" spc="-10" dirty="0">
                <a:solidFill>
                  <a:srgbClr val="FFFFFF"/>
                </a:solidFill>
                <a:latin typeface="Times New Roman"/>
                <a:cs typeface="Times New Roman"/>
              </a:rPr>
              <a:t>in </a:t>
            </a:r>
            <a:r>
              <a:rPr sz="2000" spc="-5" dirty="0">
                <a:solidFill>
                  <a:srgbClr val="FFFFFF"/>
                </a:solidFill>
                <a:latin typeface="Times New Roman"/>
                <a:cs typeface="Times New Roman"/>
              </a:rPr>
              <a:t>India; its graded </a:t>
            </a:r>
            <a:r>
              <a:rPr sz="2000" spc="-10" dirty="0">
                <a:solidFill>
                  <a:srgbClr val="FFFFFF"/>
                </a:solidFill>
                <a:latin typeface="Times New Roman"/>
                <a:cs typeface="Times New Roman"/>
              </a:rPr>
              <a:t>in </a:t>
            </a:r>
            <a:r>
              <a:rPr sz="2000" dirty="0">
                <a:solidFill>
                  <a:srgbClr val="FFFFFF"/>
                </a:solidFill>
                <a:latin typeface="Times New Roman"/>
                <a:cs typeface="Times New Roman"/>
              </a:rPr>
              <a:t>3  grades </a:t>
            </a:r>
            <a:r>
              <a:rPr sz="2000" spc="-5" dirty="0">
                <a:solidFill>
                  <a:srgbClr val="FFFFFF"/>
                </a:solidFill>
                <a:latin typeface="Times New Roman"/>
                <a:cs typeface="Times New Roman"/>
              </a:rPr>
              <a:t>viz. </a:t>
            </a:r>
            <a:r>
              <a:rPr sz="2000" i="1" spc="-5" dirty="0">
                <a:solidFill>
                  <a:srgbClr val="FFFFFF"/>
                </a:solidFill>
                <a:latin typeface="Times New Roman"/>
                <a:cs typeface="Times New Roman"/>
              </a:rPr>
              <a:t>Extra </a:t>
            </a:r>
            <a:r>
              <a:rPr sz="2000" i="1" spc="-20" dirty="0">
                <a:solidFill>
                  <a:srgbClr val="FFFFFF"/>
                </a:solidFill>
                <a:latin typeface="Times New Roman"/>
                <a:cs typeface="Times New Roman"/>
              </a:rPr>
              <a:t>Fancy, </a:t>
            </a:r>
            <a:r>
              <a:rPr sz="2000" i="1" spc="-5" dirty="0">
                <a:solidFill>
                  <a:srgbClr val="FFFFFF"/>
                </a:solidFill>
                <a:latin typeface="Times New Roman"/>
                <a:cs typeface="Times New Roman"/>
              </a:rPr>
              <a:t>Fancy </a:t>
            </a:r>
            <a:r>
              <a:rPr sz="2000" spc="-5" dirty="0">
                <a:solidFill>
                  <a:srgbClr val="FFFFFF"/>
                </a:solidFill>
                <a:latin typeface="Times New Roman"/>
                <a:cs typeface="Times New Roman"/>
              </a:rPr>
              <a:t>and </a:t>
            </a:r>
            <a:r>
              <a:rPr sz="2000" i="1" spc="-15" dirty="0">
                <a:solidFill>
                  <a:srgbClr val="FFFFFF"/>
                </a:solidFill>
                <a:latin typeface="Times New Roman"/>
                <a:cs typeface="Times New Roman"/>
              </a:rPr>
              <a:t>standard </a:t>
            </a:r>
            <a:r>
              <a:rPr sz="2000" spc="-5" dirty="0">
                <a:solidFill>
                  <a:srgbClr val="FFFFFF"/>
                </a:solidFill>
                <a:latin typeface="Times New Roman"/>
                <a:cs typeface="Times New Roman"/>
              </a:rPr>
              <a:t>maybe packaged for marketing.  </a:t>
            </a:r>
            <a:r>
              <a:rPr sz="2000" dirty="0">
                <a:solidFill>
                  <a:srgbClr val="FFFFFF"/>
                </a:solidFill>
                <a:latin typeface="Times New Roman"/>
                <a:cs typeface="Times New Roman"/>
              </a:rPr>
              <a:t>The </a:t>
            </a:r>
            <a:r>
              <a:rPr sz="2000" spc="-5" dirty="0">
                <a:solidFill>
                  <a:srgbClr val="FFFFFF"/>
                </a:solidFill>
                <a:latin typeface="Times New Roman"/>
                <a:cs typeface="Times New Roman"/>
              </a:rPr>
              <a:t>fourth being </a:t>
            </a:r>
            <a:r>
              <a:rPr sz="2000" spc="-25" dirty="0">
                <a:solidFill>
                  <a:srgbClr val="FFFFFF"/>
                </a:solidFill>
                <a:latin typeface="Times New Roman"/>
                <a:cs typeface="Times New Roman"/>
              </a:rPr>
              <a:t>‘’cull’’ </a:t>
            </a:r>
            <a:r>
              <a:rPr sz="2000" spc="-5" dirty="0">
                <a:solidFill>
                  <a:srgbClr val="FFFFFF"/>
                </a:solidFill>
                <a:latin typeface="Times New Roman"/>
                <a:cs typeface="Times New Roman"/>
              </a:rPr>
              <a:t>grade is meant for processing. After sorting and  grading, sizing is </a:t>
            </a:r>
            <a:r>
              <a:rPr sz="2000" dirty="0">
                <a:solidFill>
                  <a:srgbClr val="FFFFFF"/>
                </a:solidFill>
                <a:latin typeface="Times New Roman"/>
                <a:cs typeface="Times New Roman"/>
              </a:rPr>
              <a:t>done </a:t>
            </a:r>
            <a:r>
              <a:rPr sz="2000" spc="-5" dirty="0">
                <a:solidFill>
                  <a:srgbClr val="FFFFFF"/>
                </a:solidFill>
                <a:latin typeface="Times New Roman"/>
                <a:cs typeface="Times New Roman"/>
              </a:rPr>
              <a:t>either </a:t>
            </a:r>
            <a:r>
              <a:rPr sz="2000" dirty="0">
                <a:solidFill>
                  <a:srgbClr val="FFFFFF"/>
                </a:solidFill>
                <a:latin typeface="Times New Roman"/>
                <a:cs typeface="Times New Roman"/>
              </a:rPr>
              <a:t>by </a:t>
            </a:r>
            <a:r>
              <a:rPr sz="2000" spc="-5" dirty="0">
                <a:solidFill>
                  <a:srgbClr val="FFFFFF"/>
                </a:solidFill>
                <a:latin typeface="Times New Roman"/>
                <a:cs typeface="Times New Roman"/>
              </a:rPr>
              <a:t>hand or machine. Machine sizer </a:t>
            </a:r>
            <a:r>
              <a:rPr sz="2000" dirty="0">
                <a:solidFill>
                  <a:srgbClr val="FFFFFF"/>
                </a:solidFill>
                <a:latin typeface="Times New Roman"/>
                <a:cs typeface="Times New Roman"/>
              </a:rPr>
              <a:t>works </a:t>
            </a:r>
            <a:r>
              <a:rPr sz="2000" spc="-10" dirty="0">
                <a:solidFill>
                  <a:srgbClr val="FFFFFF"/>
                </a:solidFill>
                <a:latin typeface="Times New Roman"/>
                <a:cs typeface="Times New Roman"/>
              </a:rPr>
              <a:t>on  </a:t>
            </a:r>
            <a:r>
              <a:rPr sz="2000" dirty="0">
                <a:solidFill>
                  <a:srgbClr val="FFFFFF"/>
                </a:solidFill>
                <a:latin typeface="Times New Roman"/>
                <a:cs typeface="Times New Roman"/>
              </a:rPr>
              <a:t>two principles- weight and</a:t>
            </a:r>
            <a:r>
              <a:rPr sz="2000" spc="-85" dirty="0">
                <a:solidFill>
                  <a:srgbClr val="FFFFFF"/>
                </a:solidFill>
                <a:latin typeface="Times New Roman"/>
                <a:cs typeface="Times New Roman"/>
              </a:rPr>
              <a:t> </a:t>
            </a:r>
            <a:r>
              <a:rPr sz="2000" spc="-15" dirty="0">
                <a:solidFill>
                  <a:srgbClr val="FFFFFF"/>
                </a:solidFill>
                <a:latin typeface="Times New Roman"/>
                <a:cs typeface="Times New Roman"/>
              </a:rPr>
              <a:t>diameter.</a:t>
            </a:r>
            <a:endParaRPr sz="2000">
              <a:latin typeface="Times New Roman"/>
              <a:cs typeface="Times New Roman"/>
            </a:endParaRPr>
          </a:p>
          <a:p>
            <a:pPr marL="12700" marR="5080">
              <a:lnSpc>
                <a:spcPct val="100000"/>
              </a:lnSpc>
              <a:spcBef>
                <a:spcPts val="5"/>
              </a:spcBef>
              <a:tabLst>
                <a:tab pos="815975" algn="l"/>
                <a:tab pos="1547495" algn="l"/>
                <a:tab pos="1955800" algn="l"/>
                <a:tab pos="2545715" algn="l"/>
                <a:tab pos="3279140" algn="l"/>
                <a:tab pos="3799840" algn="l"/>
                <a:tab pos="4347210" algn="l"/>
                <a:tab pos="4812030" algn="l"/>
                <a:tab pos="5458460" algn="l"/>
                <a:tab pos="6493510" algn="l"/>
                <a:tab pos="6943090" algn="l"/>
              </a:tabLst>
            </a:pPr>
            <a:r>
              <a:rPr sz="2000" dirty="0">
                <a:solidFill>
                  <a:srgbClr val="FFFFFF"/>
                </a:solidFill>
                <a:latin typeface="Times New Roman"/>
                <a:cs typeface="Times New Roman"/>
              </a:rPr>
              <a:t>Siz</a:t>
            </a:r>
            <a:r>
              <a:rPr sz="2000" spc="-10" dirty="0">
                <a:solidFill>
                  <a:srgbClr val="FFFFFF"/>
                </a:solidFill>
                <a:latin typeface="Times New Roman"/>
                <a:cs typeface="Times New Roman"/>
              </a:rPr>
              <a:t>i</a:t>
            </a:r>
            <a:r>
              <a:rPr sz="2000" dirty="0">
                <a:solidFill>
                  <a:srgbClr val="FFFFFF"/>
                </a:solidFill>
                <a:latin typeface="Times New Roman"/>
                <a:cs typeface="Times New Roman"/>
              </a:rPr>
              <a:t>ng	b</a:t>
            </a:r>
            <a:r>
              <a:rPr sz="2000" spc="-10" dirty="0">
                <a:solidFill>
                  <a:srgbClr val="FFFFFF"/>
                </a:solidFill>
                <a:latin typeface="Times New Roman"/>
                <a:cs typeface="Times New Roman"/>
              </a:rPr>
              <a:t>a</a:t>
            </a:r>
            <a:r>
              <a:rPr sz="2000" dirty="0">
                <a:solidFill>
                  <a:srgbClr val="FFFFFF"/>
                </a:solidFill>
                <a:latin typeface="Times New Roman"/>
                <a:cs typeface="Times New Roman"/>
              </a:rPr>
              <a:t>s</a:t>
            </a:r>
            <a:r>
              <a:rPr sz="2000" spc="-15" dirty="0">
                <a:solidFill>
                  <a:srgbClr val="FFFFFF"/>
                </a:solidFill>
                <a:latin typeface="Times New Roman"/>
                <a:cs typeface="Times New Roman"/>
              </a:rPr>
              <a:t>e</a:t>
            </a:r>
            <a:r>
              <a:rPr sz="2000" dirty="0">
                <a:solidFill>
                  <a:srgbClr val="FFFFFF"/>
                </a:solidFill>
                <a:latin typeface="Times New Roman"/>
                <a:cs typeface="Times New Roman"/>
              </a:rPr>
              <a:t>d	</a:t>
            </a:r>
            <a:r>
              <a:rPr sz="2000" spc="5" dirty="0">
                <a:solidFill>
                  <a:srgbClr val="FFFFFF"/>
                </a:solidFill>
                <a:latin typeface="Times New Roman"/>
                <a:cs typeface="Times New Roman"/>
              </a:rPr>
              <a:t>o</a:t>
            </a:r>
            <a:r>
              <a:rPr sz="2000" dirty="0">
                <a:solidFill>
                  <a:srgbClr val="FFFFFF"/>
                </a:solidFill>
                <a:latin typeface="Times New Roman"/>
                <a:cs typeface="Times New Roman"/>
              </a:rPr>
              <a:t>n	</a:t>
            </a:r>
            <a:r>
              <a:rPr sz="2000" spc="-10" dirty="0">
                <a:solidFill>
                  <a:srgbClr val="FFFFFF"/>
                </a:solidFill>
                <a:latin typeface="Times New Roman"/>
                <a:cs typeface="Times New Roman"/>
              </a:rPr>
              <a:t>f</a:t>
            </a:r>
            <a:r>
              <a:rPr sz="2000" dirty="0">
                <a:solidFill>
                  <a:srgbClr val="FFFFFF"/>
                </a:solidFill>
                <a:latin typeface="Times New Roman"/>
                <a:cs typeface="Times New Roman"/>
              </a:rPr>
              <a:t>ru</a:t>
            </a:r>
            <a:r>
              <a:rPr sz="2000" spc="-10" dirty="0">
                <a:solidFill>
                  <a:srgbClr val="FFFFFF"/>
                </a:solidFill>
                <a:latin typeface="Times New Roman"/>
                <a:cs typeface="Times New Roman"/>
              </a:rPr>
              <a:t>i</a:t>
            </a:r>
            <a:r>
              <a:rPr sz="2000" dirty="0">
                <a:solidFill>
                  <a:srgbClr val="FFFFFF"/>
                </a:solidFill>
                <a:latin typeface="Times New Roman"/>
                <a:cs typeface="Times New Roman"/>
              </a:rPr>
              <a:t>t	</a:t>
            </a:r>
            <a:r>
              <a:rPr sz="2000" spc="-15" dirty="0">
                <a:solidFill>
                  <a:srgbClr val="FFFFFF"/>
                </a:solidFill>
                <a:latin typeface="Times New Roman"/>
                <a:cs typeface="Times New Roman"/>
              </a:rPr>
              <a:t>s</a:t>
            </a:r>
            <a:r>
              <a:rPr sz="2000" dirty="0">
                <a:solidFill>
                  <a:srgbClr val="FFFFFF"/>
                </a:solidFill>
                <a:latin typeface="Times New Roman"/>
                <a:cs typeface="Times New Roman"/>
              </a:rPr>
              <a:t>hape	</a:t>
            </a:r>
            <a:r>
              <a:rPr sz="2000" spc="-15" dirty="0">
                <a:solidFill>
                  <a:srgbClr val="FFFFFF"/>
                </a:solidFill>
                <a:latin typeface="Times New Roman"/>
                <a:cs typeface="Times New Roman"/>
              </a:rPr>
              <a:t>a</a:t>
            </a:r>
            <a:r>
              <a:rPr sz="2000" dirty="0">
                <a:solidFill>
                  <a:srgbClr val="FFFFFF"/>
                </a:solidFill>
                <a:latin typeface="Times New Roman"/>
                <a:cs typeface="Times New Roman"/>
              </a:rPr>
              <a:t>nd	</a:t>
            </a:r>
            <a:r>
              <a:rPr sz="2000" spc="-15" dirty="0">
                <a:solidFill>
                  <a:srgbClr val="FFFFFF"/>
                </a:solidFill>
                <a:latin typeface="Times New Roman"/>
                <a:cs typeface="Times New Roman"/>
              </a:rPr>
              <a:t>s</a:t>
            </a:r>
            <a:r>
              <a:rPr sz="2000" dirty="0">
                <a:solidFill>
                  <a:srgbClr val="FFFFFF"/>
                </a:solidFill>
                <a:latin typeface="Times New Roman"/>
                <a:cs typeface="Times New Roman"/>
              </a:rPr>
              <a:t>i</a:t>
            </a:r>
            <a:r>
              <a:rPr sz="2000" spc="-10" dirty="0">
                <a:solidFill>
                  <a:srgbClr val="FFFFFF"/>
                </a:solidFill>
                <a:latin typeface="Times New Roman"/>
                <a:cs typeface="Times New Roman"/>
              </a:rPr>
              <a:t>z</a:t>
            </a:r>
            <a:r>
              <a:rPr sz="2000" dirty="0">
                <a:solidFill>
                  <a:srgbClr val="FFFFFF"/>
                </a:solidFill>
                <a:latin typeface="Times New Roman"/>
                <a:cs typeface="Times New Roman"/>
              </a:rPr>
              <a:t>e	a</a:t>
            </a:r>
            <a:r>
              <a:rPr sz="2000" spc="-10" dirty="0">
                <a:solidFill>
                  <a:srgbClr val="FFFFFF"/>
                </a:solidFill>
                <a:latin typeface="Times New Roman"/>
                <a:cs typeface="Times New Roman"/>
              </a:rPr>
              <a:t>r</a:t>
            </a:r>
            <a:r>
              <a:rPr sz="2000" dirty="0">
                <a:solidFill>
                  <a:srgbClr val="FFFFFF"/>
                </a:solidFill>
                <a:latin typeface="Times New Roman"/>
                <a:cs typeface="Times New Roman"/>
              </a:rPr>
              <a:t>e	</a:t>
            </a:r>
            <a:r>
              <a:rPr sz="2000" spc="-25" dirty="0">
                <a:solidFill>
                  <a:srgbClr val="FFFFFF"/>
                </a:solidFill>
                <a:latin typeface="Times New Roman"/>
                <a:cs typeface="Times New Roman"/>
              </a:rPr>
              <a:t>m</a:t>
            </a:r>
            <a:r>
              <a:rPr sz="2000" dirty="0">
                <a:solidFill>
                  <a:srgbClr val="FFFFFF"/>
                </a:solidFill>
                <a:latin typeface="Times New Roman"/>
                <a:cs typeface="Times New Roman"/>
              </a:rPr>
              <a:t>ost	</a:t>
            </a:r>
            <a:r>
              <a:rPr sz="2000" spc="-15" dirty="0">
                <a:solidFill>
                  <a:srgbClr val="FFFFFF"/>
                </a:solidFill>
                <a:latin typeface="Times New Roman"/>
                <a:cs typeface="Times New Roman"/>
              </a:rPr>
              <a:t>e</a:t>
            </a:r>
            <a:r>
              <a:rPr sz="2000" spc="-35" dirty="0">
                <a:solidFill>
                  <a:srgbClr val="FFFFFF"/>
                </a:solidFill>
                <a:latin typeface="Times New Roman"/>
                <a:cs typeface="Times New Roman"/>
              </a:rPr>
              <a:t>f</a:t>
            </a:r>
            <a:r>
              <a:rPr sz="2000" dirty="0">
                <a:solidFill>
                  <a:srgbClr val="FFFFFF"/>
                </a:solidFill>
                <a:latin typeface="Times New Roman"/>
                <a:cs typeface="Times New Roman"/>
              </a:rPr>
              <a:t>fe</a:t>
            </a:r>
            <a:r>
              <a:rPr sz="2000" spc="-10" dirty="0">
                <a:solidFill>
                  <a:srgbClr val="FFFFFF"/>
                </a:solidFill>
                <a:latin typeface="Times New Roman"/>
                <a:cs typeface="Times New Roman"/>
              </a:rPr>
              <a:t>c</a:t>
            </a:r>
            <a:r>
              <a:rPr sz="2000" dirty="0">
                <a:solidFill>
                  <a:srgbClr val="FFFFFF"/>
                </a:solidFill>
                <a:latin typeface="Times New Roman"/>
                <a:cs typeface="Times New Roman"/>
              </a:rPr>
              <a:t>t</a:t>
            </a:r>
            <a:r>
              <a:rPr sz="2000" spc="-25" dirty="0">
                <a:solidFill>
                  <a:srgbClr val="FFFFFF"/>
                </a:solidFill>
                <a:latin typeface="Times New Roman"/>
                <a:cs typeface="Times New Roman"/>
              </a:rPr>
              <a:t>i</a:t>
            </a:r>
            <a:r>
              <a:rPr sz="2000" dirty="0">
                <a:solidFill>
                  <a:srgbClr val="FFFFFF"/>
                </a:solidFill>
                <a:latin typeface="Times New Roman"/>
                <a:cs typeface="Times New Roman"/>
              </a:rPr>
              <a:t>ve	</a:t>
            </a:r>
            <a:r>
              <a:rPr sz="2000" spc="-10" dirty="0">
                <a:solidFill>
                  <a:srgbClr val="FFFFFF"/>
                </a:solidFill>
                <a:latin typeface="Times New Roman"/>
                <a:cs typeface="Times New Roman"/>
              </a:rPr>
              <a:t>f</a:t>
            </a:r>
            <a:r>
              <a:rPr sz="2000" dirty="0">
                <a:solidFill>
                  <a:srgbClr val="FFFFFF"/>
                </a:solidFill>
                <a:latin typeface="Times New Roman"/>
                <a:cs typeface="Times New Roman"/>
              </a:rPr>
              <a:t>or	</a:t>
            </a:r>
            <a:r>
              <a:rPr sz="2000" spc="-15" dirty="0">
                <a:solidFill>
                  <a:srgbClr val="FFFFFF"/>
                </a:solidFill>
                <a:latin typeface="Times New Roman"/>
                <a:cs typeface="Times New Roman"/>
              </a:rPr>
              <a:t>s</a:t>
            </a:r>
            <a:r>
              <a:rPr sz="2000" dirty="0">
                <a:solidFill>
                  <a:srgbClr val="FFFFFF"/>
                </a:solidFill>
                <a:latin typeface="Times New Roman"/>
                <a:cs typeface="Times New Roman"/>
              </a:rPr>
              <a:t>p</a:t>
            </a:r>
            <a:r>
              <a:rPr sz="2000" spc="10" dirty="0">
                <a:solidFill>
                  <a:srgbClr val="FFFFFF"/>
                </a:solidFill>
                <a:latin typeface="Times New Roman"/>
                <a:cs typeface="Times New Roman"/>
              </a:rPr>
              <a:t>h</a:t>
            </a:r>
            <a:r>
              <a:rPr sz="2000" spc="-15" dirty="0">
                <a:solidFill>
                  <a:srgbClr val="FFFFFF"/>
                </a:solidFill>
                <a:latin typeface="Times New Roman"/>
                <a:cs typeface="Times New Roman"/>
              </a:rPr>
              <a:t>e</a:t>
            </a:r>
            <a:r>
              <a:rPr sz="2000" dirty="0">
                <a:solidFill>
                  <a:srgbClr val="FFFFFF"/>
                </a:solidFill>
                <a:latin typeface="Times New Roman"/>
                <a:cs typeface="Times New Roman"/>
              </a:rPr>
              <a:t>r</a:t>
            </a:r>
            <a:r>
              <a:rPr sz="2000" spc="-15" dirty="0">
                <a:solidFill>
                  <a:srgbClr val="FFFFFF"/>
                </a:solidFill>
                <a:latin typeface="Times New Roman"/>
                <a:cs typeface="Times New Roman"/>
              </a:rPr>
              <a:t>i</a:t>
            </a:r>
            <a:r>
              <a:rPr sz="2000" dirty="0">
                <a:solidFill>
                  <a:srgbClr val="FFFFFF"/>
                </a:solidFill>
                <a:latin typeface="Times New Roman"/>
                <a:cs typeface="Times New Roman"/>
              </a:rPr>
              <a:t>cal  (Oranges, </a:t>
            </a:r>
            <a:r>
              <a:rPr sz="2000" spc="-25" dirty="0">
                <a:solidFill>
                  <a:srgbClr val="FFFFFF"/>
                </a:solidFill>
                <a:latin typeface="Times New Roman"/>
                <a:cs typeface="Times New Roman"/>
              </a:rPr>
              <a:t>Tomato) </a:t>
            </a:r>
            <a:r>
              <a:rPr sz="2000" dirty="0">
                <a:solidFill>
                  <a:srgbClr val="FFFFFF"/>
                </a:solidFill>
                <a:latin typeface="Times New Roman"/>
                <a:cs typeface="Times New Roman"/>
              </a:rPr>
              <a:t>and elongated (European</a:t>
            </a:r>
            <a:r>
              <a:rPr sz="2000" spc="-110" dirty="0">
                <a:solidFill>
                  <a:srgbClr val="FFFFFF"/>
                </a:solidFill>
                <a:latin typeface="Times New Roman"/>
                <a:cs typeface="Times New Roman"/>
              </a:rPr>
              <a:t> </a:t>
            </a:r>
            <a:r>
              <a:rPr sz="2000" dirty="0">
                <a:solidFill>
                  <a:srgbClr val="FFFFFF"/>
                </a:solidFill>
                <a:latin typeface="Times New Roman"/>
                <a:cs typeface="Times New Roman"/>
              </a:rPr>
              <a:t>pears).</a:t>
            </a:r>
            <a:endParaRPr sz="2000">
              <a:latin typeface="Times New Roman"/>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304800"/>
            <a:ext cx="5055108" cy="3037332"/>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5410200" y="320040"/>
            <a:ext cx="3387852" cy="2261616"/>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55676" y="3403091"/>
            <a:ext cx="4788408" cy="3262884"/>
          </a:xfrm>
          <a:prstGeom prst="rect">
            <a:avLst/>
          </a:prstGeom>
          <a:blipFill>
            <a:blip r:embed="rId4" cstate="print"/>
            <a:stretch>
              <a:fillRect/>
            </a:stretch>
          </a:blipFill>
        </p:spPr>
        <p:txBody>
          <a:bodyPr wrap="square" lIns="0" tIns="0" rIns="0" bIns="0" rtlCol="0"/>
          <a:lstStyle/>
          <a:p>
            <a:endParaRPr/>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1240"/>
              </a:lnSpc>
            </a:pPr>
            <a:r>
              <a:rPr dirty="0"/>
              <a:t>1</a:t>
            </a:r>
            <a:r>
              <a:rPr spc="5" dirty="0"/>
              <a:t>2</a:t>
            </a:r>
            <a:r>
              <a:rPr dirty="0"/>
              <a:t>/9</a:t>
            </a:r>
            <a:r>
              <a:rPr spc="5" dirty="0"/>
              <a:t>/</a:t>
            </a:r>
            <a:r>
              <a:rPr dirty="0"/>
              <a:t>2</a:t>
            </a:r>
            <a:r>
              <a:rPr spc="5" dirty="0"/>
              <a:t>0</a:t>
            </a:r>
            <a:r>
              <a:rPr dirty="0"/>
              <a:t>17</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TotalTime>
  <Words>1370</Words>
  <Application>Microsoft Office PowerPoint</Application>
  <PresentationFormat>On-screen Show (4:3)</PresentationFormat>
  <Paragraphs>172</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POST HARVEST  TRANSPORATATION AND  STORAGE</vt:lpstr>
      <vt:lpstr>POST HARVEST TECHNOLOGY</vt:lpstr>
      <vt:lpstr>Slide 3</vt:lpstr>
      <vt:lpstr>HANDLING</vt:lpstr>
      <vt:lpstr>POST HARVEST HANDLING</vt:lpstr>
      <vt:lpstr>Post harvest handling operations</vt:lpstr>
      <vt:lpstr>1. PRE-COOLING-</vt:lpstr>
      <vt:lpstr>2. WASHING, CLEANING AND TRIMMING Cleaning methods includes removal of soil dust, adhering debris, insects and  spray residues, fungicides like Diphenylamine (0.1-.025%) or Ethoxyquin (0.2-  0.5%) may be used as superfical scald. For cleaning of some fruit type  vegetables (melons, brinjals, tomatoes, cucumber) they should be wiped with   damp cloth. Some vegetables need trimming, cutting and removal leaves or  other vegetative parts.</vt:lpstr>
      <vt:lpstr>Slide 9</vt:lpstr>
      <vt:lpstr>4. CURING</vt:lpstr>
      <vt:lpstr>5. WAXING Quality retention is a major consideration in modern fresh fruit marketing  system. Waxes are esters of higher fatty acid with monohydric alcohols and  hydrocarbons and some free fatty acids. Waxing reduces transpiration and  respiration rates, but other chemicals such as fungicides, growth regulators,  preservatives can be incorporated specially for reducing microbial spoilage,  sprout inhibition etc.</vt:lpstr>
      <vt:lpstr>TYPES OF WAXES-</vt:lpstr>
      <vt:lpstr>Slide 13</vt:lpstr>
      <vt:lpstr>6. PACKAGING</vt:lpstr>
      <vt:lpstr>Slide 15</vt:lpstr>
      <vt:lpstr>Slide 16</vt:lpstr>
      <vt:lpstr>Slide 17</vt:lpstr>
      <vt:lpstr>Slide 18</vt:lpstr>
      <vt:lpstr>TRANSPORTATION</vt:lpstr>
      <vt:lpstr>Slide 20</vt:lpstr>
      <vt:lpstr>Slide 21</vt:lpstr>
      <vt:lpstr>Slide 22</vt:lpstr>
      <vt:lpstr>Slide 23</vt:lpstr>
      <vt:lpstr>Slide 24</vt:lpstr>
      <vt:lpstr>Slide 25</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 HARVEST  TRANSPORATATION AND  STORAGE</dc:title>
  <dc:creator>A_Jay</dc:creator>
  <cp:lastModifiedBy>A_Jay</cp:lastModifiedBy>
  <cp:revision>4</cp:revision>
  <dcterms:created xsi:type="dcterms:W3CDTF">2018-06-20T11:13:40Z</dcterms:created>
  <dcterms:modified xsi:type="dcterms:W3CDTF">2018-09-23T05:10:35Z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2017-12-09T00:00:00Z</vt:filetime>
  </property>
  <property fmtid="{D5CDD505-2E9C-101B-9397-08002B2CF9AE}" pid="3" name="Creator">
    <vt:lpwstr>Microsoft® PowerPoint® 2013</vt:lpwstr>
  </property>
  <property fmtid="{D5CDD505-2E9C-101B-9397-08002B2CF9AE}" pid="4" name="LastSaved">
    <vt:filetime>2018-06-20T00:00:00Z</vt:filetime>
  </property>
</Properties>
</file>