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0" i="0">
                <a:solidFill>
                  <a:srgbClr val="56221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0" i="0">
                <a:solidFill>
                  <a:srgbClr val="56221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9/23/2018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505" y="0"/>
                </a:lnTo>
                <a:lnTo>
                  <a:pt x="0" y="819150"/>
                </a:lnTo>
                <a:lnTo>
                  <a:pt x="505" y="819150"/>
                </a:lnTo>
                <a:lnTo>
                  <a:pt x="48635" y="817759"/>
                </a:lnTo>
                <a:lnTo>
                  <a:pt x="96034" y="813638"/>
                </a:lnTo>
                <a:lnTo>
                  <a:pt x="142623" y="806864"/>
                </a:lnTo>
                <a:lnTo>
                  <a:pt x="188327" y="797514"/>
                </a:lnTo>
                <a:lnTo>
                  <a:pt x="233067" y="785664"/>
                </a:lnTo>
                <a:lnTo>
                  <a:pt x="276768" y="771391"/>
                </a:lnTo>
                <a:lnTo>
                  <a:pt x="319353" y="754772"/>
                </a:lnTo>
                <a:lnTo>
                  <a:pt x="360744" y="735885"/>
                </a:lnTo>
                <a:lnTo>
                  <a:pt x="400865" y="714805"/>
                </a:lnTo>
                <a:lnTo>
                  <a:pt x="439639" y="691610"/>
                </a:lnTo>
                <a:lnTo>
                  <a:pt x="476990" y="666377"/>
                </a:lnTo>
                <a:lnTo>
                  <a:pt x="512839" y="639182"/>
                </a:lnTo>
                <a:lnTo>
                  <a:pt x="547112" y="610102"/>
                </a:lnTo>
                <a:lnTo>
                  <a:pt x="579729" y="579215"/>
                </a:lnTo>
                <a:lnTo>
                  <a:pt x="610616" y="546596"/>
                </a:lnTo>
                <a:lnTo>
                  <a:pt x="639695" y="512323"/>
                </a:lnTo>
                <a:lnTo>
                  <a:pt x="666889" y="476473"/>
                </a:lnTo>
                <a:lnTo>
                  <a:pt x="692122" y="439123"/>
                </a:lnTo>
                <a:lnTo>
                  <a:pt x="715316" y="400349"/>
                </a:lnTo>
                <a:lnTo>
                  <a:pt x="736395" y="360228"/>
                </a:lnTo>
                <a:lnTo>
                  <a:pt x="755281" y="318837"/>
                </a:lnTo>
                <a:lnTo>
                  <a:pt x="771899" y="276253"/>
                </a:lnTo>
                <a:lnTo>
                  <a:pt x="786171" y="232553"/>
                </a:lnTo>
                <a:lnTo>
                  <a:pt x="798020" y="187814"/>
                </a:lnTo>
                <a:lnTo>
                  <a:pt x="807370" y="142112"/>
                </a:lnTo>
                <a:lnTo>
                  <a:pt x="814144" y="95524"/>
                </a:lnTo>
                <a:lnTo>
                  <a:pt x="818264" y="48128"/>
                </a:lnTo>
                <a:lnTo>
                  <a:pt x="819655" y="0"/>
                </a:lnTo>
                <a:close/>
              </a:path>
            </a:pathLst>
          </a:custGeom>
          <a:solidFill>
            <a:srgbClr val="FDF9F4">
              <a:alpha val="3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818264" y="48128"/>
                </a:lnTo>
                <a:lnTo>
                  <a:pt x="814144" y="95524"/>
                </a:lnTo>
                <a:lnTo>
                  <a:pt x="807370" y="142112"/>
                </a:lnTo>
                <a:lnTo>
                  <a:pt x="798020" y="187814"/>
                </a:lnTo>
                <a:lnTo>
                  <a:pt x="786171" y="232553"/>
                </a:lnTo>
                <a:lnTo>
                  <a:pt x="771899" y="276253"/>
                </a:lnTo>
                <a:lnTo>
                  <a:pt x="755281" y="318837"/>
                </a:lnTo>
                <a:lnTo>
                  <a:pt x="736395" y="360228"/>
                </a:lnTo>
                <a:lnTo>
                  <a:pt x="715316" y="400349"/>
                </a:lnTo>
                <a:lnTo>
                  <a:pt x="692122" y="439123"/>
                </a:lnTo>
                <a:lnTo>
                  <a:pt x="666889" y="476473"/>
                </a:lnTo>
                <a:lnTo>
                  <a:pt x="639695" y="512323"/>
                </a:lnTo>
                <a:lnTo>
                  <a:pt x="610616" y="546596"/>
                </a:lnTo>
                <a:lnTo>
                  <a:pt x="579729" y="579215"/>
                </a:lnTo>
                <a:lnTo>
                  <a:pt x="547112" y="610102"/>
                </a:lnTo>
                <a:lnTo>
                  <a:pt x="512839" y="639182"/>
                </a:lnTo>
                <a:lnTo>
                  <a:pt x="476990" y="666377"/>
                </a:lnTo>
                <a:lnTo>
                  <a:pt x="439639" y="691610"/>
                </a:lnTo>
                <a:lnTo>
                  <a:pt x="400865" y="714805"/>
                </a:lnTo>
                <a:lnTo>
                  <a:pt x="360744" y="735885"/>
                </a:lnTo>
                <a:lnTo>
                  <a:pt x="319353" y="754772"/>
                </a:lnTo>
                <a:lnTo>
                  <a:pt x="276768" y="771391"/>
                </a:lnTo>
                <a:lnTo>
                  <a:pt x="233067" y="785664"/>
                </a:lnTo>
                <a:lnTo>
                  <a:pt x="188327" y="797514"/>
                </a:lnTo>
                <a:lnTo>
                  <a:pt x="142623" y="806864"/>
                </a:lnTo>
                <a:lnTo>
                  <a:pt x="96034" y="813638"/>
                </a:lnTo>
                <a:lnTo>
                  <a:pt x="48635" y="817759"/>
                </a:lnTo>
                <a:lnTo>
                  <a:pt x="505" y="819150"/>
                </a:lnTo>
                <a:lnTo>
                  <a:pt x="336" y="819150"/>
                </a:lnTo>
                <a:lnTo>
                  <a:pt x="168" y="819150"/>
                </a:lnTo>
                <a:lnTo>
                  <a:pt x="0" y="819150"/>
                </a:lnTo>
                <a:lnTo>
                  <a:pt x="505" y="0"/>
                </a:lnTo>
                <a:lnTo>
                  <a:pt x="819655" y="0"/>
                </a:lnTo>
                <a:close/>
              </a:path>
            </a:pathLst>
          </a:custGeom>
          <a:ln w="3175">
            <a:solidFill>
              <a:srgbClr val="D2C3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28015" y="6095"/>
            <a:ext cx="1784604" cy="17846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69163" y="21335"/>
            <a:ext cx="1702435" cy="1702435"/>
          </a:xfrm>
          <a:custGeom>
            <a:avLst/>
            <a:gdLst/>
            <a:ahLst/>
            <a:cxnLst/>
            <a:rect l="l" t="t" r="r" b="b"/>
            <a:pathLst>
              <a:path w="1702435" h="1702435">
                <a:moveTo>
                  <a:pt x="0" y="851154"/>
                </a:moveTo>
                <a:lnTo>
                  <a:pt x="1347" y="802859"/>
                </a:lnTo>
                <a:lnTo>
                  <a:pt x="5341" y="755271"/>
                </a:lnTo>
                <a:lnTo>
                  <a:pt x="11910" y="708461"/>
                </a:lnTo>
                <a:lnTo>
                  <a:pt x="20983" y="662500"/>
                </a:lnTo>
                <a:lnTo>
                  <a:pt x="32487" y="617462"/>
                </a:lnTo>
                <a:lnTo>
                  <a:pt x="46350" y="573417"/>
                </a:lnTo>
                <a:lnTo>
                  <a:pt x="62501" y="530438"/>
                </a:lnTo>
                <a:lnTo>
                  <a:pt x="80868" y="488596"/>
                </a:lnTo>
                <a:lnTo>
                  <a:pt x="101378" y="447964"/>
                </a:lnTo>
                <a:lnTo>
                  <a:pt x="123961" y="408613"/>
                </a:lnTo>
                <a:lnTo>
                  <a:pt x="148543" y="370615"/>
                </a:lnTo>
                <a:lnTo>
                  <a:pt x="175055" y="334042"/>
                </a:lnTo>
                <a:lnTo>
                  <a:pt x="203422" y="298966"/>
                </a:lnTo>
                <a:lnTo>
                  <a:pt x="233574" y="265459"/>
                </a:lnTo>
                <a:lnTo>
                  <a:pt x="265439" y="233593"/>
                </a:lnTo>
                <a:lnTo>
                  <a:pt x="298945" y="203439"/>
                </a:lnTo>
                <a:lnTo>
                  <a:pt x="334020" y="175070"/>
                </a:lnTo>
                <a:lnTo>
                  <a:pt x="370593" y="148557"/>
                </a:lnTo>
                <a:lnTo>
                  <a:pt x="408590" y="123973"/>
                </a:lnTo>
                <a:lnTo>
                  <a:pt x="447941" y="101388"/>
                </a:lnTo>
                <a:lnTo>
                  <a:pt x="488574" y="80876"/>
                </a:lnTo>
                <a:lnTo>
                  <a:pt x="530417" y="62508"/>
                </a:lnTo>
                <a:lnTo>
                  <a:pt x="573397" y="46355"/>
                </a:lnTo>
                <a:lnTo>
                  <a:pt x="617444" y="32490"/>
                </a:lnTo>
                <a:lnTo>
                  <a:pt x="662485" y="20985"/>
                </a:lnTo>
                <a:lnTo>
                  <a:pt x="708448" y="11912"/>
                </a:lnTo>
                <a:lnTo>
                  <a:pt x="755262" y="5342"/>
                </a:lnTo>
                <a:lnTo>
                  <a:pt x="802854" y="1347"/>
                </a:lnTo>
                <a:lnTo>
                  <a:pt x="851154" y="0"/>
                </a:lnTo>
                <a:lnTo>
                  <a:pt x="899448" y="1347"/>
                </a:lnTo>
                <a:lnTo>
                  <a:pt x="947036" y="5342"/>
                </a:lnTo>
                <a:lnTo>
                  <a:pt x="993846" y="11912"/>
                </a:lnTo>
                <a:lnTo>
                  <a:pt x="1039807" y="20985"/>
                </a:lnTo>
                <a:lnTo>
                  <a:pt x="1084845" y="32490"/>
                </a:lnTo>
                <a:lnTo>
                  <a:pt x="1128890" y="46355"/>
                </a:lnTo>
                <a:lnTo>
                  <a:pt x="1171869" y="62508"/>
                </a:lnTo>
                <a:lnTo>
                  <a:pt x="1213711" y="80876"/>
                </a:lnTo>
                <a:lnTo>
                  <a:pt x="1254343" y="101388"/>
                </a:lnTo>
                <a:lnTo>
                  <a:pt x="1293694" y="123973"/>
                </a:lnTo>
                <a:lnTo>
                  <a:pt x="1331692" y="148557"/>
                </a:lnTo>
                <a:lnTo>
                  <a:pt x="1368265" y="175070"/>
                </a:lnTo>
                <a:lnTo>
                  <a:pt x="1403341" y="203439"/>
                </a:lnTo>
                <a:lnTo>
                  <a:pt x="1436848" y="233593"/>
                </a:lnTo>
                <a:lnTo>
                  <a:pt x="1468714" y="265459"/>
                </a:lnTo>
                <a:lnTo>
                  <a:pt x="1498868" y="298966"/>
                </a:lnTo>
                <a:lnTo>
                  <a:pt x="1527237" y="334042"/>
                </a:lnTo>
                <a:lnTo>
                  <a:pt x="1553750" y="370615"/>
                </a:lnTo>
                <a:lnTo>
                  <a:pt x="1578334" y="408613"/>
                </a:lnTo>
                <a:lnTo>
                  <a:pt x="1600919" y="447964"/>
                </a:lnTo>
                <a:lnTo>
                  <a:pt x="1621431" y="488596"/>
                </a:lnTo>
                <a:lnTo>
                  <a:pt x="1639799" y="530438"/>
                </a:lnTo>
                <a:lnTo>
                  <a:pt x="1655952" y="573417"/>
                </a:lnTo>
                <a:lnTo>
                  <a:pt x="1669817" y="617462"/>
                </a:lnTo>
                <a:lnTo>
                  <a:pt x="1681322" y="662500"/>
                </a:lnTo>
                <a:lnTo>
                  <a:pt x="1690395" y="708461"/>
                </a:lnTo>
                <a:lnTo>
                  <a:pt x="1696965" y="755271"/>
                </a:lnTo>
                <a:lnTo>
                  <a:pt x="1700960" y="802859"/>
                </a:lnTo>
                <a:lnTo>
                  <a:pt x="1702308" y="851154"/>
                </a:lnTo>
                <a:lnTo>
                  <a:pt x="1700960" y="899448"/>
                </a:lnTo>
                <a:lnTo>
                  <a:pt x="1696965" y="947036"/>
                </a:lnTo>
                <a:lnTo>
                  <a:pt x="1690395" y="993846"/>
                </a:lnTo>
                <a:lnTo>
                  <a:pt x="1681322" y="1039807"/>
                </a:lnTo>
                <a:lnTo>
                  <a:pt x="1669817" y="1084845"/>
                </a:lnTo>
                <a:lnTo>
                  <a:pt x="1655952" y="1128890"/>
                </a:lnTo>
                <a:lnTo>
                  <a:pt x="1639799" y="1171869"/>
                </a:lnTo>
                <a:lnTo>
                  <a:pt x="1621431" y="1213711"/>
                </a:lnTo>
                <a:lnTo>
                  <a:pt x="1600919" y="1254343"/>
                </a:lnTo>
                <a:lnTo>
                  <a:pt x="1578334" y="1293694"/>
                </a:lnTo>
                <a:lnTo>
                  <a:pt x="1553750" y="1331692"/>
                </a:lnTo>
                <a:lnTo>
                  <a:pt x="1527237" y="1368265"/>
                </a:lnTo>
                <a:lnTo>
                  <a:pt x="1498868" y="1403341"/>
                </a:lnTo>
                <a:lnTo>
                  <a:pt x="1468714" y="1436848"/>
                </a:lnTo>
                <a:lnTo>
                  <a:pt x="1436848" y="1468714"/>
                </a:lnTo>
                <a:lnTo>
                  <a:pt x="1403341" y="1498868"/>
                </a:lnTo>
                <a:lnTo>
                  <a:pt x="1368265" y="1527237"/>
                </a:lnTo>
                <a:lnTo>
                  <a:pt x="1331692" y="1553750"/>
                </a:lnTo>
                <a:lnTo>
                  <a:pt x="1293694" y="1578334"/>
                </a:lnTo>
                <a:lnTo>
                  <a:pt x="1254343" y="1600919"/>
                </a:lnTo>
                <a:lnTo>
                  <a:pt x="1213711" y="1621431"/>
                </a:lnTo>
                <a:lnTo>
                  <a:pt x="1171869" y="1639799"/>
                </a:lnTo>
                <a:lnTo>
                  <a:pt x="1128890" y="1655952"/>
                </a:lnTo>
                <a:lnTo>
                  <a:pt x="1084845" y="1669817"/>
                </a:lnTo>
                <a:lnTo>
                  <a:pt x="1039807" y="1681322"/>
                </a:lnTo>
                <a:lnTo>
                  <a:pt x="993846" y="1690395"/>
                </a:lnTo>
                <a:lnTo>
                  <a:pt x="947036" y="1696965"/>
                </a:lnTo>
                <a:lnTo>
                  <a:pt x="899448" y="1700960"/>
                </a:lnTo>
                <a:lnTo>
                  <a:pt x="851154" y="1702308"/>
                </a:lnTo>
                <a:lnTo>
                  <a:pt x="802854" y="1700960"/>
                </a:lnTo>
                <a:lnTo>
                  <a:pt x="755262" y="1696965"/>
                </a:lnTo>
                <a:lnTo>
                  <a:pt x="708448" y="1690395"/>
                </a:lnTo>
                <a:lnTo>
                  <a:pt x="662485" y="1681322"/>
                </a:lnTo>
                <a:lnTo>
                  <a:pt x="617444" y="1669817"/>
                </a:lnTo>
                <a:lnTo>
                  <a:pt x="573397" y="1655952"/>
                </a:lnTo>
                <a:lnTo>
                  <a:pt x="530417" y="1639799"/>
                </a:lnTo>
                <a:lnTo>
                  <a:pt x="488574" y="1621431"/>
                </a:lnTo>
                <a:lnTo>
                  <a:pt x="447941" y="1600919"/>
                </a:lnTo>
                <a:lnTo>
                  <a:pt x="408590" y="1578334"/>
                </a:lnTo>
                <a:lnTo>
                  <a:pt x="370593" y="1553750"/>
                </a:lnTo>
                <a:lnTo>
                  <a:pt x="334020" y="1527237"/>
                </a:lnTo>
                <a:lnTo>
                  <a:pt x="298945" y="1498868"/>
                </a:lnTo>
                <a:lnTo>
                  <a:pt x="265439" y="1468714"/>
                </a:lnTo>
                <a:lnTo>
                  <a:pt x="233574" y="1436848"/>
                </a:lnTo>
                <a:lnTo>
                  <a:pt x="203422" y="1403341"/>
                </a:lnTo>
                <a:lnTo>
                  <a:pt x="175055" y="1368265"/>
                </a:lnTo>
                <a:lnTo>
                  <a:pt x="148543" y="1331692"/>
                </a:lnTo>
                <a:lnTo>
                  <a:pt x="123961" y="1293694"/>
                </a:lnTo>
                <a:lnTo>
                  <a:pt x="101378" y="1254343"/>
                </a:lnTo>
                <a:lnTo>
                  <a:pt x="80868" y="1213711"/>
                </a:lnTo>
                <a:lnTo>
                  <a:pt x="62501" y="1171869"/>
                </a:lnTo>
                <a:lnTo>
                  <a:pt x="46350" y="1128890"/>
                </a:lnTo>
                <a:lnTo>
                  <a:pt x="32487" y="1084845"/>
                </a:lnTo>
                <a:lnTo>
                  <a:pt x="20983" y="1039807"/>
                </a:lnTo>
                <a:lnTo>
                  <a:pt x="11910" y="993846"/>
                </a:lnTo>
                <a:lnTo>
                  <a:pt x="5341" y="947036"/>
                </a:lnTo>
                <a:lnTo>
                  <a:pt x="1347" y="899448"/>
                </a:lnTo>
                <a:lnTo>
                  <a:pt x="0" y="851154"/>
                </a:lnTo>
                <a:close/>
              </a:path>
            </a:pathLst>
          </a:custGeom>
          <a:ln w="27432">
            <a:solidFill>
              <a:srgbClr val="FFF6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72212" y="1045463"/>
            <a:ext cx="1155192" cy="11506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87319" y="1050633"/>
            <a:ext cx="1116813" cy="11114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87319" y="1050633"/>
            <a:ext cx="1116965" cy="1111885"/>
          </a:xfrm>
          <a:custGeom>
            <a:avLst/>
            <a:gdLst/>
            <a:ahLst/>
            <a:cxnLst/>
            <a:rect l="l" t="t" r="r" b="b"/>
            <a:pathLst>
              <a:path w="1116965" h="1111885">
                <a:moveTo>
                  <a:pt x="118496" y="204634"/>
                </a:moveTo>
                <a:lnTo>
                  <a:pt x="149785" y="168741"/>
                </a:lnTo>
                <a:lnTo>
                  <a:pt x="183515" y="136234"/>
                </a:lnTo>
                <a:lnTo>
                  <a:pt x="219451" y="107137"/>
                </a:lnTo>
                <a:lnTo>
                  <a:pt x="257356" y="81474"/>
                </a:lnTo>
                <a:lnTo>
                  <a:pt x="296996" y="59270"/>
                </a:lnTo>
                <a:lnTo>
                  <a:pt x="338135" y="40547"/>
                </a:lnTo>
                <a:lnTo>
                  <a:pt x="380538" y="25331"/>
                </a:lnTo>
                <a:lnTo>
                  <a:pt x="423971" y="13644"/>
                </a:lnTo>
                <a:lnTo>
                  <a:pt x="468196" y="5510"/>
                </a:lnTo>
                <a:lnTo>
                  <a:pt x="512980" y="954"/>
                </a:lnTo>
                <a:lnTo>
                  <a:pt x="558087" y="0"/>
                </a:lnTo>
                <a:lnTo>
                  <a:pt x="603281" y="2670"/>
                </a:lnTo>
                <a:lnTo>
                  <a:pt x="648327" y="8990"/>
                </a:lnTo>
                <a:lnTo>
                  <a:pt x="692991" y="18983"/>
                </a:lnTo>
                <a:lnTo>
                  <a:pt x="737036" y="32672"/>
                </a:lnTo>
                <a:lnTo>
                  <a:pt x="780227" y="50083"/>
                </a:lnTo>
                <a:lnTo>
                  <a:pt x="822330" y="71238"/>
                </a:lnTo>
                <a:lnTo>
                  <a:pt x="863108" y="96162"/>
                </a:lnTo>
                <a:lnTo>
                  <a:pt x="902327" y="124878"/>
                </a:lnTo>
                <a:lnTo>
                  <a:pt x="939023" y="156757"/>
                </a:lnTo>
                <a:lnTo>
                  <a:pt x="972365" y="190998"/>
                </a:lnTo>
                <a:lnTo>
                  <a:pt x="1002325" y="227366"/>
                </a:lnTo>
                <a:lnTo>
                  <a:pt x="1028874" y="265625"/>
                </a:lnTo>
                <a:lnTo>
                  <a:pt x="1051985" y="305541"/>
                </a:lnTo>
                <a:lnTo>
                  <a:pt x="1071626" y="346879"/>
                </a:lnTo>
                <a:lnTo>
                  <a:pt x="1087772" y="389404"/>
                </a:lnTo>
                <a:lnTo>
                  <a:pt x="1100392" y="432881"/>
                </a:lnTo>
                <a:lnTo>
                  <a:pt x="1109458" y="477076"/>
                </a:lnTo>
                <a:lnTo>
                  <a:pt x="1114941" y="521754"/>
                </a:lnTo>
                <a:lnTo>
                  <a:pt x="1116813" y="566679"/>
                </a:lnTo>
                <a:lnTo>
                  <a:pt x="1115044" y="611617"/>
                </a:lnTo>
                <a:lnTo>
                  <a:pt x="1109608" y="656333"/>
                </a:lnTo>
                <a:lnTo>
                  <a:pt x="1100473" y="700593"/>
                </a:lnTo>
                <a:lnTo>
                  <a:pt x="1087613" y="744160"/>
                </a:lnTo>
                <a:lnTo>
                  <a:pt x="1070998" y="786801"/>
                </a:lnTo>
                <a:lnTo>
                  <a:pt x="1050600" y="828281"/>
                </a:lnTo>
                <a:lnTo>
                  <a:pt x="1026390" y="868365"/>
                </a:lnTo>
                <a:lnTo>
                  <a:pt x="998339" y="906817"/>
                </a:lnTo>
                <a:lnTo>
                  <a:pt x="967050" y="942710"/>
                </a:lnTo>
                <a:lnTo>
                  <a:pt x="933320" y="975218"/>
                </a:lnTo>
                <a:lnTo>
                  <a:pt x="897385" y="1004315"/>
                </a:lnTo>
                <a:lnTo>
                  <a:pt x="859481" y="1029978"/>
                </a:lnTo>
                <a:lnTo>
                  <a:pt x="819841" y="1052184"/>
                </a:lnTo>
                <a:lnTo>
                  <a:pt x="778703" y="1070908"/>
                </a:lnTo>
                <a:lnTo>
                  <a:pt x="736300" y="1086127"/>
                </a:lnTo>
                <a:lnTo>
                  <a:pt x="692869" y="1097817"/>
                </a:lnTo>
                <a:lnTo>
                  <a:pt x="648644" y="1105954"/>
                </a:lnTo>
                <a:lnTo>
                  <a:pt x="603860" y="1110515"/>
                </a:lnTo>
                <a:lnTo>
                  <a:pt x="558754" y="1111476"/>
                </a:lnTo>
                <a:lnTo>
                  <a:pt x="513560" y="1108813"/>
                </a:lnTo>
                <a:lnTo>
                  <a:pt x="468514" y="1102502"/>
                </a:lnTo>
                <a:lnTo>
                  <a:pt x="423850" y="1092519"/>
                </a:lnTo>
                <a:lnTo>
                  <a:pt x="379804" y="1078841"/>
                </a:lnTo>
                <a:lnTo>
                  <a:pt x="336612" y="1061444"/>
                </a:lnTo>
                <a:lnTo>
                  <a:pt x="294508" y="1040304"/>
                </a:lnTo>
                <a:lnTo>
                  <a:pt x="253729" y="1015397"/>
                </a:lnTo>
                <a:lnTo>
                  <a:pt x="214508" y="986700"/>
                </a:lnTo>
                <a:lnTo>
                  <a:pt x="177812" y="954821"/>
                </a:lnTo>
                <a:lnTo>
                  <a:pt x="144469" y="920580"/>
                </a:lnTo>
                <a:lnTo>
                  <a:pt x="114507" y="884212"/>
                </a:lnTo>
                <a:lnTo>
                  <a:pt x="87955" y="845952"/>
                </a:lnTo>
                <a:lnTo>
                  <a:pt x="64842" y="806035"/>
                </a:lnTo>
                <a:lnTo>
                  <a:pt x="45198" y="764695"/>
                </a:lnTo>
                <a:lnTo>
                  <a:pt x="29049" y="722168"/>
                </a:lnTo>
                <a:lnTo>
                  <a:pt x="16427" y="678687"/>
                </a:lnTo>
                <a:lnTo>
                  <a:pt x="7358" y="634488"/>
                </a:lnTo>
                <a:lnTo>
                  <a:pt x="1873" y="589806"/>
                </a:lnTo>
                <a:lnTo>
                  <a:pt x="0" y="544874"/>
                </a:lnTo>
                <a:lnTo>
                  <a:pt x="1767" y="499929"/>
                </a:lnTo>
                <a:lnTo>
                  <a:pt x="7203" y="455204"/>
                </a:lnTo>
                <a:lnTo>
                  <a:pt x="16338" y="410935"/>
                </a:lnTo>
                <a:lnTo>
                  <a:pt x="29200" y="367355"/>
                </a:lnTo>
                <a:lnTo>
                  <a:pt x="45818" y="324701"/>
                </a:lnTo>
                <a:lnTo>
                  <a:pt x="66221" y="283206"/>
                </a:lnTo>
                <a:lnTo>
                  <a:pt x="90437" y="243105"/>
                </a:lnTo>
                <a:lnTo>
                  <a:pt x="118496" y="204634"/>
                </a:lnTo>
                <a:close/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17958" y="1181524"/>
            <a:ext cx="855980" cy="850265"/>
          </a:xfrm>
          <a:custGeom>
            <a:avLst/>
            <a:gdLst/>
            <a:ahLst/>
            <a:cxnLst/>
            <a:rect l="l" t="t" r="r" b="b"/>
            <a:pathLst>
              <a:path w="855980" h="850264">
                <a:moveTo>
                  <a:pt x="89838" y="155150"/>
                </a:moveTo>
                <a:lnTo>
                  <a:pt x="63217" y="192564"/>
                </a:lnTo>
                <a:lnTo>
                  <a:pt x="41317" y="231919"/>
                </a:lnTo>
                <a:lnTo>
                  <a:pt x="24090" y="272849"/>
                </a:lnTo>
                <a:lnTo>
                  <a:pt x="11493" y="314989"/>
                </a:lnTo>
                <a:lnTo>
                  <a:pt x="3478" y="357973"/>
                </a:lnTo>
                <a:lnTo>
                  <a:pt x="0" y="401436"/>
                </a:lnTo>
                <a:lnTo>
                  <a:pt x="1012" y="445012"/>
                </a:lnTo>
                <a:lnTo>
                  <a:pt x="6469" y="488336"/>
                </a:lnTo>
                <a:lnTo>
                  <a:pt x="16325" y="531041"/>
                </a:lnTo>
                <a:lnTo>
                  <a:pt x="30534" y="572763"/>
                </a:lnTo>
                <a:lnTo>
                  <a:pt x="49050" y="613136"/>
                </a:lnTo>
                <a:lnTo>
                  <a:pt x="71827" y="651795"/>
                </a:lnTo>
                <a:lnTo>
                  <a:pt x="98819" y="688373"/>
                </a:lnTo>
                <a:lnTo>
                  <a:pt x="129979" y="722506"/>
                </a:lnTo>
                <a:lnTo>
                  <a:pt x="165264" y="753828"/>
                </a:lnTo>
                <a:lnTo>
                  <a:pt x="203626" y="781288"/>
                </a:lnTo>
                <a:lnTo>
                  <a:pt x="243815" y="804104"/>
                </a:lnTo>
                <a:lnTo>
                  <a:pt x="285462" y="822312"/>
                </a:lnTo>
                <a:lnTo>
                  <a:pt x="328203" y="835949"/>
                </a:lnTo>
                <a:lnTo>
                  <a:pt x="371670" y="845051"/>
                </a:lnTo>
                <a:lnTo>
                  <a:pt x="415497" y="849655"/>
                </a:lnTo>
                <a:lnTo>
                  <a:pt x="459319" y="849796"/>
                </a:lnTo>
                <a:lnTo>
                  <a:pt x="502768" y="845511"/>
                </a:lnTo>
                <a:lnTo>
                  <a:pt x="545478" y="836837"/>
                </a:lnTo>
                <a:lnTo>
                  <a:pt x="587084" y="823809"/>
                </a:lnTo>
                <a:lnTo>
                  <a:pt x="627219" y="806465"/>
                </a:lnTo>
                <a:lnTo>
                  <a:pt x="665516" y="784840"/>
                </a:lnTo>
                <a:lnTo>
                  <a:pt x="701609" y="758971"/>
                </a:lnTo>
                <a:lnTo>
                  <a:pt x="735133" y="728894"/>
                </a:lnTo>
                <a:lnTo>
                  <a:pt x="765720" y="694646"/>
                </a:lnTo>
                <a:lnTo>
                  <a:pt x="792343" y="657209"/>
                </a:lnTo>
                <a:lnTo>
                  <a:pt x="814245" y="617838"/>
                </a:lnTo>
                <a:lnTo>
                  <a:pt x="831472" y="576897"/>
                </a:lnTo>
                <a:lnTo>
                  <a:pt x="844071" y="534752"/>
                </a:lnTo>
                <a:lnTo>
                  <a:pt x="852086" y="491766"/>
                </a:lnTo>
                <a:lnTo>
                  <a:pt x="855565" y="448304"/>
                </a:lnTo>
                <a:lnTo>
                  <a:pt x="854552" y="404733"/>
                </a:lnTo>
                <a:lnTo>
                  <a:pt x="849095" y="361416"/>
                </a:lnTo>
                <a:lnTo>
                  <a:pt x="839239" y="318718"/>
                </a:lnTo>
                <a:lnTo>
                  <a:pt x="825030" y="277004"/>
                </a:lnTo>
                <a:lnTo>
                  <a:pt x="806515" y="236639"/>
                </a:lnTo>
                <a:lnTo>
                  <a:pt x="783739" y="197988"/>
                </a:lnTo>
                <a:lnTo>
                  <a:pt x="756748" y="161416"/>
                </a:lnTo>
                <a:lnTo>
                  <a:pt x="725589" y="127288"/>
                </a:lnTo>
                <a:lnTo>
                  <a:pt x="690307" y="95968"/>
                </a:lnTo>
                <a:lnTo>
                  <a:pt x="651942" y="68508"/>
                </a:lnTo>
                <a:lnTo>
                  <a:pt x="611752" y="45692"/>
                </a:lnTo>
                <a:lnTo>
                  <a:pt x="570102" y="27483"/>
                </a:lnTo>
                <a:lnTo>
                  <a:pt x="527360" y="13846"/>
                </a:lnTo>
                <a:lnTo>
                  <a:pt x="483892" y="4744"/>
                </a:lnTo>
                <a:lnTo>
                  <a:pt x="440064" y="141"/>
                </a:lnTo>
                <a:lnTo>
                  <a:pt x="396241" y="0"/>
                </a:lnTo>
                <a:lnTo>
                  <a:pt x="352791" y="4284"/>
                </a:lnTo>
                <a:lnTo>
                  <a:pt x="310080" y="12959"/>
                </a:lnTo>
                <a:lnTo>
                  <a:pt x="268474" y="25986"/>
                </a:lnTo>
                <a:lnTo>
                  <a:pt x="228339" y="43330"/>
                </a:lnTo>
                <a:lnTo>
                  <a:pt x="190042" y="64955"/>
                </a:lnTo>
                <a:lnTo>
                  <a:pt x="153949" y="90824"/>
                </a:lnTo>
                <a:lnTo>
                  <a:pt x="120425" y="120901"/>
                </a:lnTo>
                <a:lnTo>
                  <a:pt x="89838" y="155150"/>
                </a:lnTo>
                <a:close/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088136" y="0"/>
            <a:ext cx="8056245" cy="6858000"/>
          </a:xfrm>
          <a:custGeom>
            <a:avLst/>
            <a:gdLst/>
            <a:ahLst/>
            <a:cxnLst/>
            <a:rect l="l" t="t" r="r" b="b"/>
            <a:pathLst>
              <a:path w="8056245" h="6858000">
                <a:moveTo>
                  <a:pt x="0" y="6858000"/>
                </a:moveTo>
                <a:lnTo>
                  <a:pt x="8055863" y="6858000"/>
                </a:lnTo>
                <a:lnTo>
                  <a:pt x="805586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935736" y="0"/>
            <a:ext cx="155447" cy="6858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05156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731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922782" y="1415033"/>
            <a:ext cx="210312" cy="2103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921892" y="1339596"/>
            <a:ext cx="304927" cy="2866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1159763" y="950975"/>
            <a:ext cx="5125212" cy="122072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0" i="0">
                <a:solidFill>
                  <a:srgbClr val="56221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9/23/2018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9/23/2018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505" y="0"/>
                </a:lnTo>
                <a:lnTo>
                  <a:pt x="0" y="819150"/>
                </a:lnTo>
                <a:lnTo>
                  <a:pt x="505" y="819150"/>
                </a:lnTo>
                <a:lnTo>
                  <a:pt x="48635" y="817759"/>
                </a:lnTo>
                <a:lnTo>
                  <a:pt x="96034" y="813638"/>
                </a:lnTo>
                <a:lnTo>
                  <a:pt x="142623" y="806864"/>
                </a:lnTo>
                <a:lnTo>
                  <a:pt x="188327" y="797514"/>
                </a:lnTo>
                <a:lnTo>
                  <a:pt x="233067" y="785664"/>
                </a:lnTo>
                <a:lnTo>
                  <a:pt x="276768" y="771391"/>
                </a:lnTo>
                <a:lnTo>
                  <a:pt x="319353" y="754772"/>
                </a:lnTo>
                <a:lnTo>
                  <a:pt x="360744" y="735885"/>
                </a:lnTo>
                <a:lnTo>
                  <a:pt x="400865" y="714805"/>
                </a:lnTo>
                <a:lnTo>
                  <a:pt x="439639" y="691610"/>
                </a:lnTo>
                <a:lnTo>
                  <a:pt x="476990" y="666377"/>
                </a:lnTo>
                <a:lnTo>
                  <a:pt x="512839" y="639182"/>
                </a:lnTo>
                <a:lnTo>
                  <a:pt x="547112" y="610102"/>
                </a:lnTo>
                <a:lnTo>
                  <a:pt x="579729" y="579215"/>
                </a:lnTo>
                <a:lnTo>
                  <a:pt x="610616" y="546596"/>
                </a:lnTo>
                <a:lnTo>
                  <a:pt x="639695" y="512323"/>
                </a:lnTo>
                <a:lnTo>
                  <a:pt x="666889" y="476473"/>
                </a:lnTo>
                <a:lnTo>
                  <a:pt x="692122" y="439123"/>
                </a:lnTo>
                <a:lnTo>
                  <a:pt x="715316" y="400349"/>
                </a:lnTo>
                <a:lnTo>
                  <a:pt x="736395" y="360228"/>
                </a:lnTo>
                <a:lnTo>
                  <a:pt x="755281" y="318837"/>
                </a:lnTo>
                <a:lnTo>
                  <a:pt x="771899" y="276253"/>
                </a:lnTo>
                <a:lnTo>
                  <a:pt x="786171" y="232553"/>
                </a:lnTo>
                <a:lnTo>
                  <a:pt x="798020" y="187814"/>
                </a:lnTo>
                <a:lnTo>
                  <a:pt x="807370" y="142112"/>
                </a:lnTo>
                <a:lnTo>
                  <a:pt x="814144" y="95524"/>
                </a:lnTo>
                <a:lnTo>
                  <a:pt x="818264" y="48128"/>
                </a:lnTo>
                <a:lnTo>
                  <a:pt x="819655" y="0"/>
                </a:lnTo>
                <a:close/>
              </a:path>
            </a:pathLst>
          </a:custGeom>
          <a:solidFill>
            <a:srgbClr val="FDF9F4">
              <a:alpha val="3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818264" y="48128"/>
                </a:lnTo>
                <a:lnTo>
                  <a:pt x="814144" y="95524"/>
                </a:lnTo>
                <a:lnTo>
                  <a:pt x="807370" y="142112"/>
                </a:lnTo>
                <a:lnTo>
                  <a:pt x="798020" y="187814"/>
                </a:lnTo>
                <a:lnTo>
                  <a:pt x="786171" y="232553"/>
                </a:lnTo>
                <a:lnTo>
                  <a:pt x="771899" y="276253"/>
                </a:lnTo>
                <a:lnTo>
                  <a:pt x="755281" y="318837"/>
                </a:lnTo>
                <a:lnTo>
                  <a:pt x="736395" y="360228"/>
                </a:lnTo>
                <a:lnTo>
                  <a:pt x="715316" y="400349"/>
                </a:lnTo>
                <a:lnTo>
                  <a:pt x="692122" y="439123"/>
                </a:lnTo>
                <a:lnTo>
                  <a:pt x="666889" y="476473"/>
                </a:lnTo>
                <a:lnTo>
                  <a:pt x="639695" y="512323"/>
                </a:lnTo>
                <a:lnTo>
                  <a:pt x="610616" y="546596"/>
                </a:lnTo>
                <a:lnTo>
                  <a:pt x="579729" y="579215"/>
                </a:lnTo>
                <a:lnTo>
                  <a:pt x="547112" y="610102"/>
                </a:lnTo>
                <a:lnTo>
                  <a:pt x="512839" y="639182"/>
                </a:lnTo>
                <a:lnTo>
                  <a:pt x="476990" y="666377"/>
                </a:lnTo>
                <a:lnTo>
                  <a:pt x="439639" y="691610"/>
                </a:lnTo>
                <a:lnTo>
                  <a:pt x="400865" y="714805"/>
                </a:lnTo>
                <a:lnTo>
                  <a:pt x="360744" y="735885"/>
                </a:lnTo>
                <a:lnTo>
                  <a:pt x="319353" y="754772"/>
                </a:lnTo>
                <a:lnTo>
                  <a:pt x="276768" y="771391"/>
                </a:lnTo>
                <a:lnTo>
                  <a:pt x="233067" y="785664"/>
                </a:lnTo>
                <a:lnTo>
                  <a:pt x="188327" y="797514"/>
                </a:lnTo>
                <a:lnTo>
                  <a:pt x="142623" y="806864"/>
                </a:lnTo>
                <a:lnTo>
                  <a:pt x="96034" y="813638"/>
                </a:lnTo>
                <a:lnTo>
                  <a:pt x="48635" y="817759"/>
                </a:lnTo>
                <a:lnTo>
                  <a:pt x="505" y="819150"/>
                </a:lnTo>
                <a:lnTo>
                  <a:pt x="336" y="819150"/>
                </a:lnTo>
                <a:lnTo>
                  <a:pt x="168" y="819150"/>
                </a:lnTo>
                <a:lnTo>
                  <a:pt x="0" y="819150"/>
                </a:lnTo>
                <a:lnTo>
                  <a:pt x="505" y="0"/>
                </a:lnTo>
                <a:lnTo>
                  <a:pt x="819655" y="0"/>
                </a:lnTo>
                <a:close/>
              </a:path>
            </a:pathLst>
          </a:custGeom>
          <a:ln w="3175">
            <a:solidFill>
              <a:srgbClr val="D2C3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28015" y="6095"/>
            <a:ext cx="1784604" cy="17846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69163" y="21335"/>
            <a:ext cx="1702435" cy="1702435"/>
          </a:xfrm>
          <a:custGeom>
            <a:avLst/>
            <a:gdLst/>
            <a:ahLst/>
            <a:cxnLst/>
            <a:rect l="l" t="t" r="r" b="b"/>
            <a:pathLst>
              <a:path w="1702435" h="1702435">
                <a:moveTo>
                  <a:pt x="0" y="851154"/>
                </a:moveTo>
                <a:lnTo>
                  <a:pt x="1347" y="802859"/>
                </a:lnTo>
                <a:lnTo>
                  <a:pt x="5341" y="755271"/>
                </a:lnTo>
                <a:lnTo>
                  <a:pt x="11910" y="708461"/>
                </a:lnTo>
                <a:lnTo>
                  <a:pt x="20983" y="662500"/>
                </a:lnTo>
                <a:lnTo>
                  <a:pt x="32487" y="617462"/>
                </a:lnTo>
                <a:lnTo>
                  <a:pt x="46350" y="573417"/>
                </a:lnTo>
                <a:lnTo>
                  <a:pt x="62501" y="530438"/>
                </a:lnTo>
                <a:lnTo>
                  <a:pt x="80868" y="488596"/>
                </a:lnTo>
                <a:lnTo>
                  <a:pt x="101378" y="447964"/>
                </a:lnTo>
                <a:lnTo>
                  <a:pt x="123961" y="408613"/>
                </a:lnTo>
                <a:lnTo>
                  <a:pt x="148543" y="370615"/>
                </a:lnTo>
                <a:lnTo>
                  <a:pt x="175055" y="334042"/>
                </a:lnTo>
                <a:lnTo>
                  <a:pt x="203422" y="298966"/>
                </a:lnTo>
                <a:lnTo>
                  <a:pt x="233574" y="265459"/>
                </a:lnTo>
                <a:lnTo>
                  <a:pt x="265439" y="233593"/>
                </a:lnTo>
                <a:lnTo>
                  <a:pt x="298945" y="203439"/>
                </a:lnTo>
                <a:lnTo>
                  <a:pt x="334020" y="175070"/>
                </a:lnTo>
                <a:lnTo>
                  <a:pt x="370593" y="148557"/>
                </a:lnTo>
                <a:lnTo>
                  <a:pt x="408590" y="123973"/>
                </a:lnTo>
                <a:lnTo>
                  <a:pt x="447941" y="101388"/>
                </a:lnTo>
                <a:lnTo>
                  <a:pt x="488574" y="80876"/>
                </a:lnTo>
                <a:lnTo>
                  <a:pt x="530417" y="62508"/>
                </a:lnTo>
                <a:lnTo>
                  <a:pt x="573397" y="46355"/>
                </a:lnTo>
                <a:lnTo>
                  <a:pt x="617444" y="32490"/>
                </a:lnTo>
                <a:lnTo>
                  <a:pt x="662485" y="20985"/>
                </a:lnTo>
                <a:lnTo>
                  <a:pt x="708448" y="11912"/>
                </a:lnTo>
                <a:lnTo>
                  <a:pt x="755262" y="5342"/>
                </a:lnTo>
                <a:lnTo>
                  <a:pt x="802854" y="1347"/>
                </a:lnTo>
                <a:lnTo>
                  <a:pt x="851154" y="0"/>
                </a:lnTo>
                <a:lnTo>
                  <a:pt x="899448" y="1347"/>
                </a:lnTo>
                <a:lnTo>
                  <a:pt x="947036" y="5342"/>
                </a:lnTo>
                <a:lnTo>
                  <a:pt x="993846" y="11912"/>
                </a:lnTo>
                <a:lnTo>
                  <a:pt x="1039807" y="20985"/>
                </a:lnTo>
                <a:lnTo>
                  <a:pt x="1084845" y="32490"/>
                </a:lnTo>
                <a:lnTo>
                  <a:pt x="1128890" y="46355"/>
                </a:lnTo>
                <a:lnTo>
                  <a:pt x="1171869" y="62508"/>
                </a:lnTo>
                <a:lnTo>
                  <a:pt x="1213711" y="80876"/>
                </a:lnTo>
                <a:lnTo>
                  <a:pt x="1254343" y="101388"/>
                </a:lnTo>
                <a:lnTo>
                  <a:pt x="1293694" y="123973"/>
                </a:lnTo>
                <a:lnTo>
                  <a:pt x="1331692" y="148557"/>
                </a:lnTo>
                <a:lnTo>
                  <a:pt x="1368265" y="175070"/>
                </a:lnTo>
                <a:lnTo>
                  <a:pt x="1403341" y="203439"/>
                </a:lnTo>
                <a:lnTo>
                  <a:pt x="1436848" y="233593"/>
                </a:lnTo>
                <a:lnTo>
                  <a:pt x="1468714" y="265459"/>
                </a:lnTo>
                <a:lnTo>
                  <a:pt x="1498868" y="298966"/>
                </a:lnTo>
                <a:lnTo>
                  <a:pt x="1527237" y="334042"/>
                </a:lnTo>
                <a:lnTo>
                  <a:pt x="1553750" y="370615"/>
                </a:lnTo>
                <a:lnTo>
                  <a:pt x="1578334" y="408613"/>
                </a:lnTo>
                <a:lnTo>
                  <a:pt x="1600919" y="447964"/>
                </a:lnTo>
                <a:lnTo>
                  <a:pt x="1621431" y="488596"/>
                </a:lnTo>
                <a:lnTo>
                  <a:pt x="1639799" y="530438"/>
                </a:lnTo>
                <a:lnTo>
                  <a:pt x="1655952" y="573417"/>
                </a:lnTo>
                <a:lnTo>
                  <a:pt x="1669817" y="617462"/>
                </a:lnTo>
                <a:lnTo>
                  <a:pt x="1681322" y="662500"/>
                </a:lnTo>
                <a:lnTo>
                  <a:pt x="1690395" y="708461"/>
                </a:lnTo>
                <a:lnTo>
                  <a:pt x="1696965" y="755271"/>
                </a:lnTo>
                <a:lnTo>
                  <a:pt x="1700960" y="802859"/>
                </a:lnTo>
                <a:lnTo>
                  <a:pt x="1702308" y="851154"/>
                </a:lnTo>
                <a:lnTo>
                  <a:pt x="1700960" y="899448"/>
                </a:lnTo>
                <a:lnTo>
                  <a:pt x="1696965" y="947036"/>
                </a:lnTo>
                <a:lnTo>
                  <a:pt x="1690395" y="993846"/>
                </a:lnTo>
                <a:lnTo>
                  <a:pt x="1681322" y="1039807"/>
                </a:lnTo>
                <a:lnTo>
                  <a:pt x="1669817" y="1084845"/>
                </a:lnTo>
                <a:lnTo>
                  <a:pt x="1655952" y="1128890"/>
                </a:lnTo>
                <a:lnTo>
                  <a:pt x="1639799" y="1171869"/>
                </a:lnTo>
                <a:lnTo>
                  <a:pt x="1621431" y="1213711"/>
                </a:lnTo>
                <a:lnTo>
                  <a:pt x="1600919" y="1254343"/>
                </a:lnTo>
                <a:lnTo>
                  <a:pt x="1578334" y="1293694"/>
                </a:lnTo>
                <a:lnTo>
                  <a:pt x="1553750" y="1331692"/>
                </a:lnTo>
                <a:lnTo>
                  <a:pt x="1527237" y="1368265"/>
                </a:lnTo>
                <a:lnTo>
                  <a:pt x="1498868" y="1403341"/>
                </a:lnTo>
                <a:lnTo>
                  <a:pt x="1468714" y="1436848"/>
                </a:lnTo>
                <a:lnTo>
                  <a:pt x="1436848" y="1468714"/>
                </a:lnTo>
                <a:lnTo>
                  <a:pt x="1403341" y="1498868"/>
                </a:lnTo>
                <a:lnTo>
                  <a:pt x="1368265" y="1527237"/>
                </a:lnTo>
                <a:lnTo>
                  <a:pt x="1331692" y="1553750"/>
                </a:lnTo>
                <a:lnTo>
                  <a:pt x="1293694" y="1578334"/>
                </a:lnTo>
                <a:lnTo>
                  <a:pt x="1254343" y="1600919"/>
                </a:lnTo>
                <a:lnTo>
                  <a:pt x="1213711" y="1621431"/>
                </a:lnTo>
                <a:lnTo>
                  <a:pt x="1171869" y="1639799"/>
                </a:lnTo>
                <a:lnTo>
                  <a:pt x="1128890" y="1655952"/>
                </a:lnTo>
                <a:lnTo>
                  <a:pt x="1084845" y="1669817"/>
                </a:lnTo>
                <a:lnTo>
                  <a:pt x="1039807" y="1681322"/>
                </a:lnTo>
                <a:lnTo>
                  <a:pt x="993846" y="1690395"/>
                </a:lnTo>
                <a:lnTo>
                  <a:pt x="947036" y="1696965"/>
                </a:lnTo>
                <a:lnTo>
                  <a:pt x="899448" y="1700960"/>
                </a:lnTo>
                <a:lnTo>
                  <a:pt x="851154" y="1702308"/>
                </a:lnTo>
                <a:lnTo>
                  <a:pt x="802854" y="1700960"/>
                </a:lnTo>
                <a:lnTo>
                  <a:pt x="755262" y="1696965"/>
                </a:lnTo>
                <a:lnTo>
                  <a:pt x="708448" y="1690395"/>
                </a:lnTo>
                <a:lnTo>
                  <a:pt x="662485" y="1681322"/>
                </a:lnTo>
                <a:lnTo>
                  <a:pt x="617444" y="1669817"/>
                </a:lnTo>
                <a:lnTo>
                  <a:pt x="573397" y="1655952"/>
                </a:lnTo>
                <a:lnTo>
                  <a:pt x="530417" y="1639799"/>
                </a:lnTo>
                <a:lnTo>
                  <a:pt x="488574" y="1621431"/>
                </a:lnTo>
                <a:lnTo>
                  <a:pt x="447941" y="1600919"/>
                </a:lnTo>
                <a:lnTo>
                  <a:pt x="408590" y="1578334"/>
                </a:lnTo>
                <a:lnTo>
                  <a:pt x="370593" y="1553750"/>
                </a:lnTo>
                <a:lnTo>
                  <a:pt x="334020" y="1527237"/>
                </a:lnTo>
                <a:lnTo>
                  <a:pt x="298945" y="1498868"/>
                </a:lnTo>
                <a:lnTo>
                  <a:pt x="265439" y="1468714"/>
                </a:lnTo>
                <a:lnTo>
                  <a:pt x="233574" y="1436848"/>
                </a:lnTo>
                <a:lnTo>
                  <a:pt x="203422" y="1403341"/>
                </a:lnTo>
                <a:lnTo>
                  <a:pt x="175055" y="1368265"/>
                </a:lnTo>
                <a:lnTo>
                  <a:pt x="148543" y="1331692"/>
                </a:lnTo>
                <a:lnTo>
                  <a:pt x="123961" y="1293694"/>
                </a:lnTo>
                <a:lnTo>
                  <a:pt x="101378" y="1254343"/>
                </a:lnTo>
                <a:lnTo>
                  <a:pt x="80868" y="1213711"/>
                </a:lnTo>
                <a:lnTo>
                  <a:pt x="62501" y="1171869"/>
                </a:lnTo>
                <a:lnTo>
                  <a:pt x="46350" y="1128890"/>
                </a:lnTo>
                <a:lnTo>
                  <a:pt x="32487" y="1084845"/>
                </a:lnTo>
                <a:lnTo>
                  <a:pt x="20983" y="1039807"/>
                </a:lnTo>
                <a:lnTo>
                  <a:pt x="11910" y="993846"/>
                </a:lnTo>
                <a:lnTo>
                  <a:pt x="5341" y="947036"/>
                </a:lnTo>
                <a:lnTo>
                  <a:pt x="1347" y="899448"/>
                </a:lnTo>
                <a:lnTo>
                  <a:pt x="0" y="851154"/>
                </a:lnTo>
                <a:close/>
              </a:path>
            </a:pathLst>
          </a:custGeom>
          <a:ln w="27432">
            <a:solidFill>
              <a:srgbClr val="FFF6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72212" y="1045463"/>
            <a:ext cx="1155192" cy="115061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87319" y="1050633"/>
            <a:ext cx="1116813" cy="111147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87319" y="1050633"/>
            <a:ext cx="1116965" cy="1111885"/>
          </a:xfrm>
          <a:custGeom>
            <a:avLst/>
            <a:gdLst/>
            <a:ahLst/>
            <a:cxnLst/>
            <a:rect l="l" t="t" r="r" b="b"/>
            <a:pathLst>
              <a:path w="1116965" h="1111885">
                <a:moveTo>
                  <a:pt x="118496" y="204634"/>
                </a:moveTo>
                <a:lnTo>
                  <a:pt x="149785" y="168741"/>
                </a:lnTo>
                <a:lnTo>
                  <a:pt x="183515" y="136234"/>
                </a:lnTo>
                <a:lnTo>
                  <a:pt x="219451" y="107137"/>
                </a:lnTo>
                <a:lnTo>
                  <a:pt x="257356" y="81474"/>
                </a:lnTo>
                <a:lnTo>
                  <a:pt x="296996" y="59270"/>
                </a:lnTo>
                <a:lnTo>
                  <a:pt x="338135" y="40547"/>
                </a:lnTo>
                <a:lnTo>
                  <a:pt x="380538" y="25331"/>
                </a:lnTo>
                <a:lnTo>
                  <a:pt x="423971" y="13644"/>
                </a:lnTo>
                <a:lnTo>
                  <a:pt x="468196" y="5510"/>
                </a:lnTo>
                <a:lnTo>
                  <a:pt x="512980" y="954"/>
                </a:lnTo>
                <a:lnTo>
                  <a:pt x="558087" y="0"/>
                </a:lnTo>
                <a:lnTo>
                  <a:pt x="603281" y="2670"/>
                </a:lnTo>
                <a:lnTo>
                  <a:pt x="648327" y="8990"/>
                </a:lnTo>
                <a:lnTo>
                  <a:pt x="692991" y="18983"/>
                </a:lnTo>
                <a:lnTo>
                  <a:pt x="737036" y="32672"/>
                </a:lnTo>
                <a:lnTo>
                  <a:pt x="780227" y="50083"/>
                </a:lnTo>
                <a:lnTo>
                  <a:pt x="822330" y="71238"/>
                </a:lnTo>
                <a:lnTo>
                  <a:pt x="863108" y="96162"/>
                </a:lnTo>
                <a:lnTo>
                  <a:pt x="902327" y="124878"/>
                </a:lnTo>
                <a:lnTo>
                  <a:pt x="939023" y="156757"/>
                </a:lnTo>
                <a:lnTo>
                  <a:pt x="972365" y="190998"/>
                </a:lnTo>
                <a:lnTo>
                  <a:pt x="1002325" y="227366"/>
                </a:lnTo>
                <a:lnTo>
                  <a:pt x="1028874" y="265625"/>
                </a:lnTo>
                <a:lnTo>
                  <a:pt x="1051985" y="305541"/>
                </a:lnTo>
                <a:lnTo>
                  <a:pt x="1071626" y="346879"/>
                </a:lnTo>
                <a:lnTo>
                  <a:pt x="1087772" y="389404"/>
                </a:lnTo>
                <a:lnTo>
                  <a:pt x="1100392" y="432881"/>
                </a:lnTo>
                <a:lnTo>
                  <a:pt x="1109458" y="477076"/>
                </a:lnTo>
                <a:lnTo>
                  <a:pt x="1114941" y="521754"/>
                </a:lnTo>
                <a:lnTo>
                  <a:pt x="1116813" y="566679"/>
                </a:lnTo>
                <a:lnTo>
                  <a:pt x="1115044" y="611617"/>
                </a:lnTo>
                <a:lnTo>
                  <a:pt x="1109608" y="656333"/>
                </a:lnTo>
                <a:lnTo>
                  <a:pt x="1100473" y="700593"/>
                </a:lnTo>
                <a:lnTo>
                  <a:pt x="1087613" y="744160"/>
                </a:lnTo>
                <a:lnTo>
                  <a:pt x="1070998" y="786801"/>
                </a:lnTo>
                <a:lnTo>
                  <a:pt x="1050600" y="828281"/>
                </a:lnTo>
                <a:lnTo>
                  <a:pt x="1026390" y="868365"/>
                </a:lnTo>
                <a:lnTo>
                  <a:pt x="998339" y="906817"/>
                </a:lnTo>
                <a:lnTo>
                  <a:pt x="967050" y="942710"/>
                </a:lnTo>
                <a:lnTo>
                  <a:pt x="933320" y="975218"/>
                </a:lnTo>
                <a:lnTo>
                  <a:pt x="897385" y="1004315"/>
                </a:lnTo>
                <a:lnTo>
                  <a:pt x="859481" y="1029978"/>
                </a:lnTo>
                <a:lnTo>
                  <a:pt x="819841" y="1052184"/>
                </a:lnTo>
                <a:lnTo>
                  <a:pt x="778703" y="1070908"/>
                </a:lnTo>
                <a:lnTo>
                  <a:pt x="736300" y="1086127"/>
                </a:lnTo>
                <a:lnTo>
                  <a:pt x="692869" y="1097817"/>
                </a:lnTo>
                <a:lnTo>
                  <a:pt x="648644" y="1105954"/>
                </a:lnTo>
                <a:lnTo>
                  <a:pt x="603860" y="1110515"/>
                </a:lnTo>
                <a:lnTo>
                  <a:pt x="558754" y="1111476"/>
                </a:lnTo>
                <a:lnTo>
                  <a:pt x="513560" y="1108813"/>
                </a:lnTo>
                <a:lnTo>
                  <a:pt x="468514" y="1102502"/>
                </a:lnTo>
                <a:lnTo>
                  <a:pt x="423850" y="1092519"/>
                </a:lnTo>
                <a:lnTo>
                  <a:pt x="379804" y="1078841"/>
                </a:lnTo>
                <a:lnTo>
                  <a:pt x="336612" y="1061444"/>
                </a:lnTo>
                <a:lnTo>
                  <a:pt x="294508" y="1040304"/>
                </a:lnTo>
                <a:lnTo>
                  <a:pt x="253729" y="1015397"/>
                </a:lnTo>
                <a:lnTo>
                  <a:pt x="214508" y="986700"/>
                </a:lnTo>
                <a:lnTo>
                  <a:pt x="177812" y="954821"/>
                </a:lnTo>
                <a:lnTo>
                  <a:pt x="144469" y="920580"/>
                </a:lnTo>
                <a:lnTo>
                  <a:pt x="114507" y="884212"/>
                </a:lnTo>
                <a:lnTo>
                  <a:pt x="87955" y="845952"/>
                </a:lnTo>
                <a:lnTo>
                  <a:pt x="64842" y="806035"/>
                </a:lnTo>
                <a:lnTo>
                  <a:pt x="45198" y="764695"/>
                </a:lnTo>
                <a:lnTo>
                  <a:pt x="29049" y="722168"/>
                </a:lnTo>
                <a:lnTo>
                  <a:pt x="16427" y="678687"/>
                </a:lnTo>
                <a:lnTo>
                  <a:pt x="7358" y="634488"/>
                </a:lnTo>
                <a:lnTo>
                  <a:pt x="1873" y="589806"/>
                </a:lnTo>
                <a:lnTo>
                  <a:pt x="0" y="544874"/>
                </a:lnTo>
                <a:lnTo>
                  <a:pt x="1767" y="499929"/>
                </a:lnTo>
                <a:lnTo>
                  <a:pt x="7203" y="455204"/>
                </a:lnTo>
                <a:lnTo>
                  <a:pt x="16338" y="410935"/>
                </a:lnTo>
                <a:lnTo>
                  <a:pt x="29200" y="367355"/>
                </a:lnTo>
                <a:lnTo>
                  <a:pt x="45818" y="324701"/>
                </a:lnTo>
                <a:lnTo>
                  <a:pt x="66221" y="283206"/>
                </a:lnTo>
                <a:lnTo>
                  <a:pt x="90437" y="243105"/>
                </a:lnTo>
                <a:lnTo>
                  <a:pt x="118496" y="204634"/>
                </a:lnTo>
                <a:close/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17958" y="1181524"/>
            <a:ext cx="855980" cy="850265"/>
          </a:xfrm>
          <a:custGeom>
            <a:avLst/>
            <a:gdLst/>
            <a:ahLst/>
            <a:cxnLst/>
            <a:rect l="l" t="t" r="r" b="b"/>
            <a:pathLst>
              <a:path w="855980" h="850264">
                <a:moveTo>
                  <a:pt x="89838" y="155150"/>
                </a:moveTo>
                <a:lnTo>
                  <a:pt x="63217" y="192564"/>
                </a:lnTo>
                <a:lnTo>
                  <a:pt x="41317" y="231919"/>
                </a:lnTo>
                <a:lnTo>
                  <a:pt x="24090" y="272849"/>
                </a:lnTo>
                <a:lnTo>
                  <a:pt x="11493" y="314989"/>
                </a:lnTo>
                <a:lnTo>
                  <a:pt x="3478" y="357973"/>
                </a:lnTo>
                <a:lnTo>
                  <a:pt x="0" y="401436"/>
                </a:lnTo>
                <a:lnTo>
                  <a:pt x="1012" y="445012"/>
                </a:lnTo>
                <a:lnTo>
                  <a:pt x="6469" y="488336"/>
                </a:lnTo>
                <a:lnTo>
                  <a:pt x="16325" y="531041"/>
                </a:lnTo>
                <a:lnTo>
                  <a:pt x="30534" y="572763"/>
                </a:lnTo>
                <a:lnTo>
                  <a:pt x="49050" y="613136"/>
                </a:lnTo>
                <a:lnTo>
                  <a:pt x="71827" y="651795"/>
                </a:lnTo>
                <a:lnTo>
                  <a:pt x="98819" y="688373"/>
                </a:lnTo>
                <a:lnTo>
                  <a:pt x="129979" y="722506"/>
                </a:lnTo>
                <a:lnTo>
                  <a:pt x="165264" y="753828"/>
                </a:lnTo>
                <a:lnTo>
                  <a:pt x="203626" y="781288"/>
                </a:lnTo>
                <a:lnTo>
                  <a:pt x="243815" y="804104"/>
                </a:lnTo>
                <a:lnTo>
                  <a:pt x="285462" y="822312"/>
                </a:lnTo>
                <a:lnTo>
                  <a:pt x="328203" y="835949"/>
                </a:lnTo>
                <a:lnTo>
                  <a:pt x="371670" y="845051"/>
                </a:lnTo>
                <a:lnTo>
                  <a:pt x="415497" y="849655"/>
                </a:lnTo>
                <a:lnTo>
                  <a:pt x="459319" y="849796"/>
                </a:lnTo>
                <a:lnTo>
                  <a:pt x="502768" y="845511"/>
                </a:lnTo>
                <a:lnTo>
                  <a:pt x="545478" y="836837"/>
                </a:lnTo>
                <a:lnTo>
                  <a:pt x="587084" y="823809"/>
                </a:lnTo>
                <a:lnTo>
                  <a:pt x="627219" y="806465"/>
                </a:lnTo>
                <a:lnTo>
                  <a:pt x="665516" y="784840"/>
                </a:lnTo>
                <a:lnTo>
                  <a:pt x="701609" y="758971"/>
                </a:lnTo>
                <a:lnTo>
                  <a:pt x="735133" y="728894"/>
                </a:lnTo>
                <a:lnTo>
                  <a:pt x="765720" y="694646"/>
                </a:lnTo>
                <a:lnTo>
                  <a:pt x="792343" y="657209"/>
                </a:lnTo>
                <a:lnTo>
                  <a:pt x="814245" y="617838"/>
                </a:lnTo>
                <a:lnTo>
                  <a:pt x="831472" y="576897"/>
                </a:lnTo>
                <a:lnTo>
                  <a:pt x="844071" y="534752"/>
                </a:lnTo>
                <a:lnTo>
                  <a:pt x="852086" y="491766"/>
                </a:lnTo>
                <a:lnTo>
                  <a:pt x="855565" y="448304"/>
                </a:lnTo>
                <a:lnTo>
                  <a:pt x="854552" y="404733"/>
                </a:lnTo>
                <a:lnTo>
                  <a:pt x="849095" y="361416"/>
                </a:lnTo>
                <a:lnTo>
                  <a:pt x="839239" y="318718"/>
                </a:lnTo>
                <a:lnTo>
                  <a:pt x="825030" y="277004"/>
                </a:lnTo>
                <a:lnTo>
                  <a:pt x="806515" y="236639"/>
                </a:lnTo>
                <a:lnTo>
                  <a:pt x="783739" y="197988"/>
                </a:lnTo>
                <a:lnTo>
                  <a:pt x="756748" y="161416"/>
                </a:lnTo>
                <a:lnTo>
                  <a:pt x="725589" y="127288"/>
                </a:lnTo>
                <a:lnTo>
                  <a:pt x="690307" y="95968"/>
                </a:lnTo>
                <a:lnTo>
                  <a:pt x="651942" y="68508"/>
                </a:lnTo>
                <a:lnTo>
                  <a:pt x="611752" y="45692"/>
                </a:lnTo>
                <a:lnTo>
                  <a:pt x="570102" y="27483"/>
                </a:lnTo>
                <a:lnTo>
                  <a:pt x="527360" y="13846"/>
                </a:lnTo>
                <a:lnTo>
                  <a:pt x="483892" y="4744"/>
                </a:lnTo>
                <a:lnTo>
                  <a:pt x="440064" y="141"/>
                </a:lnTo>
                <a:lnTo>
                  <a:pt x="396241" y="0"/>
                </a:lnTo>
                <a:lnTo>
                  <a:pt x="352791" y="4284"/>
                </a:lnTo>
                <a:lnTo>
                  <a:pt x="310080" y="12959"/>
                </a:lnTo>
                <a:lnTo>
                  <a:pt x="268474" y="25986"/>
                </a:lnTo>
                <a:lnTo>
                  <a:pt x="228339" y="43330"/>
                </a:lnTo>
                <a:lnTo>
                  <a:pt x="190042" y="64955"/>
                </a:lnTo>
                <a:lnTo>
                  <a:pt x="153949" y="90824"/>
                </a:lnTo>
                <a:lnTo>
                  <a:pt x="120425" y="120901"/>
                </a:lnTo>
                <a:lnTo>
                  <a:pt x="89838" y="155150"/>
                </a:lnTo>
                <a:close/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088136" y="0"/>
            <a:ext cx="8056245" cy="6858000"/>
          </a:xfrm>
          <a:custGeom>
            <a:avLst/>
            <a:gdLst/>
            <a:ahLst/>
            <a:cxnLst/>
            <a:rect l="l" t="t" r="r" b="b"/>
            <a:pathLst>
              <a:path w="8056245" h="6858000">
                <a:moveTo>
                  <a:pt x="0" y="6858000"/>
                </a:moveTo>
                <a:lnTo>
                  <a:pt x="8055863" y="6858000"/>
                </a:lnTo>
                <a:lnTo>
                  <a:pt x="805586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935736" y="0"/>
            <a:ext cx="155447" cy="68580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05156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731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967" y="225678"/>
            <a:ext cx="8386064" cy="2187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00" b="0" i="0">
                <a:solidFill>
                  <a:srgbClr val="56221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14602" y="1468577"/>
            <a:ext cx="6476365" cy="4109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18" Type="http://schemas.openxmlformats.org/officeDocument/2006/relationships/image" Target="../media/image31.png"/><Relationship Id="rId26" Type="http://schemas.openxmlformats.org/officeDocument/2006/relationships/image" Target="../media/image39.png"/><Relationship Id="rId3" Type="http://schemas.openxmlformats.org/officeDocument/2006/relationships/image" Target="../media/image16.png"/><Relationship Id="rId21" Type="http://schemas.openxmlformats.org/officeDocument/2006/relationships/image" Target="../media/image34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5" Type="http://schemas.openxmlformats.org/officeDocument/2006/relationships/image" Target="../media/image38.png"/><Relationship Id="rId2" Type="http://schemas.openxmlformats.org/officeDocument/2006/relationships/image" Target="../media/image15.png"/><Relationship Id="rId16" Type="http://schemas.openxmlformats.org/officeDocument/2006/relationships/image" Target="../media/image29.png"/><Relationship Id="rId20" Type="http://schemas.openxmlformats.org/officeDocument/2006/relationships/image" Target="../media/image33.png"/><Relationship Id="rId29" Type="http://schemas.openxmlformats.org/officeDocument/2006/relationships/image" Target="../media/image4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24" Type="http://schemas.openxmlformats.org/officeDocument/2006/relationships/image" Target="../media/image37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23" Type="http://schemas.openxmlformats.org/officeDocument/2006/relationships/image" Target="../media/image36.png"/><Relationship Id="rId28" Type="http://schemas.openxmlformats.org/officeDocument/2006/relationships/image" Target="../media/image41.png"/><Relationship Id="rId10" Type="http://schemas.openxmlformats.org/officeDocument/2006/relationships/image" Target="../media/image23.png"/><Relationship Id="rId19" Type="http://schemas.openxmlformats.org/officeDocument/2006/relationships/image" Target="../media/image32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Relationship Id="rId22" Type="http://schemas.openxmlformats.org/officeDocument/2006/relationships/image" Target="../media/image35.png"/><Relationship Id="rId27" Type="http://schemas.openxmlformats.org/officeDocument/2006/relationships/image" Target="../media/image40.png"/><Relationship Id="rId30" Type="http://schemas.openxmlformats.org/officeDocument/2006/relationships/image" Target="../media/image4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1553" y="988080"/>
            <a:ext cx="4422775" cy="1263015"/>
          </a:xfrm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4300" spc="-5" dirty="0"/>
              <a:t>Food</a:t>
            </a:r>
            <a:r>
              <a:rPr sz="4300" spc="-60" dirty="0"/>
              <a:t> </a:t>
            </a:r>
            <a:r>
              <a:rPr sz="4300" spc="-5" dirty="0" smtClean="0"/>
              <a:t>preservation</a:t>
            </a:r>
          </a:p>
          <a:p>
            <a:pPr marL="40005">
              <a:lnSpc>
                <a:spcPct val="100000"/>
              </a:lnSpc>
              <a:spcBef>
                <a:spcPts val="555"/>
              </a:spcBef>
            </a:pPr>
            <a:endParaRPr sz="2600" dirty="0"/>
          </a:p>
        </p:txBody>
      </p:sp>
      <p:sp>
        <p:nvSpPr>
          <p:cNvPr id="3" name="TextBox 2"/>
          <p:cNvSpPr txBox="1"/>
          <p:nvPr/>
        </p:nvSpPr>
        <p:spPr>
          <a:xfrm>
            <a:off x="3352800" y="4267200"/>
            <a:ext cx="472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Jai Singh</a:t>
            </a:r>
          </a:p>
          <a:p>
            <a:r>
              <a:rPr lang="en-US" dirty="0" smtClean="0"/>
              <a:t>Deptt. Of Food Technology</a:t>
            </a:r>
          </a:p>
          <a:p>
            <a:r>
              <a:rPr lang="en-US" dirty="0" smtClean="0"/>
              <a:t>CBL Govt. Polytechnic, Bhiwani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2811" y="338327"/>
            <a:ext cx="4946904" cy="1220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490854"/>
            <a:ext cx="409067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" dirty="0"/>
              <a:t>a.</a:t>
            </a:r>
            <a:r>
              <a:rPr sz="4300" spc="-50" dirty="0"/>
              <a:t> </a:t>
            </a:r>
            <a:r>
              <a:rPr sz="4300" spc="-5" dirty="0"/>
              <a:t>Pasteurization</a:t>
            </a:r>
            <a:endParaRPr sz="4300"/>
          </a:p>
        </p:txBody>
      </p:sp>
      <p:sp>
        <p:nvSpPr>
          <p:cNvPr id="4" name="object 4"/>
          <p:cNvSpPr txBox="1"/>
          <p:nvPr/>
        </p:nvSpPr>
        <p:spPr>
          <a:xfrm>
            <a:off x="1596897" y="1424381"/>
            <a:ext cx="7188200" cy="472059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295910" marR="5080" indent="-283210">
              <a:lnSpc>
                <a:spcPts val="3240"/>
              </a:lnSpc>
              <a:spcBef>
                <a:spcPts val="509"/>
              </a:spcBef>
              <a:buClr>
                <a:srgbClr val="3891A7"/>
              </a:buClr>
              <a:buSzPct val="80000"/>
              <a:buChar char=""/>
              <a:tabLst>
                <a:tab pos="296545" algn="l"/>
              </a:tabLst>
            </a:pPr>
            <a:r>
              <a:rPr sz="3000" dirty="0">
                <a:latin typeface="Arial"/>
                <a:cs typeface="Arial"/>
              </a:rPr>
              <a:t>Heat </a:t>
            </a:r>
            <a:r>
              <a:rPr sz="3000" spc="-5" dirty="0">
                <a:latin typeface="Arial"/>
                <a:cs typeface="Arial"/>
              </a:rPr>
              <a:t>treatments that </a:t>
            </a:r>
            <a:r>
              <a:rPr sz="3000" dirty="0">
                <a:latin typeface="Arial"/>
                <a:cs typeface="Arial"/>
              </a:rPr>
              <a:t>kills most but not </a:t>
            </a:r>
            <a:r>
              <a:rPr sz="3000" spc="-465" dirty="0">
                <a:latin typeface="Arial"/>
                <a:cs typeface="Arial"/>
              </a:rPr>
              <a:t>all  </a:t>
            </a:r>
            <a:r>
              <a:rPr sz="3000" spc="-5" dirty="0">
                <a:latin typeface="Arial"/>
                <a:cs typeface="Arial"/>
              </a:rPr>
              <a:t>microorganisms.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891A7"/>
              </a:buClr>
              <a:buFont typeface="Arial"/>
              <a:buChar char=""/>
            </a:pPr>
            <a:endParaRPr sz="3500">
              <a:latin typeface="Times New Roman"/>
              <a:cs typeface="Times New Roman"/>
            </a:endParaRPr>
          </a:p>
          <a:p>
            <a:pPr marL="295910" indent="-283210">
              <a:lnSpc>
                <a:spcPct val="100000"/>
              </a:lnSpc>
              <a:buClr>
                <a:srgbClr val="3891A7"/>
              </a:buClr>
              <a:buSzPct val="80000"/>
              <a:buChar char=""/>
              <a:tabLst>
                <a:tab pos="296545" algn="l"/>
                <a:tab pos="2876550" algn="l"/>
              </a:tabLst>
            </a:pPr>
            <a:r>
              <a:rPr sz="3000" spc="-5" dirty="0">
                <a:latin typeface="Arial"/>
                <a:cs typeface="Arial"/>
              </a:rPr>
              <a:t>Example:</a:t>
            </a:r>
            <a:r>
              <a:rPr sz="3000" spc="3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milk	</a:t>
            </a:r>
            <a:r>
              <a:rPr sz="3000" dirty="0">
                <a:latin typeface="Arial"/>
                <a:cs typeface="Arial"/>
              </a:rPr>
              <a:t>63ºC, </a:t>
            </a:r>
            <a:r>
              <a:rPr sz="3000" spc="-5" dirty="0">
                <a:latin typeface="Arial"/>
                <a:cs typeface="Arial"/>
              </a:rPr>
              <a:t>30</a:t>
            </a:r>
            <a:r>
              <a:rPr sz="3000" spc="-1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mins</a:t>
            </a:r>
            <a:endParaRPr sz="3000">
              <a:latin typeface="Arial"/>
              <a:cs typeface="Arial"/>
            </a:endParaRPr>
          </a:p>
          <a:p>
            <a:pPr marL="2140585" marR="1557020" indent="1063625">
              <a:lnSpc>
                <a:spcPct val="106700"/>
              </a:lnSpc>
              <a:tabLst>
                <a:tab pos="3239770" algn="l"/>
              </a:tabLst>
            </a:pPr>
            <a:r>
              <a:rPr sz="3000" spc="-5" dirty="0">
                <a:latin typeface="Arial"/>
                <a:cs typeface="Arial"/>
              </a:rPr>
              <a:t>72ºC, 15 mins  Juice	</a:t>
            </a:r>
            <a:r>
              <a:rPr sz="3000" dirty="0">
                <a:latin typeface="Arial"/>
                <a:cs typeface="Arial"/>
              </a:rPr>
              <a:t>77ºC, </a:t>
            </a:r>
            <a:r>
              <a:rPr sz="3000" spc="-5" dirty="0">
                <a:latin typeface="Arial"/>
                <a:cs typeface="Arial"/>
              </a:rPr>
              <a:t>30</a:t>
            </a:r>
            <a:r>
              <a:rPr sz="3000" spc="-8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mins</a:t>
            </a:r>
            <a:endParaRPr sz="3000">
              <a:latin typeface="Arial"/>
              <a:cs typeface="Arial"/>
            </a:endParaRPr>
          </a:p>
          <a:p>
            <a:pPr marL="3204210">
              <a:lnSpc>
                <a:spcPct val="100000"/>
              </a:lnSpc>
              <a:spcBef>
                <a:spcPts val="240"/>
              </a:spcBef>
            </a:pPr>
            <a:r>
              <a:rPr sz="3000" spc="-5" dirty="0">
                <a:latin typeface="Arial"/>
                <a:cs typeface="Arial"/>
              </a:rPr>
              <a:t>88ºC, 30</a:t>
            </a:r>
            <a:r>
              <a:rPr sz="3000" spc="-2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secs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900">
              <a:latin typeface="Times New Roman"/>
              <a:cs typeface="Times New Roman"/>
            </a:endParaRPr>
          </a:p>
          <a:p>
            <a:pPr marL="295910" marR="706120" indent="-283210">
              <a:lnSpc>
                <a:spcPts val="3240"/>
              </a:lnSpc>
              <a:buClr>
                <a:srgbClr val="3891A7"/>
              </a:buClr>
              <a:buSzPct val="80000"/>
              <a:buChar char=""/>
              <a:tabLst>
                <a:tab pos="296545" algn="l"/>
              </a:tabLst>
            </a:pPr>
            <a:r>
              <a:rPr sz="300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pasteurized products are </a:t>
            </a:r>
            <a:r>
              <a:rPr sz="3000" spc="-70" dirty="0">
                <a:latin typeface="Arial"/>
                <a:cs typeface="Arial"/>
              </a:rPr>
              <a:t>cooled  </a:t>
            </a:r>
            <a:r>
              <a:rPr sz="3000" spc="-5" dirty="0">
                <a:latin typeface="Arial"/>
                <a:cs typeface="Arial"/>
              </a:rPr>
              <a:t>promptly after </a:t>
            </a:r>
            <a:r>
              <a:rPr sz="300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heat treatment.</a:t>
            </a:r>
            <a:endParaRPr sz="3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8244" y="3357371"/>
            <a:ext cx="2953511" cy="19293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236" y="735329"/>
            <a:ext cx="7598409" cy="5131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5" dirty="0">
                <a:latin typeface="Arial"/>
                <a:cs typeface="Arial"/>
              </a:rPr>
              <a:t>Pasteurization is important</a:t>
            </a:r>
            <a:r>
              <a:rPr sz="2500" spc="2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when: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490855" indent="-478155">
              <a:lnSpc>
                <a:spcPct val="100000"/>
              </a:lnSpc>
              <a:buAutoNum type="alphaLcParenBoth"/>
              <a:tabLst>
                <a:tab pos="491490" algn="l"/>
              </a:tabLst>
            </a:pPr>
            <a:r>
              <a:rPr sz="2500" dirty="0">
                <a:latin typeface="Arial"/>
                <a:cs typeface="Arial"/>
              </a:rPr>
              <a:t>Heat treatment </a:t>
            </a:r>
            <a:r>
              <a:rPr sz="2500" spc="-5" dirty="0">
                <a:latin typeface="Arial"/>
                <a:cs typeface="Arial"/>
              </a:rPr>
              <a:t>will </a:t>
            </a:r>
            <a:r>
              <a:rPr sz="2500" dirty="0">
                <a:latin typeface="Arial"/>
                <a:cs typeface="Arial"/>
              </a:rPr>
              <a:t>not harm </a:t>
            </a:r>
            <a:r>
              <a:rPr sz="2500" spc="-5" dirty="0">
                <a:latin typeface="Arial"/>
                <a:cs typeface="Arial"/>
              </a:rPr>
              <a:t>the </a:t>
            </a:r>
            <a:r>
              <a:rPr sz="2500" dirty="0">
                <a:latin typeface="Arial"/>
                <a:cs typeface="Arial"/>
              </a:rPr>
              <a:t>quality </a:t>
            </a:r>
            <a:r>
              <a:rPr sz="2500" spc="-5" dirty="0">
                <a:latin typeface="Arial"/>
                <a:cs typeface="Arial"/>
              </a:rPr>
              <a:t>of</a:t>
            </a:r>
            <a:r>
              <a:rPr sz="2500" dirty="0">
                <a:latin typeface="Arial"/>
                <a:cs typeface="Arial"/>
              </a:rPr>
              <a:t> product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AutoNum type="alphaLcParenBoth"/>
            </a:pPr>
            <a:endParaRPr sz="2600">
              <a:latin typeface="Times New Roman"/>
              <a:cs typeface="Times New Roman"/>
            </a:endParaRPr>
          </a:p>
          <a:p>
            <a:pPr marL="490855" indent="-478155">
              <a:lnSpc>
                <a:spcPts val="2700"/>
              </a:lnSpc>
              <a:buAutoNum type="alphaLcParenBoth"/>
              <a:tabLst>
                <a:tab pos="491490" algn="l"/>
              </a:tabLst>
            </a:pPr>
            <a:r>
              <a:rPr sz="2500" spc="-5" dirty="0">
                <a:latin typeface="Arial"/>
                <a:cs typeface="Arial"/>
              </a:rPr>
              <a:t>Main spoilage microbes are </a:t>
            </a:r>
            <a:r>
              <a:rPr sz="2500" dirty="0">
                <a:latin typeface="Arial"/>
                <a:cs typeface="Arial"/>
              </a:rPr>
              <a:t>not </a:t>
            </a:r>
            <a:r>
              <a:rPr sz="2500" spc="-5" dirty="0">
                <a:latin typeface="Arial"/>
                <a:cs typeface="Arial"/>
              </a:rPr>
              <a:t>very </a:t>
            </a:r>
            <a:r>
              <a:rPr sz="2500" dirty="0">
                <a:latin typeface="Arial"/>
                <a:cs typeface="Arial"/>
              </a:rPr>
              <a:t>heat</a:t>
            </a:r>
            <a:r>
              <a:rPr sz="2500" spc="7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resistant</a:t>
            </a:r>
            <a:endParaRPr sz="2500">
              <a:latin typeface="Arial"/>
              <a:cs typeface="Arial"/>
            </a:endParaRPr>
          </a:p>
          <a:p>
            <a:pPr marL="295910">
              <a:lnSpc>
                <a:spcPts val="2700"/>
              </a:lnSpc>
            </a:pPr>
            <a:r>
              <a:rPr sz="2500" spc="-5" dirty="0">
                <a:latin typeface="Arial"/>
                <a:cs typeface="Arial"/>
              </a:rPr>
              <a:t>e.g. yeast in fruit</a:t>
            </a:r>
            <a:r>
              <a:rPr sz="2500" spc="25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juices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600">
              <a:latin typeface="Times New Roman"/>
              <a:cs typeface="Times New Roman"/>
            </a:endParaRPr>
          </a:p>
          <a:p>
            <a:pPr marL="295910" indent="-283210">
              <a:lnSpc>
                <a:spcPct val="100000"/>
              </a:lnSpc>
              <a:buAutoNum type="alphaLcParenBoth" startAt="3"/>
              <a:tabLst>
                <a:tab pos="473075" algn="l"/>
              </a:tabLst>
            </a:pPr>
            <a:r>
              <a:rPr sz="2500" spc="-5" dirty="0">
                <a:latin typeface="Arial"/>
                <a:cs typeface="Arial"/>
              </a:rPr>
              <a:t>Kill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pathogens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AutoNum type="alphaLcParenBoth" startAt="3"/>
            </a:pPr>
            <a:endParaRPr sz="3100">
              <a:latin typeface="Times New Roman"/>
              <a:cs typeface="Times New Roman"/>
            </a:endParaRPr>
          </a:p>
          <a:p>
            <a:pPr marL="295910" marR="165100" indent="-283210">
              <a:lnSpc>
                <a:spcPts val="2400"/>
              </a:lnSpc>
              <a:buAutoNum type="alphaLcParenBoth" startAt="3"/>
              <a:tabLst>
                <a:tab pos="473709" algn="l"/>
              </a:tabLst>
            </a:pPr>
            <a:r>
              <a:rPr sz="2500" dirty="0">
                <a:latin typeface="Arial"/>
                <a:cs typeface="Arial"/>
              </a:rPr>
              <a:t>Any </a:t>
            </a:r>
            <a:r>
              <a:rPr sz="2500" spc="-5" dirty="0">
                <a:latin typeface="Arial"/>
                <a:cs typeface="Arial"/>
              </a:rPr>
              <a:t>surviving organisms will be treated with </a:t>
            </a:r>
            <a:r>
              <a:rPr sz="2500" dirty="0">
                <a:latin typeface="Arial"/>
                <a:cs typeface="Arial"/>
              </a:rPr>
              <a:t>other  </a:t>
            </a:r>
            <a:r>
              <a:rPr sz="2500" spc="-5" dirty="0">
                <a:latin typeface="Arial"/>
                <a:cs typeface="Arial"/>
              </a:rPr>
              <a:t>preservative</a:t>
            </a:r>
            <a:r>
              <a:rPr sz="2500" spc="5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methods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lphaLcParenBoth" startAt="3"/>
            </a:pPr>
            <a:endParaRPr sz="3150">
              <a:latin typeface="Times New Roman"/>
              <a:cs typeface="Times New Roman"/>
            </a:endParaRPr>
          </a:p>
          <a:p>
            <a:pPr marL="295910" marR="271780" indent="-283210">
              <a:lnSpc>
                <a:spcPct val="80000"/>
              </a:lnSpc>
              <a:buAutoNum type="alphaLcParenBoth" startAt="3"/>
              <a:tabLst>
                <a:tab pos="491490" algn="l"/>
              </a:tabLst>
            </a:pPr>
            <a:r>
              <a:rPr sz="2500" spc="-5" dirty="0">
                <a:latin typeface="Arial"/>
                <a:cs typeface="Arial"/>
              </a:rPr>
              <a:t>Competing organisms are to be killed, allowing a  desired</a:t>
            </a:r>
            <a:r>
              <a:rPr sz="2500" spc="-1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fermentation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236" y="911733"/>
            <a:ext cx="7101205" cy="527367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95910" marR="672465" indent="-283845">
              <a:lnSpc>
                <a:spcPts val="2920"/>
              </a:lnSpc>
              <a:spcBef>
                <a:spcPts val="459"/>
              </a:spcBef>
            </a:pPr>
            <a:r>
              <a:rPr sz="2700" dirty="0">
                <a:latin typeface="Arial"/>
                <a:cs typeface="Arial"/>
              </a:rPr>
              <a:t>Preservative </a:t>
            </a:r>
            <a:r>
              <a:rPr sz="2700" spc="-5" dirty="0">
                <a:latin typeface="Arial"/>
                <a:cs typeface="Arial"/>
              </a:rPr>
              <a:t>methods used </a:t>
            </a:r>
            <a:r>
              <a:rPr sz="2700" dirty="0">
                <a:latin typeface="Arial"/>
                <a:cs typeface="Arial"/>
              </a:rPr>
              <a:t>to supplement  pasteurization: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250">
              <a:latin typeface="Times New Roman"/>
              <a:cs typeface="Times New Roman"/>
            </a:endParaRPr>
          </a:p>
          <a:p>
            <a:pPr marL="527050" indent="-514350">
              <a:lnSpc>
                <a:spcPct val="100000"/>
              </a:lnSpc>
              <a:buAutoNum type="alphaLcParenBoth"/>
              <a:tabLst>
                <a:tab pos="527050" algn="l"/>
              </a:tabLst>
            </a:pPr>
            <a:r>
              <a:rPr sz="2700" dirty="0">
                <a:latin typeface="Arial"/>
                <a:cs typeface="Arial"/>
              </a:rPr>
              <a:t>Refrigeration.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lphaLcParenBoth"/>
            </a:pPr>
            <a:endParaRPr sz="3300">
              <a:latin typeface="Times New Roman"/>
              <a:cs typeface="Times New Roman"/>
            </a:endParaRPr>
          </a:p>
          <a:p>
            <a:pPr marL="527050" indent="-514350">
              <a:lnSpc>
                <a:spcPct val="100000"/>
              </a:lnSpc>
              <a:buAutoNum type="alphaLcParenBoth"/>
              <a:tabLst>
                <a:tab pos="527050" algn="l"/>
              </a:tabLst>
            </a:pPr>
            <a:r>
              <a:rPr sz="2700" spc="-5" dirty="0">
                <a:latin typeface="Arial"/>
                <a:cs typeface="Arial"/>
              </a:rPr>
              <a:t>Keeping </a:t>
            </a:r>
            <a:r>
              <a:rPr sz="2700" dirty="0">
                <a:latin typeface="Arial"/>
                <a:cs typeface="Arial"/>
              </a:rPr>
              <a:t>out microorganisms </a:t>
            </a:r>
            <a:r>
              <a:rPr sz="2700" spc="-5" dirty="0">
                <a:latin typeface="Arial"/>
                <a:cs typeface="Arial"/>
              </a:rPr>
              <a:t>by</a:t>
            </a:r>
            <a:r>
              <a:rPr sz="2700" spc="-25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packaging.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lphaLcParenBoth"/>
            </a:pPr>
            <a:endParaRPr sz="3300">
              <a:latin typeface="Times New Roman"/>
              <a:cs typeface="Times New Roman"/>
            </a:endParaRPr>
          </a:p>
          <a:p>
            <a:pPr marL="508000" indent="-495300">
              <a:lnSpc>
                <a:spcPct val="100000"/>
              </a:lnSpc>
              <a:buAutoNum type="alphaLcParenBoth"/>
              <a:tabLst>
                <a:tab pos="508634" algn="l"/>
              </a:tabLst>
            </a:pPr>
            <a:r>
              <a:rPr sz="2700" dirty="0">
                <a:latin typeface="Arial"/>
                <a:cs typeface="Arial"/>
              </a:rPr>
              <a:t>Maintenance of </a:t>
            </a:r>
            <a:r>
              <a:rPr sz="2700" spc="-5" dirty="0">
                <a:latin typeface="Arial"/>
                <a:cs typeface="Arial"/>
              </a:rPr>
              <a:t>anaerobic</a:t>
            </a:r>
            <a:r>
              <a:rPr sz="2700" spc="-10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conditions.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AutoNum type="alphaLcParenBoth"/>
            </a:pPr>
            <a:endParaRPr sz="3250">
              <a:latin typeface="Times New Roman"/>
              <a:cs typeface="Times New Roman"/>
            </a:endParaRPr>
          </a:p>
          <a:p>
            <a:pPr marL="508000" indent="-495300">
              <a:lnSpc>
                <a:spcPct val="100000"/>
              </a:lnSpc>
              <a:buAutoNum type="alphaLcParenBoth"/>
              <a:tabLst>
                <a:tab pos="508634" algn="l"/>
              </a:tabLst>
            </a:pPr>
            <a:r>
              <a:rPr sz="2700" dirty="0">
                <a:latin typeface="Arial"/>
                <a:cs typeface="Arial"/>
              </a:rPr>
              <a:t>Addition of high concentration of</a:t>
            </a:r>
            <a:r>
              <a:rPr sz="2700" spc="-60" dirty="0">
                <a:latin typeface="Arial"/>
                <a:cs typeface="Arial"/>
              </a:rPr>
              <a:t> </a:t>
            </a:r>
            <a:r>
              <a:rPr sz="2700" spc="-25" dirty="0">
                <a:latin typeface="Arial"/>
                <a:cs typeface="Arial"/>
              </a:rPr>
              <a:t>sugar.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lphaLcParenBoth"/>
            </a:pPr>
            <a:endParaRPr sz="3300">
              <a:latin typeface="Times New Roman"/>
              <a:cs typeface="Times New Roman"/>
            </a:endParaRPr>
          </a:p>
          <a:p>
            <a:pPr marL="527050" indent="-514350">
              <a:lnSpc>
                <a:spcPct val="100000"/>
              </a:lnSpc>
              <a:buAutoNum type="alphaLcParenBoth"/>
              <a:tabLst>
                <a:tab pos="527050" algn="l"/>
              </a:tabLst>
            </a:pPr>
            <a:r>
              <a:rPr sz="2700" dirty="0">
                <a:latin typeface="Arial"/>
                <a:cs typeface="Arial"/>
              </a:rPr>
              <a:t>Presence of chemical</a:t>
            </a:r>
            <a:r>
              <a:rPr sz="2700" spc="-15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preservatives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2811" y="338327"/>
            <a:ext cx="6434328" cy="1220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68668" y="338327"/>
            <a:ext cx="946403" cy="12207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86600" y="338327"/>
            <a:ext cx="1123188" cy="12207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14602" y="490854"/>
            <a:ext cx="634428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" dirty="0"/>
              <a:t>b) Heating at about</a:t>
            </a:r>
            <a:r>
              <a:rPr sz="4300" spc="-15" dirty="0"/>
              <a:t> </a:t>
            </a:r>
            <a:r>
              <a:rPr sz="4300" spc="-5" dirty="0"/>
              <a:t>100°C</a:t>
            </a:r>
            <a:endParaRPr sz="4300"/>
          </a:p>
        </p:txBody>
      </p:sp>
      <p:sp>
        <p:nvSpPr>
          <p:cNvPr id="6" name="object 6"/>
          <p:cNvSpPr txBox="1"/>
          <p:nvPr/>
        </p:nvSpPr>
        <p:spPr>
          <a:xfrm>
            <a:off x="1596897" y="1468577"/>
            <a:ext cx="7017384" cy="47212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380365" indent="-283210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9687"/>
              <a:buChar char=""/>
              <a:tabLst>
                <a:tab pos="296545" algn="l"/>
              </a:tabLst>
            </a:pPr>
            <a:r>
              <a:rPr sz="3200" spc="-10" dirty="0">
                <a:latin typeface="Arial"/>
                <a:cs typeface="Arial"/>
              </a:rPr>
              <a:t>Sufficient </a:t>
            </a:r>
            <a:r>
              <a:rPr sz="3200" dirty="0">
                <a:latin typeface="Arial"/>
                <a:cs typeface="Arial"/>
              </a:rPr>
              <a:t>to kill </a:t>
            </a:r>
            <a:r>
              <a:rPr sz="3200" spc="-5" dirty="0">
                <a:latin typeface="Arial"/>
                <a:cs typeface="Arial"/>
              </a:rPr>
              <a:t>all microbes but </a:t>
            </a:r>
            <a:r>
              <a:rPr sz="3200" spc="-114" dirty="0">
                <a:latin typeface="Arial"/>
                <a:cs typeface="Arial"/>
              </a:rPr>
              <a:t>not  </a:t>
            </a:r>
            <a:r>
              <a:rPr sz="3200" dirty="0">
                <a:latin typeface="Arial"/>
                <a:cs typeface="Arial"/>
              </a:rPr>
              <a:t>spores,</a:t>
            </a:r>
            <a:endParaRPr sz="3200">
              <a:latin typeface="Arial"/>
              <a:cs typeface="Arial"/>
            </a:endParaRPr>
          </a:p>
          <a:p>
            <a:pPr marL="295910" marR="753745" indent="-283210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9687"/>
              <a:buChar char=""/>
              <a:tabLst>
                <a:tab pos="296545" algn="l"/>
              </a:tabLst>
            </a:pPr>
            <a:r>
              <a:rPr sz="3200" spc="-5" dirty="0">
                <a:latin typeface="Arial"/>
                <a:cs typeface="Arial"/>
              </a:rPr>
              <a:t>Many </a:t>
            </a:r>
            <a:r>
              <a:rPr sz="3200" dirty="0">
                <a:latin typeface="Arial"/>
                <a:cs typeface="Arial"/>
              </a:rPr>
              <a:t>acid </a:t>
            </a:r>
            <a:r>
              <a:rPr sz="3200" spc="-5" dirty="0">
                <a:latin typeface="Arial"/>
                <a:cs typeface="Arial"/>
              </a:rPr>
              <a:t>foods </a:t>
            </a:r>
            <a:r>
              <a:rPr sz="3200" dirty="0">
                <a:latin typeface="Arial"/>
                <a:cs typeface="Arial"/>
              </a:rPr>
              <a:t>are </a:t>
            </a:r>
            <a:r>
              <a:rPr sz="3200" spc="-35" dirty="0">
                <a:latin typeface="Arial"/>
                <a:cs typeface="Arial"/>
              </a:rPr>
              <a:t>successfully  </a:t>
            </a:r>
            <a:r>
              <a:rPr sz="3200" dirty="0">
                <a:latin typeface="Arial"/>
                <a:cs typeface="Arial"/>
              </a:rPr>
              <a:t>preserved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at100°C.</a:t>
            </a:r>
            <a:endParaRPr sz="3200">
              <a:latin typeface="Arial"/>
              <a:cs typeface="Arial"/>
            </a:endParaRPr>
          </a:p>
          <a:p>
            <a:pPr marL="295910" indent="-28321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Char char=""/>
              <a:tabLst>
                <a:tab pos="296545" algn="l"/>
              </a:tabLst>
            </a:pPr>
            <a:r>
              <a:rPr sz="3200" spc="-5" dirty="0">
                <a:latin typeface="Arial"/>
                <a:cs typeface="Arial"/>
              </a:rPr>
              <a:t>Methods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1779905" algn="l"/>
                <a:tab pos="4537710" algn="l"/>
              </a:tabLst>
            </a:pPr>
            <a:r>
              <a:rPr sz="3200" dirty="0">
                <a:latin typeface="Arial"/>
                <a:cs typeface="Arial"/>
              </a:rPr>
              <a:t>©Boiled	</a:t>
            </a:r>
            <a:r>
              <a:rPr sz="3200" spc="-5" dirty="0">
                <a:latin typeface="Arial"/>
                <a:cs typeface="Arial"/>
              </a:rPr>
              <a:t>©Immersion	</a:t>
            </a:r>
            <a:r>
              <a:rPr sz="3200" dirty="0">
                <a:latin typeface="Arial"/>
                <a:cs typeface="Arial"/>
              </a:rPr>
              <a:t>©Baking</a:t>
            </a:r>
            <a:endParaRPr sz="3200">
              <a:latin typeface="Arial"/>
              <a:cs typeface="Arial"/>
            </a:endParaRPr>
          </a:p>
          <a:p>
            <a:pPr marL="295910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latin typeface="Arial"/>
                <a:cs typeface="Arial"/>
              </a:rPr>
              <a:t>©Simmering </a:t>
            </a:r>
            <a:r>
              <a:rPr sz="3200" dirty="0">
                <a:latin typeface="Arial"/>
                <a:cs typeface="Arial"/>
              </a:rPr>
              <a:t>© </a:t>
            </a:r>
            <a:r>
              <a:rPr sz="3200" spc="-5" dirty="0">
                <a:latin typeface="Arial"/>
                <a:cs typeface="Arial"/>
              </a:rPr>
              <a:t>Roasting</a:t>
            </a:r>
            <a:endParaRPr sz="3200">
              <a:latin typeface="Arial"/>
              <a:cs typeface="Arial"/>
            </a:endParaRPr>
          </a:p>
          <a:p>
            <a:pPr marL="295910" marR="5080" indent="-283845">
              <a:lnSpc>
                <a:spcPct val="100000"/>
              </a:lnSpc>
              <a:spcBef>
                <a:spcPts val="595"/>
              </a:spcBef>
              <a:tabLst>
                <a:tab pos="4425950" algn="l"/>
              </a:tabLst>
            </a:pPr>
            <a:r>
              <a:rPr sz="3200" dirty="0">
                <a:latin typeface="Arial"/>
                <a:cs typeface="Arial"/>
              </a:rPr>
              <a:t>© Frying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©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Blanching	</a:t>
            </a:r>
            <a:r>
              <a:rPr sz="3200" dirty="0">
                <a:latin typeface="Arial"/>
                <a:cs typeface="Arial"/>
              </a:rPr>
              <a:t>© Exposure</a:t>
            </a:r>
            <a:r>
              <a:rPr sz="3200" spc="-13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to  </a:t>
            </a:r>
            <a:r>
              <a:rPr sz="3200" spc="-5" dirty="0">
                <a:latin typeface="Arial"/>
                <a:cs typeface="Arial"/>
              </a:rPr>
              <a:t>flowing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steam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2811" y="338327"/>
            <a:ext cx="5916168" cy="1220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50508" y="338327"/>
            <a:ext cx="946404" cy="12207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68440" y="338327"/>
            <a:ext cx="1275588" cy="12207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14602" y="490854"/>
            <a:ext cx="582612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" dirty="0"/>
              <a:t>c) Heating above</a:t>
            </a:r>
            <a:r>
              <a:rPr sz="4300" spc="-45" dirty="0"/>
              <a:t> </a:t>
            </a:r>
            <a:r>
              <a:rPr sz="4300" spc="-5" dirty="0"/>
              <a:t>100°C</a:t>
            </a:r>
            <a:endParaRPr sz="4300"/>
          </a:p>
        </p:txBody>
      </p:sp>
      <p:sp>
        <p:nvSpPr>
          <p:cNvPr id="6" name="object 6"/>
          <p:cNvSpPr txBox="1"/>
          <p:nvPr/>
        </p:nvSpPr>
        <p:spPr>
          <a:xfrm>
            <a:off x="1596897" y="1420114"/>
            <a:ext cx="48285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5910" algn="l"/>
              </a:tabLst>
            </a:pPr>
            <a:r>
              <a:rPr sz="1450" spc="-390" dirty="0">
                <a:solidFill>
                  <a:srgbClr val="3891A7"/>
                </a:solidFill>
                <a:latin typeface="Arial"/>
                <a:cs typeface="Arial"/>
              </a:rPr>
              <a:t>	</a:t>
            </a:r>
            <a:r>
              <a:rPr sz="1800" spc="-5" dirty="0">
                <a:latin typeface="Arial"/>
                <a:cs typeface="Arial"/>
              </a:rPr>
              <a:t>Obtained by means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steam under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pressure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96897" y="3490341"/>
            <a:ext cx="7165975" cy="258000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295910" marR="17145" indent="-283210">
              <a:lnSpc>
                <a:spcPct val="80000"/>
              </a:lnSpc>
              <a:spcBef>
                <a:spcPts val="530"/>
              </a:spcBef>
              <a:buClr>
                <a:srgbClr val="3891A7"/>
              </a:buClr>
              <a:buSzPct val="80555"/>
              <a:buChar char=""/>
              <a:tabLst>
                <a:tab pos="295910" algn="l"/>
                <a:tab pos="296545" algn="l"/>
              </a:tabLst>
            </a:pP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Commercial sterility</a:t>
            </a:r>
            <a:r>
              <a:rPr sz="1800" spc="-5" dirty="0">
                <a:latin typeface="Arial"/>
                <a:cs typeface="Arial"/>
              </a:rPr>
              <a:t>: include heating foods at high temperature for a  short </a:t>
            </a:r>
            <a:r>
              <a:rPr sz="1800" dirty="0">
                <a:latin typeface="Arial"/>
                <a:cs typeface="Arial"/>
              </a:rPr>
              <a:t>time </a:t>
            </a:r>
            <a:r>
              <a:rPr sz="1800" spc="-5" dirty="0">
                <a:latin typeface="Arial"/>
                <a:cs typeface="Arial"/>
              </a:rPr>
              <a:t>e.g. ultra heat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treatment.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3891A7"/>
              </a:buClr>
              <a:buFont typeface="Arial"/>
              <a:buChar char=""/>
            </a:pPr>
            <a:endParaRPr sz="2500">
              <a:latin typeface="Times New Roman"/>
              <a:cs typeface="Times New Roman"/>
            </a:endParaRPr>
          </a:p>
          <a:p>
            <a:pPr marL="295910" marR="5080" indent="-283210">
              <a:lnSpc>
                <a:spcPct val="80000"/>
              </a:lnSpc>
              <a:buClr>
                <a:srgbClr val="3891A7"/>
              </a:buClr>
              <a:buSzPct val="80555"/>
              <a:buChar char=""/>
              <a:tabLst>
                <a:tab pos="295910" algn="l"/>
                <a:tab pos="296545" algn="l"/>
              </a:tabLst>
            </a:pPr>
            <a:r>
              <a:rPr sz="1800" spc="-5" dirty="0">
                <a:latin typeface="Arial"/>
                <a:cs typeface="Arial"/>
              </a:rPr>
              <a:t>All commercially sterile foods should be stored in cool, </a:t>
            </a:r>
            <a:r>
              <a:rPr sz="1800" spc="-45" dirty="0">
                <a:latin typeface="Arial"/>
                <a:cs typeface="Arial"/>
              </a:rPr>
              <a:t>dry, </a:t>
            </a:r>
            <a:r>
              <a:rPr sz="1800" spc="-5" dirty="0">
                <a:latin typeface="Arial"/>
                <a:cs typeface="Arial"/>
              </a:rPr>
              <a:t>place </a:t>
            </a:r>
            <a:r>
              <a:rPr sz="1800" dirty="0">
                <a:latin typeface="Arial"/>
                <a:cs typeface="Arial"/>
              </a:rPr>
              <a:t>to  </a:t>
            </a:r>
            <a:r>
              <a:rPr sz="1800" spc="-5" dirty="0">
                <a:latin typeface="Arial"/>
                <a:cs typeface="Arial"/>
              </a:rPr>
              <a:t>prevent any viable thermophilic spores </a:t>
            </a:r>
            <a:r>
              <a:rPr sz="1800" dirty="0">
                <a:latin typeface="Arial"/>
                <a:cs typeface="Arial"/>
              </a:rPr>
              <a:t>from </a:t>
            </a:r>
            <a:r>
              <a:rPr sz="1800" spc="-5" dirty="0">
                <a:latin typeface="Arial"/>
                <a:cs typeface="Arial"/>
              </a:rPr>
              <a:t>germinating and cause,  </a:t>
            </a:r>
            <a:r>
              <a:rPr sz="1800" spc="-10" dirty="0">
                <a:latin typeface="Arial"/>
                <a:cs typeface="Arial"/>
              </a:rPr>
              <a:t>spoilage </a:t>
            </a:r>
            <a:r>
              <a:rPr sz="1800" dirty="0">
                <a:latin typeface="Arial"/>
                <a:cs typeface="Arial"/>
              </a:rPr>
              <a:t>to the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foods.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3891A7"/>
              </a:buClr>
              <a:buFont typeface="Arial"/>
              <a:buChar char=""/>
            </a:pPr>
            <a:endParaRPr sz="2500">
              <a:latin typeface="Times New Roman"/>
              <a:cs typeface="Times New Roman"/>
            </a:endParaRPr>
          </a:p>
          <a:p>
            <a:pPr marL="295910" marR="428625" indent="-283210" algn="just">
              <a:lnSpc>
                <a:spcPct val="80000"/>
              </a:lnSpc>
              <a:buClr>
                <a:srgbClr val="3891A7"/>
              </a:buClr>
              <a:buSzPct val="80555"/>
              <a:buChar char=""/>
              <a:tabLst>
                <a:tab pos="296545" algn="l"/>
              </a:tabLst>
            </a:pPr>
            <a:r>
              <a:rPr sz="1800" spc="-5" dirty="0">
                <a:latin typeface="Arial"/>
                <a:cs typeface="Arial"/>
              </a:rPr>
              <a:t>Ultra Heat </a:t>
            </a:r>
            <a:r>
              <a:rPr sz="1800" spc="-10" dirty="0">
                <a:latin typeface="Arial"/>
                <a:cs typeface="Arial"/>
              </a:rPr>
              <a:t>Treatment: Treatment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milk by heating </a:t>
            </a:r>
            <a:r>
              <a:rPr sz="1800" dirty="0">
                <a:latin typeface="Arial"/>
                <a:cs typeface="Arial"/>
              </a:rPr>
              <a:t>at </a:t>
            </a:r>
            <a:r>
              <a:rPr sz="1800" spc="-5" dirty="0">
                <a:latin typeface="Arial"/>
                <a:cs typeface="Arial"/>
              </a:rPr>
              <a:t>150°C by  steam injection </a:t>
            </a:r>
            <a:r>
              <a:rPr sz="1800" spc="-10" dirty="0">
                <a:latin typeface="Arial"/>
                <a:cs typeface="Arial"/>
              </a:rPr>
              <a:t>followed </a:t>
            </a:r>
            <a:r>
              <a:rPr sz="1800" spc="-5" dirty="0">
                <a:latin typeface="Arial"/>
                <a:cs typeface="Arial"/>
              </a:rPr>
              <a:t>by 'flash evaporation'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the condensed  steam.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87651" y="1955292"/>
            <a:ext cx="5615940" cy="12801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857375" y="2000250"/>
            <a:ext cx="5471159" cy="11353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857375" y="2000250"/>
            <a:ext cx="5471160" cy="1134745"/>
          </a:xfrm>
          <a:prstGeom prst="rect">
            <a:avLst/>
          </a:prstGeom>
          <a:ln w="9525">
            <a:solidFill>
              <a:srgbClr val="FDB809"/>
            </a:solidFill>
          </a:ln>
        </p:spPr>
        <p:txBody>
          <a:bodyPr vert="horz" wrap="square" lIns="0" tIns="146050" rIns="0" bIns="0" rtlCol="0">
            <a:spAutoFit/>
          </a:bodyPr>
          <a:lstStyle/>
          <a:p>
            <a:pPr marR="375920" algn="ctr">
              <a:lnSpc>
                <a:spcPct val="100000"/>
              </a:lnSpc>
              <a:spcBef>
                <a:spcPts val="1150"/>
              </a:spcBef>
            </a:pPr>
            <a:r>
              <a:rPr sz="1600" spc="-5" dirty="0">
                <a:latin typeface="Arial"/>
                <a:cs typeface="Arial"/>
              </a:rPr>
              <a:t>Steam </a:t>
            </a:r>
            <a:r>
              <a:rPr sz="1600" spc="-10" dirty="0">
                <a:latin typeface="Arial"/>
                <a:cs typeface="Arial"/>
              </a:rPr>
              <a:t>pressure </a:t>
            </a:r>
            <a:r>
              <a:rPr sz="1600" spc="-5" dirty="0">
                <a:latin typeface="Arial"/>
                <a:cs typeface="Arial"/>
              </a:rPr>
              <a:t>if ↑ </a:t>
            </a:r>
            <a:r>
              <a:rPr sz="1600" spc="-45" dirty="0">
                <a:latin typeface="Arial"/>
                <a:cs typeface="Arial"/>
              </a:rPr>
              <a:t>Temp.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↑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R="372745" algn="ctr">
              <a:lnSpc>
                <a:spcPct val="100000"/>
              </a:lnSpc>
              <a:spcBef>
                <a:spcPts val="1280"/>
              </a:spcBef>
            </a:pPr>
            <a:r>
              <a:rPr sz="1600" spc="-5" dirty="0">
                <a:latin typeface="Arial"/>
                <a:cs typeface="Arial"/>
              </a:rPr>
              <a:t>121°C. 1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atm.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236" y="750570"/>
            <a:ext cx="7940675" cy="5056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Objective of heating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foods: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50">
              <a:latin typeface="Times New Roman"/>
              <a:cs typeface="Times New Roman"/>
            </a:endParaRPr>
          </a:p>
          <a:p>
            <a:pPr marL="295910" indent="-283210">
              <a:lnSpc>
                <a:spcPct val="100000"/>
              </a:lnSpc>
              <a:buAutoNum type="alphaLcParenBoth"/>
              <a:tabLst>
                <a:tab pos="387350" algn="l"/>
              </a:tabLst>
            </a:pPr>
            <a:r>
              <a:rPr sz="2000" spc="-11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destroy pathogens and spoilage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microorganisms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AutoNum type="alphaLcParenBoth"/>
            </a:pPr>
            <a:endParaRPr sz="2250">
              <a:latin typeface="Times New Roman"/>
              <a:cs typeface="Times New Roman"/>
            </a:endParaRPr>
          </a:p>
          <a:p>
            <a:pPr marL="295910" indent="-283210">
              <a:lnSpc>
                <a:spcPct val="100000"/>
              </a:lnSpc>
              <a:buAutoNum type="alphaLcParenBoth"/>
              <a:tabLst>
                <a:tab pos="387350" algn="l"/>
              </a:tabLst>
            </a:pPr>
            <a:r>
              <a:rPr sz="2000" spc="-11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destroy </a:t>
            </a:r>
            <a:r>
              <a:rPr sz="2000" spc="-5" dirty="0">
                <a:latin typeface="Arial"/>
                <a:cs typeface="Arial"/>
              </a:rPr>
              <a:t>toxin </a:t>
            </a:r>
            <a:r>
              <a:rPr sz="2000" dirty="0">
                <a:latin typeface="Arial"/>
                <a:cs typeface="Arial"/>
              </a:rPr>
              <a:t>present in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foods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lphaLcParenBoth"/>
            </a:pPr>
            <a:endParaRPr sz="2700">
              <a:latin typeface="Times New Roman"/>
              <a:cs typeface="Times New Roman"/>
            </a:endParaRPr>
          </a:p>
          <a:p>
            <a:pPr marL="295910" marR="341630" indent="-283210">
              <a:lnSpc>
                <a:spcPts val="1920"/>
              </a:lnSpc>
              <a:buAutoNum type="alphaLcParenBoth"/>
              <a:tabLst>
                <a:tab pos="374015" algn="l"/>
              </a:tabLst>
            </a:pPr>
            <a:r>
              <a:rPr sz="2000" spc="-11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destroy the </a:t>
            </a:r>
            <a:r>
              <a:rPr sz="2000" spc="-5" dirty="0">
                <a:latin typeface="Arial"/>
                <a:cs typeface="Arial"/>
              </a:rPr>
              <a:t>vegetative </a:t>
            </a:r>
            <a:r>
              <a:rPr sz="2000" dirty="0">
                <a:latin typeface="Arial"/>
                <a:cs typeface="Arial"/>
              </a:rPr>
              <a:t>cells and spores of yeast, bacteria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  moulds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AutoNum type="alphaLcParenBoth"/>
            </a:pPr>
            <a:endParaRPr sz="2300">
              <a:latin typeface="Times New Roman"/>
              <a:cs typeface="Times New Roman"/>
            </a:endParaRPr>
          </a:p>
          <a:p>
            <a:pPr marL="295910" indent="-283210">
              <a:lnSpc>
                <a:spcPct val="100000"/>
              </a:lnSpc>
              <a:buAutoNum type="alphaLcParenBoth"/>
              <a:tabLst>
                <a:tab pos="387350" algn="l"/>
              </a:tabLst>
            </a:pPr>
            <a:r>
              <a:rPr sz="2000" spc="-11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destroy undesirable enzymes this can </a:t>
            </a:r>
            <a:r>
              <a:rPr sz="2000" spc="-10" dirty="0">
                <a:latin typeface="Arial"/>
                <a:cs typeface="Arial"/>
              </a:rPr>
              <a:t>affect </a:t>
            </a:r>
            <a:r>
              <a:rPr sz="2000" dirty="0">
                <a:latin typeface="Arial"/>
                <a:cs typeface="Arial"/>
              </a:rPr>
              <a:t>the quality of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foods.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AutoNum type="alphaLcParenBoth"/>
            </a:pPr>
            <a:endParaRPr sz="2250">
              <a:latin typeface="Times New Roman"/>
              <a:cs typeface="Times New Roman"/>
            </a:endParaRPr>
          </a:p>
          <a:p>
            <a:pPr marL="295910" indent="-283210">
              <a:lnSpc>
                <a:spcPct val="100000"/>
              </a:lnSpc>
              <a:buAutoNum type="alphaLcParenBoth"/>
              <a:tabLst>
                <a:tab pos="387350" algn="l"/>
              </a:tabLst>
            </a:pPr>
            <a:r>
              <a:rPr sz="2000" spc="-11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control the growth of surviving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microorganisms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AutoNum type="alphaLcParenBoth"/>
            </a:pPr>
            <a:endParaRPr sz="2250">
              <a:latin typeface="Times New Roman"/>
              <a:cs typeface="Times New Roman"/>
            </a:endParaRPr>
          </a:p>
          <a:p>
            <a:pPr marL="385445" indent="-372745">
              <a:lnSpc>
                <a:spcPct val="100000"/>
              </a:lnSpc>
              <a:buAutoNum type="alphaLcParenBoth"/>
              <a:tabLst>
                <a:tab pos="385445" algn="l"/>
                <a:tab pos="386080" algn="l"/>
              </a:tabLst>
            </a:pPr>
            <a:r>
              <a:rPr sz="2000" spc="-11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retain the acceptance and nutritional quality of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foods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AutoNum type="alphaLcParenBoth"/>
            </a:pPr>
            <a:endParaRPr sz="2250">
              <a:latin typeface="Times New Roman"/>
              <a:cs typeface="Times New Roman"/>
            </a:endParaRPr>
          </a:p>
          <a:p>
            <a:pPr marL="295910" indent="-283210">
              <a:lnSpc>
                <a:spcPct val="100000"/>
              </a:lnSpc>
              <a:spcBef>
                <a:spcPts val="5"/>
              </a:spcBef>
              <a:buAutoNum type="alphaLcParenBoth"/>
              <a:tabLst>
                <a:tab pos="387350" algn="l"/>
              </a:tabLst>
            </a:pPr>
            <a:r>
              <a:rPr sz="2000" spc="-11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reduce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competition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2811" y="338327"/>
            <a:ext cx="4820412" cy="1220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490854"/>
            <a:ext cx="411924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" dirty="0"/>
              <a:t>Canning</a:t>
            </a:r>
            <a:r>
              <a:rPr sz="4300" spc="-70" dirty="0"/>
              <a:t> </a:t>
            </a:r>
            <a:r>
              <a:rPr sz="4300" spc="-5" dirty="0"/>
              <a:t>process</a:t>
            </a:r>
            <a:endParaRPr sz="4300"/>
          </a:p>
        </p:txBody>
      </p:sp>
      <p:sp>
        <p:nvSpPr>
          <p:cNvPr id="4" name="object 4"/>
          <p:cNvSpPr txBox="1"/>
          <p:nvPr/>
        </p:nvSpPr>
        <p:spPr>
          <a:xfrm>
            <a:off x="1596897" y="1468577"/>
            <a:ext cx="7101205" cy="40817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276860" indent="-283210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9687"/>
              <a:buChar char=""/>
              <a:tabLst>
                <a:tab pos="296545" algn="l"/>
              </a:tabLst>
            </a:pPr>
            <a:r>
              <a:rPr sz="3200" dirty="0">
                <a:latin typeface="Arial"/>
                <a:cs typeface="Arial"/>
              </a:rPr>
              <a:t>Preservation of </a:t>
            </a:r>
            <a:r>
              <a:rPr sz="3200" spc="-5" dirty="0">
                <a:latin typeface="Arial"/>
                <a:cs typeface="Arial"/>
              </a:rPr>
              <a:t>foods </a:t>
            </a:r>
            <a:r>
              <a:rPr sz="3200" dirty="0">
                <a:latin typeface="Arial"/>
                <a:cs typeface="Arial"/>
              </a:rPr>
              <a:t>in </a:t>
            </a:r>
            <a:r>
              <a:rPr sz="3200" spc="-5" dirty="0">
                <a:latin typeface="Arial"/>
                <a:cs typeface="Arial"/>
              </a:rPr>
              <a:t>sealed  containers followed </a:t>
            </a:r>
            <a:r>
              <a:rPr sz="3200" spc="-10" dirty="0">
                <a:latin typeface="Arial"/>
                <a:cs typeface="Arial"/>
              </a:rPr>
              <a:t>by </a:t>
            </a:r>
            <a:r>
              <a:rPr sz="3200" spc="-5" dirty="0">
                <a:latin typeface="Arial"/>
                <a:cs typeface="Arial"/>
              </a:rPr>
              <a:t>application </a:t>
            </a:r>
            <a:r>
              <a:rPr sz="3200" dirty="0">
                <a:latin typeface="Arial"/>
                <a:cs typeface="Arial"/>
              </a:rPr>
              <a:t>of  </a:t>
            </a:r>
            <a:r>
              <a:rPr sz="3200" spc="-5" dirty="0">
                <a:latin typeface="Arial"/>
                <a:cs typeface="Arial"/>
              </a:rPr>
              <a:t>heat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treatment.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3891A7"/>
              </a:buClr>
              <a:buFont typeface="Arial"/>
              <a:buChar char=""/>
            </a:pPr>
            <a:endParaRPr sz="4350">
              <a:latin typeface="Times New Roman"/>
              <a:cs typeface="Times New Roman"/>
            </a:endParaRPr>
          </a:p>
          <a:p>
            <a:pPr marL="295910" marR="5080" indent="-283210">
              <a:lnSpc>
                <a:spcPct val="100000"/>
              </a:lnSpc>
              <a:spcBef>
                <a:spcPts val="5"/>
              </a:spcBef>
              <a:buClr>
                <a:srgbClr val="3891A7"/>
              </a:buClr>
              <a:buSzPct val="79687"/>
              <a:buChar char=""/>
              <a:tabLst>
                <a:tab pos="296545" algn="l"/>
              </a:tabLst>
            </a:pPr>
            <a:r>
              <a:rPr sz="3200" spc="-5" dirty="0">
                <a:latin typeface="Arial"/>
                <a:cs typeface="Arial"/>
              </a:rPr>
              <a:t>Canning (also </a:t>
            </a:r>
            <a:r>
              <a:rPr sz="3200" dirty="0">
                <a:latin typeface="Arial"/>
                <a:cs typeface="Arial"/>
              </a:rPr>
              <a:t>known as </a:t>
            </a:r>
            <a:r>
              <a:rPr sz="3200" spc="-5" dirty="0">
                <a:latin typeface="Arial"/>
                <a:cs typeface="Arial"/>
              </a:rPr>
              <a:t>hermetically  sealed containers) </a:t>
            </a:r>
            <a:r>
              <a:rPr sz="3200" dirty="0">
                <a:latin typeface="Arial"/>
                <a:cs typeface="Arial"/>
              </a:rPr>
              <a:t>is </a:t>
            </a:r>
            <a:r>
              <a:rPr sz="3200" spc="-5" dirty="0">
                <a:latin typeface="Arial"/>
                <a:cs typeface="Arial"/>
              </a:rPr>
              <a:t>done </a:t>
            </a:r>
            <a:r>
              <a:rPr sz="3200" dirty="0">
                <a:latin typeface="Arial"/>
                <a:cs typeface="Arial"/>
              </a:rPr>
              <a:t>in tin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cans,  glass </a:t>
            </a:r>
            <a:r>
              <a:rPr sz="3200" spc="-5" dirty="0">
                <a:latin typeface="Arial"/>
                <a:cs typeface="Arial"/>
              </a:rPr>
              <a:t>containers, aluminum and  plastic pouches.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56615"/>
            <a:ext cx="9144000" cy="61447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236" y="619759"/>
            <a:ext cx="7751445" cy="561975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295910" marR="29209" indent="-283845">
              <a:lnSpc>
                <a:spcPts val="3240"/>
              </a:lnSpc>
              <a:spcBef>
                <a:spcPts val="505"/>
              </a:spcBef>
            </a:pPr>
            <a:r>
              <a:rPr sz="3000" dirty="0">
                <a:latin typeface="Arial"/>
                <a:cs typeface="Arial"/>
              </a:rPr>
              <a:t>Spoilage of canned </a:t>
            </a:r>
            <a:r>
              <a:rPr sz="3000" spc="-5" dirty="0">
                <a:latin typeface="Arial"/>
                <a:cs typeface="Arial"/>
              </a:rPr>
              <a:t>food can be </a:t>
            </a:r>
            <a:r>
              <a:rPr sz="3000" dirty="0">
                <a:latin typeface="Arial"/>
                <a:cs typeface="Arial"/>
              </a:rPr>
              <a:t>divided </a:t>
            </a:r>
            <a:r>
              <a:rPr sz="3000" spc="-5" dirty="0">
                <a:latin typeface="Arial"/>
                <a:cs typeface="Arial"/>
              </a:rPr>
              <a:t>into</a:t>
            </a:r>
            <a:r>
              <a:rPr sz="3000" spc="-114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3  types: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584200" indent="-571500">
              <a:lnSpc>
                <a:spcPct val="100000"/>
              </a:lnSpc>
              <a:buAutoNum type="alphaLcParenBoth"/>
              <a:tabLst>
                <a:tab pos="584200" algn="l"/>
              </a:tabLst>
            </a:pPr>
            <a:r>
              <a:rPr sz="3000" dirty="0">
                <a:latin typeface="Arial"/>
                <a:cs typeface="Arial"/>
              </a:rPr>
              <a:t>Microbial</a:t>
            </a:r>
            <a:r>
              <a:rPr sz="3000" spc="-3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spoilage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lphaLcParenBoth"/>
            </a:pPr>
            <a:endParaRPr sz="3550">
              <a:latin typeface="Times New Roman"/>
              <a:cs typeface="Times New Roman"/>
            </a:endParaRPr>
          </a:p>
          <a:p>
            <a:pPr marL="584200" indent="-571500">
              <a:lnSpc>
                <a:spcPct val="100000"/>
              </a:lnSpc>
              <a:buAutoNum type="alphaLcParenBoth"/>
              <a:tabLst>
                <a:tab pos="584200" algn="l"/>
              </a:tabLst>
            </a:pPr>
            <a:r>
              <a:rPr sz="3000" dirty="0">
                <a:latin typeface="Arial"/>
                <a:cs typeface="Arial"/>
              </a:rPr>
              <a:t>Chemical</a:t>
            </a:r>
            <a:r>
              <a:rPr sz="3000" spc="-4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spoilage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lphaLcParenBoth"/>
            </a:pPr>
            <a:endParaRPr sz="3550">
              <a:latin typeface="Times New Roman"/>
              <a:cs typeface="Times New Roman"/>
            </a:endParaRPr>
          </a:p>
          <a:p>
            <a:pPr marL="563245" indent="-550545">
              <a:lnSpc>
                <a:spcPct val="100000"/>
              </a:lnSpc>
              <a:buAutoNum type="alphaLcParenBoth"/>
              <a:tabLst>
                <a:tab pos="563880" algn="l"/>
              </a:tabLst>
            </a:pPr>
            <a:r>
              <a:rPr sz="3000" dirty="0">
                <a:latin typeface="Arial"/>
                <a:cs typeface="Arial"/>
              </a:rPr>
              <a:t>Enzymatic</a:t>
            </a:r>
            <a:r>
              <a:rPr sz="3000" spc="-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spoilage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850">
              <a:latin typeface="Times New Roman"/>
              <a:cs typeface="Times New Roman"/>
            </a:endParaRPr>
          </a:p>
          <a:p>
            <a:pPr marL="295910" marR="5080" indent="-283845">
              <a:lnSpc>
                <a:spcPct val="90000"/>
              </a:lnSpc>
            </a:pPr>
            <a:r>
              <a:rPr sz="2400" spc="-630" dirty="0">
                <a:solidFill>
                  <a:srgbClr val="3891A7"/>
                </a:solidFill>
                <a:latin typeface="Arial"/>
                <a:cs typeface="Arial"/>
              </a:rPr>
              <a:t>  </a:t>
            </a:r>
            <a:r>
              <a:rPr sz="3000" dirty="0">
                <a:latin typeface="Arial"/>
                <a:cs typeface="Arial"/>
              </a:rPr>
              <a:t>In </a:t>
            </a:r>
            <a:r>
              <a:rPr sz="3000" spc="-5" dirty="0">
                <a:latin typeface="Arial"/>
                <a:cs typeface="Arial"/>
              </a:rPr>
              <a:t>general, microbial spoilage can occur </a:t>
            </a:r>
            <a:r>
              <a:rPr sz="3000" spc="-465" dirty="0">
                <a:latin typeface="Arial"/>
                <a:cs typeface="Arial"/>
              </a:rPr>
              <a:t>due  </a:t>
            </a:r>
            <a:r>
              <a:rPr sz="3000" dirty="0">
                <a:latin typeface="Arial"/>
                <a:cs typeface="Arial"/>
              </a:rPr>
              <a:t>to under </a:t>
            </a:r>
            <a:r>
              <a:rPr sz="3000" spc="-5" dirty="0">
                <a:latin typeface="Arial"/>
                <a:cs typeface="Arial"/>
              </a:rPr>
              <a:t>processing and/or </a:t>
            </a:r>
            <a:r>
              <a:rPr sz="3000" dirty="0">
                <a:latin typeface="Arial"/>
                <a:cs typeface="Arial"/>
              </a:rPr>
              <a:t>leakage </a:t>
            </a:r>
            <a:r>
              <a:rPr sz="3000" spc="-5" dirty="0">
                <a:latin typeface="Arial"/>
                <a:cs typeface="Arial"/>
              </a:rPr>
              <a:t>after  processing.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236" y="1163523"/>
            <a:ext cx="7987665" cy="482727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95910" marR="5080" indent="-283845">
              <a:lnSpc>
                <a:spcPts val="2400"/>
              </a:lnSpc>
              <a:spcBef>
                <a:spcPts val="675"/>
              </a:spcBef>
            </a:pPr>
            <a:r>
              <a:rPr sz="2500" spc="-30" dirty="0">
                <a:latin typeface="Arial"/>
                <a:cs typeface="Arial"/>
              </a:rPr>
              <a:t>Types </a:t>
            </a:r>
            <a:r>
              <a:rPr sz="2500" spc="-5" dirty="0">
                <a:latin typeface="Arial"/>
                <a:cs typeface="Arial"/>
              </a:rPr>
              <a:t>of spoilage in </a:t>
            </a:r>
            <a:r>
              <a:rPr sz="2500" dirty="0">
                <a:latin typeface="Arial"/>
                <a:cs typeface="Arial"/>
              </a:rPr>
              <a:t>canned food depends </a:t>
            </a:r>
            <a:r>
              <a:rPr sz="2500" spc="-5" dirty="0">
                <a:latin typeface="Arial"/>
                <a:cs typeface="Arial"/>
              </a:rPr>
              <a:t>on </a:t>
            </a:r>
            <a:r>
              <a:rPr sz="2500" dirty="0">
                <a:latin typeface="Arial"/>
                <a:cs typeface="Arial"/>
              </a:rPr>
              <a:t>the type </a:t>
            </a:r>
            <a:r>
              <a:rPr sz="2500" spc="-5" dirty="0">
                <a:latin typeface="Arial"/>
                <a:cs typeface="Arial"/>
              </a:rPr>
              <a:t>of  microorganisms</a:t>
            </a:r>
            <a:r>
              <a:rPr sz="2500" spc="1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involved: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00">
              <a:latin typeface="Times New Roman"/>
              <a:cs typeface="Times New Roman"/>
            </a:endParaRPr>
          </a:p>
          <a:p>
            <a:pPr marL="100965">
              <a:lnSpc>
                <a:spcPct val="100000"/>
              </a:lnSpc>
            </a:pPr>
            <a:r>
              <a:rPr sz="2500" b="1" spc="-5" dirty="0">
                <a:latin typeface="Arial"/>
                <a:cs typeface="Arial"/>
              </a:rPr>
              <a:t>1. Thermophilic bacteria and</a:t>
            </a:r>
            <a:r>
              <a:rPr sz="2500" b="1" spc="65" dirty="0">
                <a:latin typeface="Arial"/>
                <a:cs typeface="Arial"/>
              </a:rPr>
              <a:t> </a:t>
            </a:r>
            <a:r>
              <a:rPr sz="2500" b="1" spc="-5" dirty="0">
                <a:latin typeface="Arial"/>
                <a:cs typeface="Arial"/>
              </a:rPr>
              <a:t>spores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100">
              <a:latin typeface="Times New Roman"/>
              <a:cs typeface="Times New Roman"/>
            </a:endParaRPr>
          </a:p>
          <a:p>
            <a:pPr marL="295910" marR="111760" indent="-283845">
              <a:lnSpc>
                <a:spcPts val="2400"/>
              </a:lnSpc>
            </a:pPr>
            <a:r>
              <a:rPr sz="2500" spc="-5" dirty="0">
                <a:latin typeface="Arial"/>
                <a:cs typeface="Arial"/>
              </a:rPr>
              <a:t>These bacteria can cause 3 types of spoilage especially  when cans are kept </a:t>
            </a:r>
            <a:r>
              <a:rPr sz="2500" dirty="0">
                <a:latin typeface="Arial"/>
                <a:cs typeface="Arial"/>
              </a:rPr>
              <a:t>at </a:t>
            </a:r>
            <a:r>
              <a:rPr sz="2500" spc="-5" dirty="0">
                <a:latin typeface="Arial"/>
                <a:cs typeface="Arial"/>
              </a:rPr>
              <a:t>&gt;</a:t>
            </a:r>
            <a:r>
              <a:rPr sz="2500" spc="1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43°C.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00">
              <a:latin typeface="Times New Roman"/>
              <a:cs typeface="Times New Roman"/>
            </a:endParaRPr>
          </a:p>
          <a:p>
            <a:pPr marL="580390" indent="-479425">
              <a:lnSpc>
                <a:spcPct val="100000"/>
              </a:lnSpc>
              <a:spcBef>
                <a:spcPts val="5"/>
              </a:spcBef>
              <a:buAutoNum type="alphaLcParenBoth"/>
              <a:tabLst>
                <a:tab pos="581025" algn="l"/>
              </a:tabLst>
            </a:pPr>
            <a:r>
              <a:rPr sz="2500" spc="-5" dirty="0">
                <a:latin typeface="Arial"/>
                <a:cs typeface="Arial"/>
              </a:rPr>
              <a:t>"Flat-sour"</a:t>
            </a:r>
            <a:r>
              <a:rPr sz="2500" spc="5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spoilage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AutoNum type="alphaLcParenBoth"/>
            </a:pPr>
            <a:endParaRPr sz="2600">
              <a:latin typeface="Times New Roman"/>
              <a:cs typeface="Times New Roman"/>
            </a:endParaRPr>
          </a:p>
          <a:p>
            <a:pPr marL="485140" indent="-472440">
              <a:lnSpc>
                <a:spcPct val="100000"/>
              </a:lnSpc>
              <a:buAutoNum type="alphaLcParenBoth"/>
              <a:tabLst>
                <a:tab pos="485775" algn="l"/>
              </a:tabLst>
            </a:pPr>
            <a:r>
              <a:rPr sz="2500" spc="-5" dirty="0">
                <a:latin typeface="Arial"/>
                <a:cs typeface="Arial"/>
              </a:rPr>
              <a:t>Thermophilic Anaerobe</a:t>
            </a:r>
            <a:r>
              <a:rPr sz="2500" spc="-145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Spoilage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AutoNum type="alphaLcParenBoth"/>
            </a:pPr>
            <a:endParaRPr sz="2600">
              <a:latin typeface="Times New Roman"/>
              <a:cs typeface="Times New Roman"/>
            </a:endParaRPr>
          </a:p>
          <a:p>
            <a:pPr marL="473075" indent="-460375">
              <a:lnSpc>
                <a:spcPct val="100000"/>
              </a:lnSpc>
              <a:buAutoNum type="alphaLcParenBoth"/>
              <a:tabLst>
                <a:tab pos="473709" algn="l"/>
              </a:tabLst>
            </a:pPr>
            <a:r>
              <a:rPr sz="2500" spc="-5" dirty="0">
                <a:latin typeface="Arial"/>
                <a:cs typeface="Arial"/>
              </a:rPr>
              <a:t>Sulphide stinker</a:t>
            </a:r>
            <a:r>
              <a:rPr sz="250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spoilage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2811" y="10667"/>
            <a:ext cx="5067300" cy="1220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62811" y="665987"/>
            <a:ext cx="3729228" cy="12207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14602" y="163194"/>
            <a:ext cx="4210050" cy="1336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300" spc="-5" dirty="0"/>
              <a:t>Principles of</a:t>
            </a:r>
            <a:r>
              <a:rPr sz="4300" spc="-65" dirty="0"/>
              <a:t> </a:t>
            </a:r>
            <a:r>
              <a:rPr sz="4300" spc="-5" dirty="0"/>
              <a:t>food  preservation</a:t>
            </a:r>
            <a:endParaRPr sz="4300"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 marR="254000" indent="-514984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9687"/>
              <a:buAutoNum type="arabicPeriod"/>
              <a:tabLst>
                <a:tab pos="527685" algn="l"/>
                <a:tab pos="528320" algn="l"/>
              </a:tabLst>
            </a:pPr>
            <a:r>
              <a:rPr spc="-5" dirty="0"/>
              <a:t>Prevention </a:t>
            </a:r>
            <a:r>
              <a:rPr dirty="0"/>
              <a:t>or </a:t>
            </a:r>
            <a:r>
              <a:rPr spc="-5" dirty="0"/>
              <a:t>delay </a:t>
            </a:r>
            <a:r>
              <a:rPr dirty="0"/>
              <a:t>of</a:t>
            </a:r>
            <a:r>
              <a:rPr spc="-45" dirty="0"/>
              <a:t> </a:t>
            </a:r>
            <a:r>
              <a:rPr spc="-5" dirty="0"/>
              <a:t>microbial  decomposition</a:t>
            </a: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3891A7"/>
              </a:buClr>
              <a:buFont typeface="Arial"/>
              <a:buAutoNum type="arabicPeriod"/>
            </a:pPr>
            <a:endParaRPr sz="4350">
              <a:latin typeface="Times New Roman"/>
              <a:cs typeface="Times New Roman"/>
            </a:endParaRPr>
          </a:p>
          <a:p>
            <a:pPr marL="527685" marR="1022350" indent="-514984">
              <a:lnSpc>
                <a:spcPct val="100000"/>
              </a:lnSpc>
              <a:buClr>
                <a:srgbClr val="3891A7"/>
              </a:buClr>
              <a:buSzPct val="79687"/>
              <a:buAutoNum type="arabicPeriod"/>
              <a:tabLst>
                <a:tab pos="527685" algn="l"/>
                <a:tab pos="528320" algn="l"/>
              </a:tabLst>
            </a:pPr>
            <a:r>
              <a:rPr spc="-5" dirty="0"/>
              <a:t>Prevention </a:t>
            </a:r>
            <a:r>
              <a:rPr dirty="0"/>
              <a:t>or </a:t>
            </a:r>
            <a:r>
              <a:rPr spc="-5" dirty="0"/>
              <a:t>delay </a:t>
            </a:r>
            <a:r>
              <a:rPr dirty="0"/>
              <a:t>the</a:t>
            </a:r>
            <a:r>
              <a:rPr spc="-90" dirty="0"/>
              <a:t> </a:t>
            </a:r>
            <a:r>
              <a:rPr dirty="0"/>
              <a:t>self  </a:t>
            </a:r>
            <a:r>
              <a:rPr spc="-5" dirty="0"/>
              <a:t>decomposition </a:t>
            </a:r>
            <a:r>
              <a:rPr dirty="0"/>
              <a:t>of the</a:t>
            </a:r>
            <a:r>
              <a:rPr spc="-70" dirty="0"/>
              <a:t> </a:t>
            </a:r>
            <a:r>
              <a:rPr spc="-5" dirty="0"/>
              <a:t>food</a:t>
            </a: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3891A7"/>
              </a:buClr>
              <a:buFont typeface="Arial"/>
              <a:buAutoNum type="arabicPeriod"/>
            </a:pPr>
            <a:endParaRPr sz="3500">
              <a:latin typeface="Times New Roman"/>
              <a:cs typeface="Times New Roman"/>
            </a:endParaRPr>
          </a:p>
          <a:p>
            <a:pPr marL="527685" marR="5080" indent="-514984">
              <a:lnSpc>
                <a:spcPct val="100000"/>
              </a:lnSpc>
              <a:buClr>
                <a:srgbClr val="3891A7"/>
              </a:buClr>
              <a:buSzPct val="79687"/>
              <a:buAutoNum type="arabicPeriod"/>
              <a:tabLst>
                <a:tab pos="527685" algn="l"/>
                <a:tab pos="528320" algn="l"/>
              </a:tabLst>
            </a:pPr>
            <a:r>
              <a:rPr dirty="0"/>
              <a:t>Prevent </a:t>
            </a:r>
            <a:r>
              <a:rPr spc="-5" dirty="0"/>
              <a:t>the damage </a:t>
            </a:r>
            <a:r>
              <a:rPr dirty="0"/>
              <a:t>cause by  insects, </a:t>
            </a:r>
            <a:r>
              <a:rPr spc="-5" dirty="0"/>
              <a:t>animals, mechanical</a:t>
            </a:r>
            <a:r>
              <a:rPr spc="-55" dirty="0"/>
              <a:t> </a:t>
            </a:r>
            <a:r>
              <a:rPr dirty="0"/>
              <a:t>etc.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41705"/>
            <a:ext cx="372364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7685" algn="l"/>
              </a:tabLst>
            </a:pPr>
            <a:r>
              <a:rPr sz="2150" b="1" dirty="0">
                <a:solidFill>
                  <a:srgbClr val="3891A7"/>
                </a:solidFill>
                <a:latin typeface="Arial"/>
                <a:cs typeface="Arial"/>
              </a:rPr>
              <a:t>2.	</a:t>
            </a:r>
            <a:r>
              <a:rPr sz="2700" b="1" spc="-5" dirty="0">
                <a:solidFill>
                  <a:srgbClr val="000000"/>
                </a:solidFill>
                <a:latin typeface="Arial"/>
                <a:cs typeface="Arial"/>
              </a:rPr>
              <a:t>Mesophilic</a:t>
            </a:r>
            <a:r>
              <a:rPr sz="2700" b="1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700" b="1" spc="-5" dirty="0">
                <a:solidFill>
                  <a:srgbClr val="000000"/>
                </a:solidFill>
                <a:latin typeface="Arial"/>
                <a:cs typeface="Arial"/>
              </a:rPr>
              <a:t>bacteria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236" y="1252854"/>
            <a:ext cx="7475855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050" indent="-514350">
              <a:lnSpc>
                <a:spcPct val="100000"/>
              </a:lnSpc>
              <a:spcBef>
                <a:spcPts val="100"/>
              </a:spcBef>
              <a:buAutoNum type="alphaLcParenBoth"/>
              <a:tabLst>
                <a:tab pos="527050" algn="l"/>
              </a:tabLst>
            </a:pPr>
            <a:r>
              <a:rPr sz="2700" i="1" dirty="0">
                <a:latin typeface="Arial"/>
                <a:cs typeface="Arial"/>
              </a:rPr>
              <a:t>Bacillus </a:t>
            </a:r>
            <a:r>
              <a:rPr sz="2700" i="1" spc="-5" dirty="0">
                <a:latin typeface="Arial"/>
                <a:cs typeface="Arial"/>
              </a:rPr>
              <a:t>spp.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AutoNum type="alphaLcParenBoth"/>
            </a:pPr>
            <a:endParaRPr sz="2700">
              <a:latin typeface="Times New Roman"/>
              <a:cs typeface="Times New Roman"/>
            </a:endParaRPr>
          </a:p>
          <a:p>
            <a:pPr marL="527050" indent="-514350">
              <a:lnSpc>
                <a:spcPts val="3215"/>
              </a:lnSpc>
              <a:spcBef>
                <a:spcPts val="5"/>
              </a:spcBef>
              <a:buAutoNum type="alphaLcParenBoth"/>
              <a:tabLst>
                <a:tab pos="527685" algn="l"/>
              </a:tabLst>
            </a:pPr>
            <a:r>
              <a:rPr sz="2700" i="1" spc="-5" dirty="0">
                <a:latin typeface="Arial"/>
                <a:cs typeface="Arial"/>
              </a:rPr>
              <a:t>Clostridium </a:t>
            </a:r>
            <a:r>
              <a:rPr sz="2700" i="1" dirty="0">
                <a:latin typeface="Arial"/>
                <a:cs typeface="Arial"/>
              </a:rPr>
              <a:t>spp.</a:t>
            </a:r>
            <a:endParaRPr sz="2700">
              <a:latin typeface="Arial"/>
              <a:cs typeface="Arial"/>
            </a:endParaRPr>
          </a:p>
          <a:p>
            <a:pPr marL="12700">
              <a:lnSpc>
                <a:spcPts val="3215"/>
              </a:lnSpc>
            </a:pPr>
            <a:r>
              <a:rPr sz="2700" dirty="0">
                <a:latin typeface="Arial"/>
                <a:cs typeface="Arial"/>
              </a:rPr>
              <a:t>e.g.: </a:t>
            </a:r>
            <a:r>
              <a:rPr sz="2700" i="1" spc="-5" dirty="0">
                <a:latin typeface="Arial"/>
                <a:cs typeface="Arial"/>
              </a:rPr>
              <a:t>C</a:t>
            </a:r>
            <a:r>
              <a:rPr sz="2700" spc="-5" dirty="0">
                <a:latin typeface="Arial"/>
                <a:cs typeface="Arial"/>
              </a:rPr>
              <a:t>.</a:t>
            </a:r>
            <a:r>
              <a:rPr sz="2700" spc="-25" dirty="0">
                <a:latin typeface="Arial"/>
                <a:cs typeface="Arial"/>
              </a:rPr>
              <a:t> </a:t>
            </a:r>
            <a:r>
              <a:rPr sz="2700" i="1" dirty="0">
                <a:latin typeface="Arial"/>
                <a:cs typeface="Arial"/>
              </a:rPr>
              <a:t>sporogenes.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ts val="3215"/>
              </a:lnSpc>
            </a:pPr>
            <a:r>
              <a:rPr sz="2700" b="1" spc="-5" dirty="0">
                <a:latin typeface="Arial"/>
                <a:cs typeface="Arial"/>
              </a:rPr>
              <a:t>3. Non-spore </a:t>
            </a:r>
            <a:r>
              <a:rPr sz="2700" b="1" dirty="0">
                <a:latin typeface="Arial"/>
                <a:cs typeface="Arial"/>
              </a:rPr>
              <a:t>forming</a:t>
            </a:r>
            <a:r>
              <a:rPr sz="2700" b="1" spc="35" dirty="0">
                <a:latin typeface="Arial"/>
                <a:cs typeface="Arial"/>
              </a:rPr>
              <a:t> </a:t>
            </a:r>
            <a:r>
              <a:rPr sz="2700" b="1" spc="-5" dirty="0">
                <a:latin typeface="Arial"/>
                <a:cs typeface="Arial"/>
              </a:rPr>
              <a:t>bacteria</a:t>
            </a:r>
            <a:endParaRPr sz="2700">
              <a:latin typeface="Arial"/>
              <a:cs typeface="Arial"/>
            </a:endParaRPr>
          </a:p>
          <a:p>
            <a:pPr marL="295910" marR="5080">
              <a:lnSpc>
                <a:spcPts val="2590"/>
              </a:lnSpc>
              <a:spcBef>
                <a:spcPts val="605"/>
              </a:spcBef>
            </a:pPr>
            <a:r>
              <a:rPr sz="2700" dirty="0">
                <a:latin typeface="Arial"/>
                <a:cs typeface="Arial"/>
              </a:rPr>
              <a:t>E.g. </a:t>
            </a:r>
            <a:r>
              <a:rPr sz="2700" i="1" dirty="0">
                <a:latin typeface="Arial"/>
                <a:cs typeface="Arial"/>
              </a:rPr>
              <a:t>Streptococcus</a:t>
            </a:r>
            <a:r>
              <a:rPr sz="2700" dirty="0">
                <a:latin typeface="Arial"/>
                <a:cs typeface="Arial"/>
              </a:rPr>
              <a:t>, </a:t>
            </a:r>
            <a:r>
              <a:rPr sz="2700" i="1" dirty="0">
                <a:latin typeface="Arial"/>
                <a:cs typeface="Arial"/>
              </a:rPr>
              <a:t>micrococcus </a:t>
            </a:r>
            <a:r>
              <a:rPr sz="2700" dirty="0">
                <a:latin typeface="Arial"/>
                <a:cs typeface="Arial"/>
              </a:rPr>
              <a:t>etc. which</a:t>
            </a:r>
            <a:r>
              <a:rPr sz="2700" spc="-114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will  </a:t>
            </a:r>
            <a:r>
              <a:rPr sz="2700" spc="-5" dirty="0">
                <a:latin typeface="Arial"/>
                <a:cs typeface="Arial"/>
              </a:rPr>
              <a:t>produce acid and</a:t>
            </a:r>
            <a:r>
              <a:rPr sz="2700" spc="5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gas.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750">
              <a:latin typeface="Times New Roman"/>
              <a:cs typeface="Times New Roman"/>
            </a:endParaRPr>
          </a:p>
          <a:p>
            <a:pPr marL="12700">
              <a:lnSpc>
                <a:spcPts val="3215"/>
              </a:lnSpc>
            </a:pPr>
            <a:r>
              <a:rPr sz="2700" b="1" spc="-5" dirty="0">
                <a:latin typeface="Arial"/>
                <a:cs typeface="Arial"/>
              </a:rPr>
              <a:t>4. Moulds </a:t>
            </a:r>
            <a:r>
              <a:rPr sz="2700" b="1" dirty="0">
                <a:latin typeface="Arial"/>
                <a:cs typeface="Arial"/>
              </a:rPr>
              <a:t>and</a:t>
            </a:r>
            <a:r>
              <a:rPr sz="2700" b="1" spc="-30" dirty="0">
                <a:latin typeface="Arial"/>
                <a:cs typeface="Arial"/>
              </a:rPr>
              <a:t> </a:t>
            </a:r>
            <a:r>
              <a:rPr sz="2700" b="1" spc="-25" dirty="0">
                <a:latin typeface="Arial"/>
                <a:cs typeface="Arial"/>
              </a:rPr>
              <a:t>Yeasts</a:t>
            </a:r>
            <a:endParaRPr sz="2700">
              <a:latin typeface="Arial"/>
              <a:cs typeface="Arial"/>
            </a:endParaRPr>
          </a:p>
          <a:p>
            <a:pPr marL="12700">
              <a:lnSpc>
                <a:spcPts val="3215"/>
              </a:lnSpc>
              <a:tabLst>
                <a:tab pos="295910" algn="l"/>
              </a:tabLst>
            </a:pPr>
            <a:r>
              <a:rPr sz="2150" spc="-555" dirty="0">
                <a:solidFill>
                  <a:srgbClr val="3891A7"/>
                </a:solidFill>
                <a:latin typeface="Arial"/>
                <a:cs typeface="Arial"/>
              </a:rPr>
              <a:t>	</a:t>
            </a:r>
            <a:r>
              <a:rPr sz="2700" dirty="0">
                <a:latin typeface="Arial"/>
                <a:cs typeface="Arial"/>
              </a:rPr>
              <a:t>can </a:t>
            </a:r>
            <a:r>
              <a:rPr sz="2700" spc="-10" dirty="0">
                <a:latin typeface="Arial"/>
                <a:cs typeface="Arial"/>
              </a:rPr>
              <a:t>be </a:t>
            </a:r>
            <a:r>
              <a:rPr sz="2700" dirty="0">
                <a:latin typeface="Arial"/>
                <a:cs typeface="Arial"/>
              </a:rPr>
              <a:t>killed by mild</a:t>
            </a:r>
            <a:r>
              <a:rPr sz="2700" spc="-20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heat.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2811" y="338327"/>
            <a:ext cx="6367272" cy="1220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490854"/>
            <a:ext cx="566547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" dirty="0"/>
              <a:t>Use of </a:t>
            </a:r>
            <a:r>
              <a:rPr sz="4300" dirty="0"/>
              <a:t>low</a:t>
            </a:r>
            <a:r>
              <a:rPr sz="4300" spc="-75" dirty="0"/>
              <a:t> </a:t>
            </a:r>
            <a:r>
              <a:rPr sz="4300" spc="-5" dirty="0"/>
              <a:t>temperature</a:t>
            </a:r>
            <a:endParaRPr sz="4300"/>
          </a:p>
        </p:txBody>
      </p:sp>
      <p:sp>
        <p:nvSpPr>
          <p:cNvPr id="4" name="object 4"/>
          <p:cNvSpPr txBox="1"/>
          <p:nvPr/>
        </p:nvSpPr>
        <p:spPr>
          <a:xfrm>
            <a:off x="1596897" y="1420114"/>
            <a:ext cx="7138034" cy="4498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9075" indent="-206375">
              <a:lnSpc>
                <a:spcPts val="1945"/>
              </a:lnSpc>
              <a:spcBef>
                <a:spcPts val="100"/>
              </a:spcBef>
              <a:buChar char="•"/>
              <a:tabLst>
                <a:tab pos="219710" algn="l"/>
              </a:tabLst>
            </a:pPr>
            <a:r>
              <a:rPr sz="1800" spc="-5" dirty="0">
                <a:latin typeface="Arial"/>
                <a:cs typeface="Arial"/>
              </a:rPr>
              <a:t>Low temperature reduces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activity of microorganisms by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reducing</a:t>
            </a:r>
            <a:endParaRPr sz="1800">
              <a:latin typeface="Arial"/>
              <a:cs typeface="Arial"/>
            </a:endParaRPr>
          </a:p>
          <a:p>
            <a:pPr marL="295910">
              <a:lnSpc>
                <a:spcPts val="1945"/>
              </a:lnSpc>
            </a:pP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chemical reaction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spc="-5" dirty="0">
                <a:latin typeface="Arial"/>
                <a:cs typeface="Arial"/>
              </a:rPr>
              <a:t>action of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enzymes.</a:t>
            </a:r>
            <a:endParaRPr sz="1800">
              <a:latin typeface="Arial"/>
              <a:cs typeface="Arial"/>
            </a:endParaRPr>
          </a:p>
          <a:p>
            <a:pPr marL="295910" marR="182880">
              <a:lnSpc>
                <a:spcPct val="80000"/>
              </a:lnSpc>
              <a:spcBef>
                <a:spcPts val="600"/>
              </a:spcBef>
            </a:pPr>
            <a:r>
              <a:rPr sz="1800" spc="-5" dirty="0">
                <a:latin typeface="Arial"/>
                <a:cs typeface="Arial"/>
              </a:rPr>
              <a:t>-low </a:t>
            </a:r>
            <a:r>
              <a:rPr sz="1800" dirty="0">
                <a:latin typeface="Arial"/>
                <a:cs typeface="Arial"/>
              </a:rPr>
              <a:t>temp </a:t>
            </a:r>
            <a:r>
              <a:rPr sz="1800" spc="-15" dirty="0">
                <a:latin typeface="Arial"/>
                <a:cs typeface="Arial"/>
              </a:rPr>
              <a:t>will </a:t>
            </a:r>
            <a:r>
              <a:rPr sz="1800" spc="-5" dirty="0">
                <a:latin typeface="Arial"/>
                <a:cs typeface="Arial"/>
              </a:rPr>
              <a:t>prevent </a:t>
            </a:r>
            <a:r>
              <a:rPr sz="1800" spc="-10" dirty="0">
                <a:latin typeface="Arial"/>
                <a:cs typeface="Arial"/>
              </a:rPr>
              <a:t>growth </a:t>
            </a:r>
            <a:r>
              <a:rPr sz="1800" dirty="0">
                <a:latin typeface="Arial"/>
                <a:cs typeface="Arial"/>
              </a:rPr>
              <a:t>of m/o </a:t>
            </a:r>
            <a:r>
              <a:rPr sz="1800" spc="-10" dirty="0">
                <a:latin typeface="Arial"/>
                <a:cs typeface="Arial"/>
              </a:rPr>
              <a:t>allowing </a:t>
            </a:r>
            <a:r>
              <a:rPr sz="1800" spc="-5" dirty="0">
                <a:latin typeface="Arial"/>
                <a:cs typeface="Arial"/>
              </a:rPr>
              <a:t>only small metabolic  </a:t>
            </a:r>
            <a:r>
              <a:rPr sz="1800" spc="-20" dirty="0">
                <a:latin typeface="Arial"/>
                <a:cs typeface="Arial"/>
              </a:rPr>
              <a:t>activity.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282575" indent="-269875">
              <a:lnSpc>
                <a:spcPct val="100000"/>
              </a:lnSpc>
              <a:buChar char="•"/>
              <a:tabLst>
                <a:tab pos="282575" algn="l"/>
                <a:tab pos="283210" algn="l"/>
              </a:tabLst>
            </a:pPr>
            <a:r>
              <a:rPr sz="1800" spc="-5" dirty="0">
                <a:latin typeface="Arial"/>
                <a:cs typeface="Arial"/>
              </a:rPr>
              <a:t>Hence, less microbial </a:t>
            </a:r>
            <a:r>
              <a:rPr sz="1800" spc="-10" dirty="0">
                <a:latin typeface="Arial"/>
                <a:cs typeface="Arial"/>
              </a:rPr>
              <a:t>growth </a:t>
            </a:r>
            <a:r>
              <a:rPr sz="1800" spc="-5" dirty="0">
                <a:latin typeface="Arial"/>
                <a:cs typeface="Arial"/>
              </a:rPr>
              <a:t>and spoilage' is </a:t>
            </a:r>
            <a:r>
              <a:rPr sz="1800" spc="-10" dirty="0">
                <a:latin typeface="Arial"/>
                <a:cs typeface="Arial"/>
              </a:rPr>
              <a:t>delayed </a:t>
            </a:r>
            <a:r>
              <a:rPr sz="1800" dirty="0">
                <a:latin typeface="Arial"/>
                <a:cs typeface="Arial"/>
              </a:rPr>
              <a:t>/</a:t>
            </a:r>
            <a:r>
              <a:rPr sz="1800" spc="1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prevented.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A. </a:t>
            </a:r>
            <a:r>
              <a:rPr sz="1800" spc="-5" dirty="0">
                <a:latin typeface="Arial"/>
                <a:cs typeface="Arial"/>
              </a:rPr>
              <a:t>Chilling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temperature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500">
              <a:latin typeface="Times New Roman"/>
              <a:cs typeface="Times New Roman"/>
            </a:endParaRPr>
          </a:p>
          <a:p>
            <a:pPr marL="276860" marR="26670" indent="-276860">
              <a:lnSpc>
                <a:spcPct val="80000"/>
              </a:lnSpc>
              <a:buChar char="•"/>
              <a:tabLst>
                <a:tab pos="276860" algn="l"/>
                <a:tab pos="277495" algn="l"/>
              </a:tabLst>
            </a:pPr>
            <a:r>
              <a:rPr sz="1800" spc="-25" dirty="0">
                <a:latin typeface="Arial"/>
                <a:cs typeface="Arial"/>
              </a:rPr>
              <a:t>Temperature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6°C </a:t>
            </a:r>
            <a:r>
              <a:rPr sz="1800" spc="-5" dirty="0">
                <a:latin typeface="Arial"/>
                <a:cs typeface="Arial"/>
              </a:rPr>
              <a:t>can prevent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growth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food poisoning  microorganisms except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i="1" spc="-5" dirty="0">
                <a:latin typeface="Arial"/>
                <a:cs typeface="Arial"/>
              </a:rPr>
              <a:t>Clostridium botulinum </a:t>
            </a:r>
            <a:r>
              <a:rPr sz="1800" spc="-10" dirty="0">
                <a:latin typeface="Arial"/>
                <a:cs typeface="Arial"/>
              </a:rPr>
              <a:t>type </a:t>
            </a:r>
            <a:r>
              <a:rPr sz="1800" dirty="0">
                <a:latin typeface="Arial"/>
                <a:cs typeface="Arial"/>
              </a:rPr>
              <a:t>E </a:t>
            </a:r>
            <a:r>
              <a:rPr sz="1800" spc="-5" dirty="0">
                <a:latin typeface="Arial"/>
                <a:cs typeface="Arial"/>
              </a:rPr>
              <a:t>and retard  the </a:t>
            </a:r>
            <a:r>
              <a:rPr sz="1800" spc="-10" dirty="0">
                <a:latin typeface="Arial"/>
                <a:cs typeface="Arial"/>
              </a:rPr>
              <a:t>growth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spoilage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microorganisms.</a:t>
            </a:r>
            <a:endParaRPr sz="1800">
              <a:latin typeface="Arial"/>
              <a:cs typeface="Arial"/>
            </a:endParaRPr>
          </a:p>
          <a:p>
            <a:pPr marL="281940" indent="-269240">
              <a:lnSpc>
                <a:spcPts val="1945"/>
              </a:lnSpc>
              <a:spcBef>
                <a:spcPts val="165"/>
              </a:spcBef>
              <a:buChar char="•"/>
              <a:tabLst>
                <a:tab pos="281940" algn="l"/>
                <a:tab pos="282575" algn="l"/>
              </a:tabLst>
            </a:pPr>
            <a:r>
              <a:rPr sz="1800" spc="-10" dirty="0">
                <a:latin typeface="Arial"/>
                <a:cs typeface="Arial"/>
              </a:rPr>
              <a:t>Chilling </a:t>
            </a:r>
            <a:r>
              <a:rPr sz="1800" spc="-5" dirty="0">
                <a:latin typeface="Arial"/>
                <a:cs typeface="Arial"/>
              </a:rPr>
              <a:t>temperature is the main method </a:t>
            </a:r>
            <a:r>
              <a:rPr sz="1800" dirty="0">
                <a:latin typeface="Arial"/>
                <a:cs typeface="Arial"/>
              </a:rPr>
              <a:t>for </a:t>
            </a:r>
            <a:r>
              <a:rPr sz="1800" spc="-5" dirty="0">
                <a:latin typeface="Arial"/>
                <a:cs typeface="Arial"/>
              </a:rPr>
              <a:t>temporary</a:t>
            </a:r>
            <a:r>
              <a:rPr sz="1800" spc="1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preservation</a:t>
            </a:r>
            <a:endParaRPr sz="1800">
              <a:latin typeface="Arial"/>
              <a:cs typeface="Arial"/>
            </a:endParaRPr>
          </a:p>
          <a:p>
            <a:pPr marL="295910">
              <a:lnSpc>
                <a:spcPts val="1945"/>
              </a:lnSpc>
            </a:pPr>
            <a:r>
              <a:rPr sz="1800" dirty="0">
                <a:latin typeface="Arial"/>
                <a:cs typeface="Arial"/>
              </a:rPr>
              <a:t>of</a:t>
            </a:r>
            <a:r>
              <a:rPr sz="1800" spc="-5" dirty="0">
                <a:latin typeface="Arial"/>
                <a:cs typeface="Arial"/>
              </a:rPr>
              <a:t> food.</a:t>
            </a:r>
            <a:endParaRPr sz="1800">
              <a:latin typeface="Arial"/>
              <a:cs typeface="Arial"/>
            </a:endParaRPr>
          </a:p>
          <a:p>
            <a:pPr marL="281940" marR="54610" indent="-281940">
              <a:lnSpc>
                <a:spcPct val="80000"/>
              </a:lnSpc>
              <a:spcBef>
                <a:spcPts val="600"/>
              </a:spcBef>
              <a:buChar char="•"/>
              <a:tabLst>
                <a:tab pos="281940" algn="l"/>
                <a:tab pos="282575" algn="l"/>
              </a:tabLst>
            </a:pPr>
            <a:r>
              <a:rPr sz="1800" spc="-5" dirty="0">
                <a:latin typeface="Arial"/>
                <a:cs typeface="Arial"/>
              </a:rPr>
              <a:t>Psychrotroph are microorganisms </a:t>
            </a:r>
            <a:r>
              <a:rPr sz="1800" spc="-15" dirty="0">
                <a:latin typeface="Arial"/>
                <a:cs typeface="Arial"/>
              </a:rPr>
              <a:t>which </a:t>
            </a:r>
            <a:r>
              <a:rPr sz="1800" spc="-5" dirty="0">
                <a:latin typeface="Arial"/>
                <a:cs typeface="Arial"/>
              </a:rPr>
              <a:t>can grow </a:t>
            </a:r>
            <a:r>
              <a:rPr sz="1800" dirty="0">
                <a:latin typeface="Arial"/>
                <a:cs typeface="Arial"/>
              </a:rPr>
              <a:t>at </a:t>
            </a:r>
            <a:r>
              <a:rPr sz="1800" spc="-5" dirty="0">
                <a:latin typeface="Arial"/>
                <a:cs typeface="Arial"/>
              </a:rPr>
              <a:t>low temp. e.g.  </a:t>
            </a:r>
            <a:r>
              <a:rPr sz="1800" i="1" spc="-5" dirty="0">
                <a:latin typeface="Arial"/>
                <a:cs typeface="Arial"/>
              </a:rPr>
              <a:t>Flavobacterium </a:t>
            </a:r>
            <a:r>
              <a:rPr sz="1800" spc="-5" dirty="0">
                <a:latin typeface="Arial"/>
                <a:cs typeface="Arial"/>
              </a:rPr>
              <a:t>spp. </a:t>
            </a:r>
            <a:r>
              <a:rPr sz="1800" dirty="0">
                <a:latin typeface="Arial"/>
                <a:cs typeface="Arial"/>
              </a:rPr>
              <a:t>&amp; </a:t>
            </a:r>
            <a:r>
              <a:rPr sz="1800" i="1" spc="-5" dirty="0">
                <a:latin typeface="Arial"/>
                <a:cs typeface="Arial"/>
              </a:rPr>
              <a:t>Pseud. alcaligenes </a:t>
            </a:r>
            <a:r>
              <a:rPr sz="1800" spc="-5" dirty="0">
                <a:latin typeface="Arial"/>
                <a:cs typeface="Arial"/>
              </a:rPr>
              <a:t>but they have a low  </a:t>
            </a:r>
            <a:r>
              <a:rPr sz="1800" spc="-10" dirty="0">
                <a:latin typeface="Arial"/>
                <a:cs typeface="Arial"/>
              </a:rPr>
              <a:t>growth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rate.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235455"/>
            <a:ext cx="1708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3891A7"/>
                </a:solidFill>
                <a:latin typeface="Arial"/>
                <a:cs typeface="Arial"/>
              </a:rPr>
              <a:t>B.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1356" y="1197355"/>
            <a:ext cx="185102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Arial"/>
                <a:cs typeface="Arial"/>
              </a:rPr>
              <a:t>Freezing</a:t>
            </a:r>
            <a:r>
              <a:rPr sz="1500" spc="-8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temperature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8236" y="1685290"/>
            <a:ext cx="7940040" cy="409575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95910" indent="-283210">
              <a:lnSpc>
                <a:spcPct val="100000"/>
              </a:lnSpc>
              <a:spcBef>
                <a:spcPts val="340"/>
              </a:spcBef>
              <a:buClr>
                <a:srgbClr val="3891A7"/>
              </a:buClr>
              <a:buSzPct val="80000"/>
              <a:buChar char=""/>
              <a:tabLst>
                <a:tab pos="295910" algn="l"/>
                <a:tab pos="296545" algn="l"/>
              </a:tabLst>
            </a:pPr>
            <a:r>
              <a:rPr sz="1500" dirty="0">
                <a:latin typeface="Arial"/>
                <a:cs typeface="Arial"/>
              </a:rPr>
              <a:t>Cause reduction </a:t>
            </a:r>
            <a:r>
              <a:rPr sz="1500" spc="-5" dirty="0">
                <a:latin typeface="Arial"/>
                <a:cs typeface="Arial"/>
              </a:rPr>
              <a:t>in number </a:t>
            </a:r>
            <a:r>
              <a:rPr sz="1500" dirty="0">
                <a:latin typeface="Arial"/>
                <a:cs typeface="Arial"/>
              </a:rPr>
              <a:t>of </a:t>
            </a:r>
            <a:r>
              <a:rPr sz="1500" spc="-5" dirty="0">
                <a:latin typeface="Arial"/>
                <a:cs typeface="Arial"/>
              </a:rPr>
              <a:t>viable </a:t>
            </a:r>
            <a:r>
              <a:rPr sz="1500" dirty="0">
                <a:latin typeface="Arial"/>
                <a:cs typeface="Arial"/>
              </a:rPr>
              <a:t>microorganism </a:t>
            </a:r>
            <a:r>
              <a:rPr sz="1500" spc="-5" dirty="0">
                <a:latin typeface="Arial"/>
                <a:cs typeface="Arial"/>
              </a:rPr>
              <a:t>but does not </a:t>
            </a:r>
            <a:r>
              <a:rPr sz="1500" dirty="0">
                <a:latin typeface="Arial"/>
                <a:cs typeface="Arial"/>
              </a:rPr>
              <a:t>sterilize the</a:t>
            </a:r>
            <a:r>
              <a:rPr sz="1500" spc="-13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food.</a:t>
            </a:r>
            <a:endParaRPr sz="1500">
              <a:latin typeface="Arial"/>
              <a:cs typeface="Arial"/>
            </a:endParaRPr>
          </a:p>
          <a:p>
            <a:pPr marL="295910" indent="-283210">
              <a:lnSpc>
                <a:spcPct val="100000"/>
              </a:lnSpc>
              <a:spcBef>
                <a:spcPts val="240"/>
              </a:spcBef>
              <a:buClr>
                <a:srgbClr val="3891A7"/>
              </a:buClr>
              <a:buSzPct val="80000"/>
              <a:buChar char=""/>
              <a:tabLst>
                <a:tab pos="295910" algn="l"/>
                <a:tab pos="296545" algn="l"/>
              </a:tabLst>
            </a:pPr>
            <a:r>
              <a:rPr sz="1500" spc="-5" dirty="0">
                <a:latin typeface="Arial"/>
                <a:cs typeface="Arial"/>
              </a:rPr>
              <a:t>The </a:t>
            </a:r>
            <a:r>
              <a:rPr sz="1500" dirty="0">
                <a:latin typeface="Arial"/>
                <a:cs typeface="Arial"/>
              </a:rPr>
              <a:t>percentage of microorganisms killed during freezing </a:t>
            </a:r>
            <a:r>
              <a:rPr sz="1500" spc="-5" dirty="0">
                <a:latin typeface="Arial"/>
                <a:cs typeface="Arial"/>
              </a:rPr>
              <a:t>and </a:t>
            </a:r>
            <a:r>
              <a:rPr sz="1500" dirty="0">
                <a:latin typeface="Arial"/>
                <a:cs typeface="Arial"/>
              </a:rPr>
              <a:t>storage </a:t>
            </a:r>
            <a:r>
              <a:rPr sz="1500" spc="-5" dirty="0">
                <a:latin typeface="Arial"/>
                <a:cs typeface="Arial"/>
              </a:rPr>
              <a:t>varies </a:t>
            </a:r>
            <a:r>
              <a:rPr sz="1500" dirty="0">
                <a:latin typeface="Arial"/>
                <a:cs typeface="Arial"/>
              </a:rPr>
              <a:t>depending</a:t>
            </a:r>
            <a:r>
              <a:rPr sz="1500" spc="-17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on: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Times New Roman"/>
              <a:cs typeface="Times New Roman"/>
            </a:endParaRPr>
          </a:p>
          <a:p>
            <a:pPr marL="297180" indent="-284480">
              <a:lnSpc>
                <a:spcPct val="100000"/>
              </a:lnSpc>
              <a:buAutoNum type="alphaLcParenBoth"/>
              <a:tabLst>
                <a:tab pos="297815" algn="l"/>
              </a:tabLst>
            </a:pPr>
            <a:r>
              <a:rPr sz="1500" dirty="0">
                <a:latin typeface="Arial"/>
                <a:cs typeface="Arial"/>
              </a:rPr>
              <a:t>Substrate (kind of</a:t>
            </a:r>
            <a:r>
              <a:rPr sz="1500" spc="-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food)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AutoNum type="alphaLcParenBoth"/>
            </a:pPr>
            <a:endParaRPr sz="1950">
              <a:latin typeface="Times New Roman"/>
              <a:cs typeface="Times New Roman"/>
            </a:endParaRPr>
          </a:p>
          <a:p>
            <a:pPr marL="294005" indent="-281305">
              <a:lnSpc>
                <a:spcPct val="100000"/>
              </a:lnSpc>
              <a:buAutoNum type="alphaLcParenBoth"/>
              <a:tabLst>
                <a:tab pos="294640" algn="l"/>
              </a:tabLst>
            </a:pPr>
            <a:r>
              <a:rPr sz="1500" spc="-30" dirty="0">
                <a:latin typeface="Arial"/>
                <a:cs typeface="Arial"/>
              </a:rPr>
              <a:t>Type </a:t>
            </a:r>
            <a:r>
              <a:rPr sz="1500" dirty="0">
                <a:latin typeface="Arial"/>
                <a:cs typeface="Arial"/>
              </a:rPr>
              <a:t>of</a:t>
            </a:r>
            <a:r>
              <a:rPr sz="1500" spc="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freezing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00" spc="-5" dirty="0">
                <a:latin typeface="Arial"/>
                <a:cs typeface="Arial"/>
              </a:rPr>
              <a:t>Advantages </a:t>
            </a:r>
            <a:r>
              <a:rPr sz="1500" dirty="0">
                <a:latin typeface="Arial"/>
                <a:cs typeface="Arial"/>
              </a:rPr>
              <a:t>of fast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freezing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Times New Roman"/>
              <a:cs typeface="Times New Roman"/>
            </a:endParaRPr>
          </a:p>
          <a:p>
            <a:pPr marL="295910" indent="-283210">
              <a:lnSpc>
                <a:spcPct val="100000"/>
              </a:lnSpc>
              <a:buAutoNum type="alphaLcParenBoth"/>
              <a:tabLst>
                <a:tab pos="297815" algn="l"/>
              </a:tabLst>
            </a:pPr>
            <a:r>
              <a:rPr sz="1500" spc="-5" dirty="0">
                <a:latin typeface="Arial"/>
                <a:cs typeface="Arial"/>
              </a:rPr>
              <a:t>Smaller </a:t>
            </a:r>
            <a:r>
              <a:rPr sz="1500" dirty="0">
                <a:latin typeface="Arial"/>
                <a:cs typeface="Arial"/>
              </a:rPr>
              <a:t>ice </a:t>
            </a:r>
            <a:r>
              <a:rPr sz="1500" spc="-5" dirty="0">
                <a:latin typeface="Arial"/>
                <a:cs typeface="Arial"/>
              </a:rPr>
              <a:t>crystal </a:t>
            </a:r>
            <a:r>
              <a:rPr sz="1500" dirty="0">
                <a:latin typeface="Arial"/>
                <a:cs typeface="Arial"/>
              </a:rPr>
              <a:t>form - less mechanical destruction to</a:t>
            </a:r>
            <a:r>
              <a:rPr sz="1500" spc="-1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food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AutoNum type="alphaLcParenBoth"/>
            </a:pPr>
            <a:endParaRPr sz="2250">
              <a:latin typeface="Times New Roman"/>
              <a:cs typeface="Times New Roman"/>
            </a:endParaRPr>
          </a:p>
          <a:p>
            <a:pPr marL="295910" marR="267335" indent="-283210">
              <a:lnSpc>
                <a:spcPts val="1440"/>
              </a:lnSpc>
              <a:buAutoNum type="alphaLcParenBoth"/>
              <a:tabLst>
                <a:tab pos="297815" algn="l"/>
              </a:tabLst>
            </a:pPr>
            <a:r>
              <a:rPr sz="1500" spc="-5" dirty="0">
                <a:latin typeface="Arial"/>
                <a:cs typeface="Arial"/>
              </a:rPr>
              <a:t>Short </a:t>
            </a:r>
            <a:r>
              <a:rPr sz="1500" dirty="0">
                <a:latin typeface="Arial"/>
                <a:cs typeface="Arial"/>
              </a:rPr>
              <a:t>period of solidification - </a:t>
            </a:r>
            <a:r>
              <a:rPr sz="1500" spc="-5" dirty="0">
                <a:latin typeface="Arial"/>
                <a:cs typeface="Arial"/>
              </a:rPr>
              <a:t>sudden death </a:t>
            </a:r>
            <a:r>
              <a:rPr sz="1500" dirty="0">
                <a:latin typeface="Arial"/>
                <a:cs typeface="Arial"/>
              </a:rPr>
              <a:t>to microorganisms </a:t>
            </a:r>
            <a:r>
              <a:rPr sz="1500" spc="-5" dirty="0">
                <a:latin typeface="Arial"/>
                <a:cs typeface="Arial"/>
              </a:rPr>
              <a:t>and </a:t>
            </a:r>
            <a:r>
              <a:rPr sz="1500" dirty="0">
                <a:latin typeface="Arial"/>
                <a:cs typeface="Arial"/>
              </a:rPr>
              <a:t>quick </a:t>
            </a:r>
            <a:r>
              <a:rPr sz="1500" spc="-5" dirty="0">
                <a:latin typeface="Arial"/>
                <a:cs typeface="Arial"/>
              </a:rPr>
              <a:t>inactivation </a:t>
            </a:r>
            <a:r>
              <a:rPr sz="1500" dirty="0">
                <a:latin typeface="Arial"/>
                <a:cs typeface="Arial"/>
              </a:rPr>
              <a:t>of  the</a:t>
            </a:r>
            <a:r>
              <a:rPr sz="1500" spc="-2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enzymes.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AutoNum type="alphaLcParenBoth"/>
            </a:pPr>
            <a:endParaRPr sz="195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buAutoNum type="alphaLcParenBoth"/>
              <a:tabLst>
                <a:tab pos="287020" algn="l"/>
              </a:tabLst>
            </a:pPr>
            <a:r>
              <a:rPr sz="1500" spc="-5" dirty="0">
                <a:latin typeface="Arial"/>
                <a:cs typeface="Arial"/>
              </a:rPr>
              <a:t>Food quality </a:t>
            </a:r>
            <a:r>
              <a:rPr sz="1500" dirty="0">
                <a:latin typeface="Arial"/>
                <a:cs typeface="Arial"/>
              </a:rPr>
              <a:t>after </a:t>
            </a:r>
            <a:r>
              <a:rPr sz="1500" spc="-5" dirty="0">
                <a:latin typeface="Arial"/>
                <a:cs typeface="Arial"/>
              </a:rPr>
              <a:t>thawing is</a:t>
            </a:r>
            <a:r>
              <a:rPr sz="1500" spc="-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better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2811" y="338327"/>
            <a:ext cx="5704332" cy="1220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490854"/>
            <a:ext cx="484632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" dirty="0"/>
              <a:t>Drying and</a:t>
            </a:r>
            <a:r>
              <a:rPr sz="4300" spc="-65" dirty="0"/>
              <a:t> </a:t>
            </a:r>
            <a:r>
              <a:rPr sz="4300" spc="-5" dirty="0"/>
              <a:t>smoking</a:t>
            </a:r>
            <a:endParaRPr sz="4300"/>
          </a:p>
        </p:txBody>
      </p:sp>
      <p:sp>
        <p:nvSpPr>
          <p:cNvPr id="4" name="object 4"/>
          <p:cNvSpPr txBox="1"/>
          <p:nvPr/>
        </p:nvSpPr>
        <p:spPr>
          <a:xfrm>
            <a:off x="1596897" y="1430782"/>
            <a:ext cx="7232015" cy="3836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" dirty="0">
                <a:latin typeface="Arial"/>
                <a:cs typeface="Arial"/>
              </a:rPr>
              <a:t>A.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Drying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50">
              <a:latin typeface="Times New Roman"/>
              <a:cs typeface="Times New Roman"/>
            </a:endParaRPr>
          </a:p>
          <a:p>
            <a:pPr marL="295910" marR="220979" indent="-283845">
              <a:lnSpc>
                <a:spcPts val="1440"/>
              </a:lnSpc>
              <a:tabLst>
                <a:tab pos="295910" algn="l"/>
              </a:tabLst>
            </a:pPr>
            <a:r>
              <a:rPr sz="1200" spc="-315" dirty="0">
                <a:solidFill>
                  <a:srgbClr val="3891A7"/>
                </a:solidFill>
                <a:latin typeface="Arial"/>
                <a:cs typeface="Arial"/>
              </a:rPr>
              <a:t>	</a:t>
            </a:r>
            <a:r>
              <a:rPr sz="1500" dirty="0">
                <a:latin typeface="Arial"/>
                <a:cs typeface="Arial"/>
              </a:rPr>
              <a:t>Methods </a:t>
            </a:r>
            <a:r>
              <a:rPr sz="1500" spc="-5" dirty="0">
                <a:latin typeface="Arial"/>
                <a:cs typeface="Arial"/>
              </a:rPr>
              <a:t>which lower </a:t>
            </a:r>
            <a:r>
              <a:rPr sz="1500" dirty="0">
                <a:latin typeface="Arial"/>
                <a:cs typeface="Arial"/>
              </a:rPr>
              <a:t>the </a:t>
            </a:r>
            <a:r>
              <a:rPr sz="1500" spc="-5" dirty="0">
                <a:latin typeface="Arial"/>
                <a:cs typeface="Arial"/>
              </a:rPr>
              <a:t>water </a:t>
            </a:r>
            <a:r>
              <a:rPr sz="1500" dirty="0">
                <a:latin typeface="Arial"/>
                <a:cs typeface="Arial"/>
              </a:rPr>
              <a:t>content of food to </a:t>
            </a:r>
            <a:r>
              <a:rPr sz="1500" spc="-5" dirty="0">
                <a:latin typeface="Arial"/>
                <a:cs typeface="Arial"/>
              </a:rPr>
              <a:t>a </a:t>
            </a:r>
            <a:r>
              <a:rPr sz="1500" dirty="0">
                <a:latin typeface="Arial"/>
                <a:cs typeface="Arial"/>
              </a:rPr>
              <a:t>point </a:t>
            </a:r>
            <a:r>
              <a:rPr sz="1500" spc="-5" dirty="0">
                <a:latin typeface="Arial"/>
                <a:cs typeface="Arial"/>
              </a:rPr>
              <a:t>where the activities </a:t>
            </a:r>
            <a:r>
              <a:rPr sz="1500" dirty="0">
                <a:latin typeface="Arial"/>
                <a:cs typeface="Arial"/>
              </a:rPr>
              <a:t>of  </a:t>
            </a:r>
            <a:r>
              <a:rPr sz="1500" spc="-5" dirty="0">
                <a:latin typeface="Arial"/>
                <a:cs typeface="Arial"/>
              </a:rPr>
              <a:t>enzymes and </a:t>
            </a:r>
            <a:r>
              <a:rPr sz="1500" dirty="0">
                <a:latin typeface="Arial"/>
                <a:cs typeface="Arial"/>
              </a:rPr>
              <a:t>food </a:t>
            </a:r>
            <a:r>
              <a:rPr sz="1500" spc="-5" dirty="0">
                <a:latin typeface="Arial"/>
                <a:cs typeface="Arial"/>
              </a:rPr>
              <a:t>spoilage and </a:t>
            </a:r>
            <a:r>
              <a:rPr sz="1500" dirty="0">
                <a:latin typeface="Arial"/>
                <a:cs typeface="Arial"/>
              </a:rPr>
              <a:t>food poisoning microorganisms </a:t>
            </a:r>
            <a:r>
              <a:rPr sz="1500" spc="-5" dirty="0">
                <a:latin typeface="Arial"/>
                <a:cs typeface="Arial"/>
              </a:rPr>
              <a:t>are destroyed </a:t>
            </a:r>
            <a:r>
              <a:rPr sz="1500" dirty="0">
                <a:latin typeface="Arial"/>
                <a:cs typeface="Arial"/>
              </a:rPr>
              <a:t>/  inhibited.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50">
              <a:latin typeface="Times New Roman"/>
              <a:cs typeface="Times New Roman"/>
            </a:endParaRPr>
          </a:p>
          <a:p>
            <a:pPr marL="233045" indent="-233045">
              <a:lnSpc>
                <a:spcPct val="100000"/>
              </a:lnSpc>
              <a:buChar char="•"/>
              <a:tabLst>
                <a:tab pos="233045" algn="l"/>
                <a:tab pos="233679" algn="l"/>
              </a:tabLst>
            </a:pPr>
            <a:r>
              <a:rPr sz="1500" spc="-5" dirty="0">
                <a:latin typeface="Arial"/>
                <a:cs typeface="Arial"/>
              </a:rPr>
              <a:t>The lower </a:t>
            </a:r>
            <a:r>
              <a:rPr sz="1500" dirty="0">
                <a:latin typeface="Arial"/>
                <a:cs typeface="Arial"/>
              </a:rPr>
              <a:t>the </a:t>
            </a:r>
            <a:r>
              <a:rPr sz="1500" spc="-5" dirty="0">
                <a:latin typeface="Arial"/>
                <a:cs typeface="Arial"/>
              </a:rPr>
              <a:t>water activity </a:t>
            </a:r>
            <a:r>
              <a:rPr sz="1500" dirty="0">
                <a:latin typeface="Arial"/>
                <a:cs typeface="Arial"/>
              </a:rPr>
              <a:t>of food, the greater </a:t>
            </a:r>
            <a:r>
              <a:rPr sz="1500" spc="-5" dirty="0">
                <a:latin typeface="Arial"/>
                <a:cs typeface="Arial"/>
              </a:rPr>
              <a:t>is </a:t>
            </a:r>
            <a:r>
              <a:rPr sz="1500" dirty="0">
                <a:latin typeface="Arial"/>
                <a:cs typeface="Arial"/>
              </a:rPr>
              <a:t>the</a:t>
            </a:r>
            <a:r>
              <a:rPr sz="1500" spc="-9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inhibition.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1950">
              <a:latin typeface="Times New Roman"/>
              <a:cs typeface="Times New Roman"/>
            </a:endParaRPr>
          </a:p>
          <a:p>
            <a:pPr marL="236220" indent="-223520">
              <a:lnSpc>
                <a:spcPts val="1620"/>
              </a:lnSpc>
              <a:buChar char="•"/>
              <a:tabLst>
                <a:tab pos="236220" algn="l"/>
                <a:tab pos="236854" algn="l"/>
              </a:tabLst>
            </a:pPr>
            <a:r>
              <a:rPr sz="1500" dirty="0">
                <a:latin typeface="Arial"/>
                <a:cs typeface="Arial"/>
              </a:rPr>
              <a:t>If </a:t>
            </a:r>
            <a:r>
              <a:rPr sz="1500" spc="-15" dirty="0">
                <a:latin typeface="Arial"/>
                <a:cs typeface="Arial"/>
              </a:rPr>
              <a:t>Aw </a:t>
            </a:r>
            <a:r>
              <a:rPr sz="1500" spc="-5" dirty="0">
                <a:latin typeface="Arial"/>
                <a:cs typeface="Arial"/>
              </a:rPr>
              <a:t>is between </a:t>
            </a:r>
            <a:r>
              <a:rPr sz="1500" dirty="0">
                <a:latin typeface="Arial"/>
                <a:cs typeface="Arial"/>
              </a:rPr>
              <a:t>0.75 - 0.70, the spoilage is </a:t>
            </a:r>
            <a:r>
              <a:rPr sz="1500" spc="-5" dirty="0">
                <a:latin typeface="Arial"/>
                <a:cs typeface="Arial"/>
              </a:rPr>
              <a:t>delayed. </a:t>
            </a:r>
            <a:r>
              <a:rPr sz="1500" dirty="0">
                <a:latin typeface="Arial"/>
                <a:cs typeface="Arial"/>
              </a:rPr>
              <a:t>If </a:t>
            </a:r>
            <a:r>
              <a:rPr sz="1500" spc="-15" dirty="0">
                <a:latin typeface="Arial"/>
                <a:cs typeface="Arial"/>
              </a:rPr>
              <a:t>Aw </a:t>
            </a:r>
            <a:r>
              <a:rPr sz="1500" dirty="0">
                <a:latin typeface="Arial"/>
                <a:cs typeface="Arial"/>
              </a:rPr>
              <a:t>is 0.65, the spoilage</a:t>
            </a:r>
            <a:r>
              <a:rPr sz="1500" spc="-29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is</a:t>
            </a:r>
            <a:endParaRPr sz="1500">
              <a:latin typeface="Arial"/>
              <a:cs typeface="Arial"/>
            </a:endParaRPr>
          </a:p>
          <a:p>
            <a:pPr marL="295910">
              <a:lnSpc>
                <a:spcPts val="1620"/>
              </a:lnSpc>
            </a:pPr>
            <a:r>
              <a:rPr sz="1500" dirty="0">
                <a:latin typeface="Arial"/>
                <a:cs typeface="Arial"/>
              </a:rPr>
              <a:t>most </a:t>
            </a:r>
            <a:r>
              <a:rPr sz="1500" spc="-5" dirty="0">
                <a:latin typeface="Arial"/>
                <a:cs typeface="Arial"/>
              </a:rPr>
              <a:t>unlikely </a:t>
            </a:r>
            <a:r>
              <a:rPr sz="1500" dirty="0">
                <a:latin typeface="Arial"/>
                <a:cs typeface="Arial"/>
              </a:rPr>
              <a:t>to </a:t>
            </a:r>
            <a:r>
              <a:rPr sz="1500" spc="-5" dirty="0">
                <a:latin typeface="Arial"/>
                <a:cs typeface="Arial"/>
              </a:rPr>
              <a:t>occur up </a:t>
            </a:r>
            <a:r>
              <a:rPr sz="1500" dirty="0">
                <a:latin typeface="Arial"/>
                <a:cs typeface="Arial"/>
              </a:rPr>
              <a:t>to </a:t>
            </a:r>
            <a:r>
              <a:rPr sz="1500" spc="-5" dirty="0">
                <a:latin typeface="Arial"/>
                <a:cs typeface="Arial"/>
              </a:rPr>
              <a:t>2</a:t>
            </a:r>
            <a:r>
              <a:rPr sz="1500" spc="-8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years.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50">
              <a:latin typeface="Times New Roman"/>
              <a:cs typeface="Times New Roman"/>
            </a:endParaRPr>
          </a:p>
          <a:p>
            <a:pPr marL="236220" marR="5080" indent="-236220">
              <a:lnSpc>
                <a:spcPct val="80000"/>
              </a:lnSpc>
              <a:buChar char="•"/>
              <a:tabLst>
                <a:tab pos="236220" algn="l"/>
                <a:tab pos="236854" algn="l"/>
              </a:tabLst>
            </a:pPr>
            <a:r>
              <a:rPr sz="1500" dirty="0">
                <a:latin typeface="Arial"/>
                <a:cs typeface="Arial"/>
              </a:rPr>
              <a:t>Molds and </a:t>
            </a:r>
            <a:r>
              <a:rPr sz="1500" spc="-5" dirty="0">
                <a:latin typeface="Arial"/>
                <a:cs typeface="Arial"/>
              </a:rPr>
              <a:t>yeasts </a:t>
            </a:r>
            <a:r>
              <a:rPr sz="1500" dirty="0">
                <a:latin typeface="Arial"/>
                <a:cs typeface="Arial"/>
              </a:rPr>
              <a:t>are more important </a:t>
            </a:r>
            <a:r>
              <a:rPr sz="1500" spc="-5" dirty="0">
                <a:latin typeface="Arial"/>
                <a:cs typeface="Arial"/>
              </a:rPr>
              <a:t>in spoilage </a:t>
            </a:r>
            <a:r>
              <a:rPr sz="1500" dirty="0">
                <a:latin typeface="Arial"/>
                <a:cs typeface="Arial"/>
              </a:rPr>
              <a:t>dried foods since bacteria require  higher </a:t>
            </a:r>
            <a:r>
              <a:rPr sz="1500" spc="-5" dirty="0">
                <a:latin typeface="Arial"/>
                <a:cs typeface="Arial"/>
              </a:rPr>
              <a:t>water </a:t>
            </a:r>
            <a:r>
              <a:rPr sz="1500" dirty="0">
                <a:latin typeface="Arial"/>
                <a:cs typeface="Arial"/>
              </a:rPr>
              <a:t>content for</a:t>
            </a:r>
            <a:r>
              <a:rPr sz="1500" spc="-65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growth.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466340" algn="l"/>
              </a:tabLst>
            </a:pPr>
            <a:r>
              <a:rPr sz="1500" dirty="0">
                <a:latin typeface="Arial"/>
                <a:cs typeface="Arial"/>
              </a:rPr>
              <a:t>e.  g.</a:t>
            </a:r>
            <a:r>
              <a:rPr sz="1500" spc="395" dirty="0">
                <a:latin typeface="Arial"/>
                <a:cs typeface="Arial"/>
              </a:rPr>
              <a:t> </a:t>
            </a:r>
            <a:r>
              <a:rPr sz="1500" i="1" dirty="0">
                <a:latin typeface="Arial"/>
                <a:cs typeface="Arial"/>
              </a:rPr>
              <a:t>Streptomyces</a:t>
            </a:r>
            <a:r>
              <a:rPr sz="1500" i="1" spc="-25" dirty="0">
                <a:latin typeface="Arial"/>
                <a:cs typeface="Arial"/>
              </a:rPr>
              <a:t> </a:t>
            </a:r>
            <a:r>
              <a:rPr sz="1500" i="1" dirty="0">
                <a:latin typeface="Arial"/>
                <a:cs typeface="Arial"/>
              </a:rPr>
              <a:t>rouxii	</a:t>
            </a:r>
            <a:r>
              <a:rPr sz="1500" spc="-15" dirty="0">
                <a:latin typeface="Arial"/>
                <a:cs typeface="Arial"/>
              </a:rPr>
              <a:t>Aw</a:t>
            </a:r>
            <a:r>
              <a:rPr sz="1500" spc="-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0.65</a:t>
            </a:r>
            <a:endParaRPr sz="1500">
              <a:latin typeface="Arial"/>
              <a:cs typeface="Arial"/>
            </a:endParaRPr>
          </a:p>
          <a:p>
            <a:pPr marL="433070">
              <a:lnSpc>
                <a:spcPct val="100000"/>
              </a:lnSpc>
              <a:spcBef>
                <a:spcPts val="244"/>
              </a:spcBef>
              <a:tabLst>
                <a:tab pos="2329180" algn="l"/>
              </a:tabLst>
            </a:pPr>
            <a:r>
              <a:rPr sz="1500" i="1" dirty="0">
                <a:latin typeface="Arial"/>
                <a:cs typeface="Arial"/>
              </a:rPr>
              <a:t>Aspergillus</a:t>
            </a:r>
            <a:r>
              <a:rPr sz="1500" i="1" spc="-15" dirty="0">
                <a:latin typeface="Arial"/>
                <a:cs typeface="Arial"/>
              </a:rPr>
              <a:t> </a:t>
            </a:r>
            <a:r>
              <a:rPr sz="1500" i="1" dirty="0">
                <a:latin typeface="Arial"/>
                <a:cs typeface="Arial"/>
              </a:rPr>
              <a:t>glaucus	</a:t>
            </a:r>
            <a:r>
              <a:rPr sz="1500" spc="-20" dirty="0">
                <a:latin typeface="Arial"/>
                <a:cs typeface="Arial"/>
              </a:rPr>
              <a:t>Aw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0.60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92328"/>
            <a:ext cx="6437630" cy="5283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4615">
              <a:lnSpc>
                <a:spcPct val="100000"/>
              </a:lnSpc>
              <a:spcBef>
                <a:spcPts val="95"/>
              </a:spcBef>
            </a:pPr>
            <a:r>
              <a:rPr sz="2500" spc="-30" dirty="0">
                <a:latin typeface="Arial"/>
                <a:cs typeface="Arial"/>
              </a:rPr>
              <a:t>Types </a:t>
            </a:r>
            <a:r>
              <a:rPr sz="2500" spc="-5" dirty="0">
                <a:latin typeface="Arial"/>
                <a:cs typeface="Arial"/>
              </a:rPr>
              <a:t>of</a:t>
            </a:r>
            <a:r>
              <a:rPr sz="2500" spc="25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drying: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buClr>
                <a:srgbClr val="3891A7"/>
              </a:buClr>
              <a:buSzPct val="80000"/>
              <a:buAutoNum type="alphaLcPeriod"/>
              <a:tabLst>
                <a:tab pos="527685" algn="l"/>
                <a:tab pos="528320" algn="l"/>
              </a:tabLst>
            </a:pPr>
            <a:r>
              <a:rPr sz="2500" spc="-5" dirty="0">
                <a:latin typeface="Arial"/>
                <a:cs typeface="Arial"/>
              </a:rPr>
              <a:t>Sun</a:t>
            </a:r>
            <a:r>
              <a:rPr sz="2500" spc="-1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drying</a:t>
            </a:r>
            <a:endParaRPr sz="2500">
              <a:latin typeface="Arial"/>
              <a:cs typeface="Arial"/>
            </a:endParaRPr>
          </a:p>
          <a:p>
            <a:pPr marL="527685" indent="-514984">
              <a:lnSpc>
                <a:spcPct val="100000"/>
              </a:lnSpc>
              <a:buClr>
                <a:srgbClr val="3891A7"/>
              </a:buClr>
              <a:buSzPct val="80000"/>
              <a:buAutoNum type="alphaLcPeriod"/>
              <a:tabLst>
                <a:tab pos="527685" algn="l"/>
                <a:tab pos="528320" algn="l"/>
              </a:tabLst>
            </a:pPr>
            <a:r>
              <a:rPr sz="2500" spc="-5" dirty="0">
                <a:latin typeface="Arial"/>
                <a:cs typeface="Arial"/>
              </a:rPr>
              <a:t>Spray</a:t>
            </a:r>
            <a:r>
              <a:rPr sz="2500" spc="-1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drying</a:t>
            </a:r>
            <a:endParaRPr sz="2500">
              <a:latin typeface="Arial"/>
              <a:cs typeface="Arial"/>
            </a:endParaRPr>
          </a:p>
          <a:p>
            <a:pPr marL="527685" indent="-514984">
              <a:lnSpc>
                <a:spcPct val="100000"/>
              </a:lnSpc>
              <a:buClr>
                <a:srgbClr val="3891A7"/>
              </a:buClr>
              <a:buSzPct val="80000"/>
              <a:buAutoNum type="alphaLcPeriod"/>
              <a:tabLst>
                <a:tab pos="527685" algn="l"/>
                <a:tab pos="528320" algn="l"/>
              </a:tabLst>
            </a:pPr>
            <a:r>
              <a:rPr sz="2500" spc="-5" dirty="0">
                <a:latin typeface="Arial"/>
                <a:cs typeface="Arial"/>
              </a:rPr>
              <a:t>Free</a:t>
            </a:r>
            <a:r>
              <a:rPr sz="2500" spc="-1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drying</a:t>
            </a:r>
            <a:endParaRPr sz="2500">
              <a:latin typeface="Arial"/>
              <a:cs typeface="Arial"/>
            </a:endParaRPr>
          </a:p>
          <a:p>
            <a:pPr marL="527685" indent="-514984">
              <a:lnSpc>
                <a:spcPct val="100000"/>
              </a:lnSpc>
              <a:buClr>
                <a:srgbClr val="3891A7"/>
              </a:buClr>
              <a:buSzPct val="80000"/>
              <a:buAutoNum type="alphaLcPeriod"/>
              <a:tabLst>
                <a:tab pos="527685" algn="l"/>
                <a:tab pos="528320" algn="l"/>
              </a:tabLst>
            </a:pPr>
            <a:r>
              <a:rPr sz="2500" spc="-5" dirty="0">
                <a:latin typeface="Arial"/>
                <a:cs typeface="Arial"/>
              </a:rPr>
              <a:t>Smoking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100">
              <a:latin typeface="Times New Roman"/>
              <a:cs typeface="Times New Roman"/>
            </a:endParaRPr>
          </a:p>
          <a:p>
            <a:pPr marL="527685" marR="5080" indent="-515620">
              <a:lnSpc>
                <a:spcPts val="2400"/>
              </a:lnSpc>
            </a:pPr>
            <a:r>
              <a:rPr sz="2500" spc="-15" dirty="0">
                <a:latin typeface="Arial"/>
                <a:cs typeface="Arial"/>
              </a:rPr>
              <a:t>Treatment </a:t>
            </a:r>
            <a:r>
              <a:rPr sz="2500" spc="-5" dirty="0">
                <a:latin typeface="Arial"/>
                <a:cs typeface="Arial"/>
              </a:rPr>
              <a:t>before drying (to reduce number of  microorganisms):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buClr>
                <a:srgbClr val="3891A7"/>
              </a:buClr>
              <a:buSzPct val="80000"/>
              <a:buAutoNum type="alphaLcPeriod"/>
              <a:tabLst>
                <a:tab pos="527685" algn="l"/>
                <a:tab pos="528320" algn="l"/>
              </a:tabLst>
            </a:pPr>
            <a:r>
              <a:rPr sz="2500" spc="-20" dirty="0">
                <a:latin typeface="Arial"/>
                <a:cs typeface="Arial"/>
              </a:rPr>
              <a:t>Washing</a:t>
            </a:r>
            <a:endParaRPr sz="2500">
              <a:latin typeface="Arial"/>
              <a:cs typeface="Arial"/>
            </a:endParaRPr>
          </a:p>
          <a:p>
            <a:pPr marL="527685" indent="-514984">
              <a:lnSpc>
                <a:spcPct val="100000"/>
              </a:lnSpc>
              <a:buClr>
                <a:srgbClr val="3891A7"/>
              </a:buClr>
              <a:buSzPct val="80000"/>
              <a:buAutoNum type="alphaLcPeriod"/>
              <a:tabLst>
                <a:tab pos="527685" algn="l"/>
                <a:tab pos="528320" algn="l"/>
              </a:tabLst>
            </a:pPr>
            <a:r>
              <a:rPr sz="2500" spc="-5" dirty="0">
                <a:latin typeface="Arial"/>
                <a:cs typeface="Arial"/>
              </a:rPr>
              <a:t>Dipping food in alkaline</a:t>
            </a:r>
            <a:r>
              <a:rPr sz="2500" spc="-35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solution</a:t>
            </a:r>
            <a:endParaRPr sz="2500">
              <a:latin typeface="Arial"/>
              <a:cs typeface="Arial"/>
            </a:endParaRPr>
          </a:p>
          <a:p>
            <a:pPr marL="527685" indent="-514984">
              <a:lnSpc>
                <a:spcPct val="100000"/>
              </a:lnSpc>
              <a:buClr>
                <a:srgbClr val="3891A7"/>
              </a:buClr>
              <a:buSzPct val="80000"/>
              <a:buAutoNum type="alphaLcPeriod"/>
              <a:tabLst>
                <a:tab pos="527685" algn="l"/>
                <a:tab pos="528320" algn="l"/>
              </a:tabLst>
            </a:pPr>
            <a:r>
              <a:rPr sz="2500" spc="-15" dirty="0">
                <a:latin typeface="Arial"/>
                <a:cs typeface="Arial"/>
              </a:rPr>
              <a:t>Treatment </a:t>
            </a:r>
            <a:r>
              <a:rPr sz="2500" spc="-5" dirty="0">
                <a:latin typeface="Arial"/>
                <a:cs typeface="Arial"/>
              </a:rPr>
              <a:t>with </a:t>
            </a:r>
            <a:r>
              <a:rPr sz="2500" dirty="0">
                <a:latin typeface="Arial"/>
                <a:cs typeface="Arial"/>
              </a:rPr>
              <a:t>S02 </a:t>
            </a:r>
            <a:r>
              <a:rPr sz="2500" spc="-5" dirty="0">
                <a:latin typeface="Arial"/>
                <a:cs typeface="Arial"/>
              </a:rPr>
              <a:t>(1000-3000</a:t>
            </a:r>
            <a:r>
              <a:rPr sz="2500" spc="15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ppm)</a:t>
            </a:r>
            <a:endParaRPr sz="2500">
              <a:latin typeface="Arial"/>
              <a:cs typeface="Arial"/>
            </a:endParaRPr>
          </a:p>
          <a:p>
            <a:pPr marL="527685" indent="-514984">
              <a:lnSpc>
                <a:spcPct val="100000"/>
              </a:lnSpc>
              <a:spcBef>
                <a:spcPts val="5"/>
              </a:spcBef>
              <a:buClr>
                <a:srgbClr val="3891A7"/>
              </a:buClr>
              <a:buSzPct val="80000"/>
              <a:buAutoNum type="alphaLcPeriod"/>
              <a:tabLst>
                <a:tab pos="527685" algn="l"/>
                <a:tab pos="528320" algn="l"/>
              </a:tabLst>
            </a:pPr>
            <a:r>
              <a:rPr sz="2500" spc="-5" dirty="0">
                <a:latin typeface="Arial"/>
                <a:cs typeface="Arial"/>
              </a:rPr>
              <a:t>Blanching/</a:t>
            </a:r>
            <a:r>
              <a:rPr sz="2500" spc="-25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scalding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236" y="989203"/>
            <a:ext cx="7240270" cy="927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Arial"/>
                <a:cs typeface="Arial"/>
              </a:rPr>
              <a:t>Effects </a:t>
            </a:r>
            <a:r>
              <a:rPr sz="1300" spc="-5" dirty="0">
                <a:latin typeface="Arial"/>
                <a:cs typeface="Arial"/>
              </a:rPr>
              <a:t>of drying upon</a:t>
            </a:r>
            <a:r>
              <a:rPr sz="1300" spc="7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foods.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300" spc="-5" dirty="0">
                <a:latin typeface="Arial"/>
                <a:cs typeface="Arial"/>
              </a:rPr>
              <a:t>Desiccated foods are subjected to certain chemical changes </a:t>
            </a:r>
            <a:r>
              <a:rPr sz="1300" spc="-10" dirty="0">
                <a:latin typeface="Arial"/>
                <a:cs typeface="Arial"/>
              </a:rPr>
              <a:t>which </a:t>
            </a:r>
            <a:r>
              <a:rPr sz="1300" spc="-5" dirty="0">
                <a:latin typeface="Arial"/>
                <a:cs typeface="Arial"/>
              </a:rPr>
              <a:t>can cause undesirable</a:t>
            </a:r>
            <a:r>
              <a:rPr sz="1300" spc="5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product: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300" spc="-5" dirty="0">
                <a:latin typeface="Arial"/>
                <a:cs typeface="Arial"/>
              </a:rPr>
              <a:t>(a) Dried food that contains fat and </a:t>
            </a:r>
            <a:r>
              <a:rPr sz="1300" spc="-10" dirty="0">
                <a:latin typeface="Arial"/>
                <a:cs typeface="Arial"/>
              </a:rPr>
              <a:t>oxygen </a:t>
            </a:r>
            <a:r>
              <a:rPr sz="1300" spc="-5" dirty="0">
                <a:latin typeface="Arial"/>
                <a:cs typeface="Arial"/>
              </a:rPr>
              <a:t>can cause </a:t>
            </a:r>
            <a:r>
              <a:rPr sz="1300" spc="-10" dirty="0">
                <a:latin typeface="Arial"/>
                <a:cs typeface="Arial"/>
              </a:rPr>
              <a:t>oxidative </a:t>
            </a:r>
            <a:r>
              <a:rPr sz="1300" spc="-5" dirty="0">
                <a:latin typeface="Arial"/>
                <a:cs typeface="Arial"/>
              </a:rPr>
              <a:t>rancidity to</a:t>
            </a:r>
            <a:r>
              <a:rPr sz="1300" spc="34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occur.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194940"/>
            <a:ext cx="187325" cy="1847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5" dirty="0">
                <a:solidFill>
                  <a:srgbClr val="3891A7"/>
                </a:solidFill>
                <a:latin typeface="Arial"/>
                <a:cs typeface="Arial"/>
              </a:rPr>
              <a:t>(</a:t>
            </a:r>
            <a:r>
              <a:rPr sz="1050" spc="-10" dirty="0">
                <a:solidFill>
                  <a:srgbClr val="3891A7"/>
                </a:solidFill>
                <a:latin typeface="Arial"/>
                <a:cs typeface="Arial"/>
              </a:rPr>
              <a:t>b</a:t>
            </a:r>
            <a:r>
              <a:rPr sz="1050" spc="-5" dirty="0">
                <a:solidFill>
                  <a:srgbClr val="3891A7"/>
                </a:solidFill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1356" y="2162936"/>
            <a:ext cx="7379334" cy="69850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>
              <a:lnSpc>
                <a:spcPts val="1250"/>
              </a:lnSpc>
              <a:spcBef>
                <a:spcPts val="395"/>
              </a:spcBef>
            </a:pPr>
            <a:r>
              <a:rPr sz="1300" spc="-5" dirty="0">
                <a:latin typeface="Arial"/>
                <a:cs typeface="Arial"/>
              </a:rPr>
              <a:t>Dried food </a:t>
            </a:r>
            <a:r>
              <a:rPr sz="1300" spc="-10" dirty="0">
                <a:latin typeface="Arial"/>
                <a:cs typeface="Arial"/>
              </a:rPr>
              <a:t>which </a:t>
            </a:r>
            <a:r>
              <a:rPr sz="1300" spc="-5" dirty="0">
                <a:latin typeface="Arial"/>
                <a:cs typeface="Arial"/>
              </a:rPr>
              <a:t>contains reducing sugar can undergo a color change called </a:t>
            </a:r>
            <a:r>
              <a:rPr sz="13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Maillard reaction. </a:t>
            </a:r>
            <a:r>
              <a:rPr sz="1300" spc="-5" dirty="0">
                <a:latin typeface="Arial"/>
                <a:cs typeface="Arial"/>
              </a:rPr>
              <a:t> Carbonyl groups of reducing sugar react </a:t>
            </a:r>
            <a:r>
              <a:rPr sz="1300" spc="-10" dirty="0">
                <a:latin typeface="Arial"/>
                <a:cs typeface="Arial"/>
              </a:rPr>
              <a:t>with </a:t>
            </a:r>
            <a:r>
              <a:rPr sz="1300" spc="-5" dirty="0">
                <a:latin typeface="Arial"/>
                <a:cs typeface="Arial"/>
              </a:rPr>
              <a:t>amino groups of protein and amino acids followed by a  series of complicated reaction. </a:t>
            </a:r>
            <a:r>
              <a:rPr sz="1300" dirty="0">
                <a:latin typeface="Arial"/>
                <a:cs typeface="Arial"/>
              </a:rPr>
              <a:t>The </a:t>
            </a:r>
            <a:r>
              <a:rPr sz="1300" spc="-5" dirty="0">
                <a:latin typeface="Arial"/>
                <a:cs typeface="Arial"/>
              </a:rPr>
              <a:t>browning is undesirable because of the unnatural color and bitter  taste imparted to the</a:t>
            </a:r>
            <a:r>
              <a:rPr sz="1300" spc="6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food.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107512"/>
            <a:ext cx="4595495" cy="2806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1460" indent="-238760">
              <a:lnSpc>
                <a:spcPct val="100000"/>
              </a:lnSpc>
              <a:spcBef>
                <a:spcPts val="95"/>
              </a:spcBef>
              <a:buAutoNum type="alphaLcParenBoth" startAt="3"/>
              <a:tabLst>
                <a:tab pos="252095" algn="l"/>
              </a:tabLst>
            </a:pPr>
            <a:r>
              <a:rPr sz="1300" spc="-5" dirty="0">
                <a:latin typeface="Arial"/>
                <a:cs typeface="Arial"/>
              </a:rPr>
              <a:t>Loss of </a:t>
            </a:r>
            <a:r>
              <a:rPr sz="1300" spc="-10" dirty="0">
                <a:latin typeface="Arial"/>
                <a:cs typeface="Arial"/>
              </a:rPr>
              <a:t>vitamin</a:t>
            </a:r>
            <a:r>
              <a:rPr sz="1300" spc="5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C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AutoNum type="alphaLcParenBoth" startAt="3"/>
            </a:pPr>
            <a:endParaRPr sz="1850">
              <a:latin typeface="Times New Roman"/>
              <a:cs typeface="Times New Roman"/>
            </a:endParaRPr>
          </a:p>
          <a:p>
            <a:pPr marL="344805" indent="-250190">
              <a:lnSpc>
                <a:spcPct val="100000"/>
              </a:lnSpc>
              <a:buAutoNum type="alphaLcParenBoth" startAt="3"/>
              <a:tabLst>
                <a:tab pos="345440" algn="l"/>
              </a:tabLst>
            </a:pPr>
            <a:r>
              <a:rPr sz="1300" spc="-5" dirty="0">
                <a:latin typeface="Arial"/>
                <a:cs typeface="Arial"/>
              </a:rPr>
              <a:t>Discoloration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AutoNum type="alphaLcParenBoth" startAt="3"/>
            </a:pPr>
            <a:endParaRPr sz="1850">
              <a:latin typeface="Times New Roman"/>
              <a:cs typeface="Times New Roman"/>
            </a:endParaRPr>
          </a:p>
          <a:p>
            <a:pPr marL="341630" indent="-247015">
              <a:lnSpc>
                <a:spcPct val="100000"/>
              </a:lnSpc>
              <a:buAutoNum type="alphaLcParenBoth" startAt="3"/>
              <a:tabLst>
                <a:tab pos="342265" algn="l"/>
              </a:tabLst>
            </a:pPr>
            <a:r>
              <a:rPr sz="1300" spc="-20" dirty="0">
                <a:latin typeface="Arial"/>
                <a:cs typeface="Arial"/>
              </a:rPr>
              <a:t>Toughness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50">
              <a:latin typeface="Times New Roman"/>
              <a:cs typeface="Times New Roman"/>
            </a:endParaRPr>
          </a:p>
          <a:p>
            <a:pPr marL="290195" indent="-195580">
              <a:lnSpc>
                <a:spcPct val="100000"/>
              </a:lnSpc>
              <a:buChar char="•"/>
              <a:tabLst>
                <a:tab pos="289560" algn="l"/>
                <a:tab pos="290830" algn="l"/>
              </a:tabLst>
            </a:pPr>
            <a:r>
              <a:rPr sz="1300" spc="-10" dirty="0">
                <a:latin typeface="Arial"/>
                <a:cs typeface="Arial"/>
              </a:rPr>
              <a:t>Methods </a:t>
            </a:r>
            <a:r>
              <a:rPr sz="1300" spc="-5" dirty="0">
                <a:latin typeface="Arial"/>
                <a:cs typeface="Arial"/>
              </a:rPr>
              <a:t>of minimizing the chemical </a:t>
            </a:r>
            <a:r>
              <a:rPr sz="1300" spc="-10" dirty="0">
                <a:latin typeface="Arial"/>
                <a:cs typeface="Arial"/>
              </a:rPr>
              <a:t>changes </a:t>
            </a:r>
            <a:r>
              <a:rPr sz="1300" spc="-5" dirty="0">
                <a:latin typeface="Arial"/>
                <a:cs typeface="Arial"/>
              </a:rPr>
              <a:t>in dried</a:t>
            </a:r>
            <a:r>
              <a:rPr sz="1300" spc="21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food: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50">
              <a:latin typeface="Times New Roman"/>
              <a:cs typeface="Times New Roman"/>
            </a:endParaRPr>
          </a:p>
          <a:p>
            <a:pPr marL="344805" indent="-250190">
              <a:lnSpc>
                <a:spcPct val="100000"/>
              </a:lnSpc>
              <a:buAutoNum type="alphaLcParenBoth"/>
              <a:tabLst>
                <a:tab pos="345440" algn="l"/>
              </a:tabLst>
            </a:pPr>
            <a:r>
              <a:rPr sz="1300" spc="-5" dirty="0">
                <a:latin typeface="Arial"/>
                <a:cs typeface="Arial"/>
              </a:rPr>
              <a:t>Keep moisture content as low as</a:t>
            </a:r>
            <a:r>
              <a:rPr sz="1300" spc="85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possible</a:t>
            </a:r>
            <a:endParaRPr sz="1300">
              <a:latin typeface="Arial"/>
              <a:cs typeface="Arial"/>
            </a:endParaRPr>
          </a:p>
          <a:p>
            <a:pPr marL="344805" indent="-250190">
              <a:lnSpc>
                <a:spcPct val="100000"/>
              </a:lnSpc>
              <a:spcBef>
                <a:spcPts val="290"/>
              </a:spcBef>
              <a:buAutoNum type="alphaLcParenBoth"/>
              <a:tabLst>
                <a:tab pos="345440" algn="l"/>
              </a:tabLst>
            </a:pPr>
            <a:r>
              <a:rPr sz="1300" spc="-5" dirty="0">
                <a:latin typeface="Arial"/>
                <a:cs typeface="Arial"/>
              </a:rPr>
              <a:t>Reduce the level of reducing sugar as low as</a:t>
            </a:r>
            <a:r>
              <a:rPr sz="1300" spc="14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possible</a:t>
            </a:r>
            <a:endParaRPr sz="1300">
              <a:latin typeface="Arial"/>
              <a:cs typeface="Arial"/>
            </a:endParaRPr>
          </a:p>
          <a:p>
            <a:pPr marL="334010" indent="-239395">
              <a:lnSpc>
                <a:spcPct val="100000"/>
              </a:lnSpc>
              <a:spcBef>
                <a:spcPts val="290"/>
              </a:spcBef>
              <a:buAutoNum type="alphaLcParenBoth"/>
              <a:tabLst>
                <a:tab pos="334645" algn="l"/>
              </a:tabLst>
            </a:pPr>
            <a:r>
              <a:rPr sz="1300" spc="-5" dirty="0">
                <a:latin typeface="Arial"/>
                <a:cs typeface="Arial"/>
              </a:rPr>
              <a:t>Reduce serial blanching in the same</a:t>
            </a:r>
            <a:r>
              <a:rPr sz="1300" spc="114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water</a:t>
            </a:r>
            <a:endParaRPr sz="1300">
              <a:latin typeface="Arial"/>
              <a:cs typeface="Arial"/>
            </a:endParaRPr>
          </a:p>
          <a:p>
            <a:pPr marL="344805" indent="-250190">
              <a:lnSpc>
                <a:spcPct val="100000"/>
              </a:lnSpc>
              <a:spcBef>
                <a:spcPts val="285"/>
              </a:spcBef>
              <a:buAutoNum type="alphaLcParenBoth"/>
              <a:tabLst>
                <a:tab pos="345440" algn="l"/>
              </a:tabLst>
            </a:pPr>
            <a:r>
              <a:rPr sz="1300" spc="-5" dirty="0">
                <a:latin typeface="Arial"/>
                <a:cs typeface="Arial"/>
              </a:rPr>
              <a:t>Use S02 to retain vitamin C and </a:t>
            </a:r>
            <a:r>
              <a:rPr sz="1300" spc="-10" dirty="0">
                <a:latin typeface="Arial"/>
                <a:cs typeface="Arial"/>
              </a:rPr>
              <a:t>avoid</a:t>
            </a:r>
            <a:r>
              <a:rPr sz="1300" spc="120" dirty="0">
                <a:latin typeface="Arial"/>
                <a:cs typeface="Arial"/>
              </a:rPr>
              <a:t> </a:t>
            </a:r>
            <a:r>
              <a:rPr sz="1300" spc="-5" dirty="0">
                <a:latin typeface="Arial"/>
                <a:cs typeface="Arial"/>
              </a:rPr>
              <a:t>browning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236" y="758190"/>
            <a:ext cx="7879080" cy="5098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B.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Smoking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150">
              <a:latin typeface="Times New Roman"/>
              <a:cs typeface="Times New Roman"/>
            </a:endParaRPr>
          </a:p>
          <a:p>
            <a:pPr marL="282575" indent="-282575">
              <a:lnSpc>
                <a:spcPct val="100000"/>
              </a:lnSpc>
              <a:buChar char="•"/>
              <a:tabLst>
                <a:tab pos="282575" algn="l"/>
                <a:tab pos="283210" algn="l"/>
              </a:tabLst>
            </a:pPr>
            <a:r>
              <a:rPr sz="1800" spc="-5" dirty="0">
                <a:latin typeface="Arial"/>
                <a:cs typeface="Arial"/>
              </a:rPr>
              <a:t>Heating foods using </a:t>
            </a:r>
            <a:r>
              <a:rPr sz="1800" dirty="0">
                <a:latin typeface="Arial"/>
                <a:cs typeface="Arial"/>
              </a:rPr>
              <a:t>smoke from </a:t>
            </a:r>
            <a:r>
              <a:rPr sz="1800" spc="-5" dirty="0">
                <a:latin typeface="Arial"/>
                <a:cs typeface="Arial"/>
              </a:rPr>
              <a:t>various </a:t>
            </a:r>
            <a:r>
              <a:rPr sz="1800" spc="-10" dirty="0">
                <a:latin typeface="Arial"/>
                <a:cs typeface="Arial"/>
              </a:rPr>
              <a:t>types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15" dirty="0">
                <a:latin typeface="Arial"/>
                <a:cs typeface="Arial"/>
              </a:rPr>
              <a:t>wood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preserve</a:t>
            </a:r>
            <a:r>
              <a:rPr sz="1800" spc="1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foods.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2150">
              <a:latin typeface="Times New Roman"/>
              <a:cs typeface="Times New Roman"/>
            </a:endParaRPr>
          </a:p>
          <a:p>
            <a:pPr marL="276860" indent="-264160">
              <a:lnSpc>
                <a:spcPct val="100000"/>
              </a:lnSpc>
              <a:spcBef>
                <a:spcPts val="5"/>
              </a:spcBef>
              <a:buChar char="•"/>
              <a:tabLst>
                <a:tab pos="276860" algn="l"/>
                <a:tab pos="277495" algn="l"/>
              </a:tabLst>
            </a:pPr>
            <a:r>
              <a:rPr sz="1800" dirty="0">
                <a:latin typeface="Arial"/>
                <a:cs typeface="Arial"/>
              </a:rPr>
              <a:t>The smoke </a:t>
            </a:r>
            <a:r>
              <a:rPr sz="1800" spc="-5" dirty="0">
                <a:latin typeface="Arial"/>
                <a:cs typeface="Arial"/>
              </a:rPr>
              <a:t>produces heat </a:t>
            </a:r>
            <a:r>
              <a:rPr sz="1800" spc="-15" dirty="0">
                <a:latin typeface="Arial"/>
                <a:cs typeface="Arial"/>
              </a:rPr>
              <a:t>which </a:t>
            </a:r>
            <a:r>
              <a:rPr sz="1800" spc="-5" dirty="0">
                <a:latin typeface="Arial"/>
                <a:cs typeface="Arial"/>
              </a:rPr>
              <a:t>kills </a:t>
            </a:r>
            <a:r>
              <a:rPr sz="1800" dirty="0">
                <a:latin typeface="Arial"/>
                <a:cs typeface="Arial"/>
              </a:rPr>
              <a:t>some </a:t>
            </a:r>
            <a:r>
              <a:rPr sz="1800" spc="-5" dirty="0">
                <a:latin typeface="Arial"/>
                <a:cs typeface="Arial"/>
              </a:rPr>
              <a:t>microorganisms on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surface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2150">
              <a:latin typeface="Times New Roman"/>
              <a:cs typeface="Times New Roman"/>
            </a:endParaRPr>
          </a:p>
          <a:p>
            <a:pPr marL="282575" indent="-282575">
              <a:lnSpc>
                <a:spcPct val="100000"/>
              </a:lnSpc>
              <a:buChar char="•"/>
              <a:tabLst>
                <a:tab pos="282575" algn="l"/>
                <a:tab pos="283210" algn="l"/>
              </a:tabLst>
            </a:pPr>
            <a:r>
              <a:rPr sz="1800" spc="-10" dirty="0">
                <a:latin typeface="Arial"/>
                <a:cs typeface="Arial"/>
              </a:rPr>
              <a:t>Heat </a:t>
            </a:r>
            <a:r>
              <a:rPr sz="1800" spc="-5" dirty="0">
                <a:latin typeface="Arial"/>
                <a:cs typeface="Arial"/>
              </a:rPr>
              <a:t>also reduces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Aw.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2150">
              <a:latin typeface="Times New Roman"/>
              <a:cs typeface="Times New Roman"/>
            </a:endParaRPr>
          </a:p>
          <a:p>
            <a:pPr marL="281940" indent="-269240">
              <a:lnSpc>
                <a:spcPts val="1945"/>
              </a:lnSpc>
              <a:buChar char="•"/>
              <a:tabLst>
                <a:tab pos="281940" algn="l"/>
                <a:tab pos="282575" algn="l"/>
              </a:tabLst>
            </a:pPr>
            <a:r>
              <a:rPr sz="1800" dirty="0">
                <a:latin typeface="Arial"/>
                <a:cs typeface="Arial"/>
              </a:rPr>
              <a:t>It </a:t>
            </a:r>
            <a:r>
              <a:rPr sz="1800" spc="-5" dirty="0">
                <a:latin typeface="Arial"/>
                <a:cs typeface="Arial"/>
              </a:rPr>
              <a:t>also </a:t>
            </a:r>
            <a:r>
              <a:rPr sz="1800" spc="-10" dirty="0">
                <a:latin typeface="Arial"/>
                <a:cs typeface="Arial"/>
              </a:rPr>
              <a:t>has </a:t>
            </a:r>
            <a:r>
              <a:rPr sz="1800" spc="-5" dirty="0">
                <a:latin typeface="Arial"/>
                <a:cs typeface="Arial"/>
              </a:rPr>
              <a:t>an antimicrobial compounds e.g. </a:t>
            </a:r>
            <a:r>
              <a:rPr sz="1800" spc="-10" dirty="0">
                <a:latin typeface="Arial"/>
                <a:cs typeface="Arial"/>
              </a:rPr>
              <a:t>formaldehyde </a:t>
            </a:r>
            <a:r>
              <a:rPr sz="1800" spc="-15" dirty="0">
                <a:latin typeface="Arial"/>
                <a:cs typeface="Arial"/>
              </a:rPr>
              <a:t>which </a:t>
            </a:r>
            <a:r>
              <a:rPr sz="1800" spc="-5" dirty="0">
                <a:latin typeface="Arial"/>
                <a:cs typeface="Arial"/>
              </a:rPr>
              <a:t>can</a:t>
            </a:r>
            <a:r>
              <a:rPr sz="1800" spc="19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inhibit</a:t>
            </a:r>
            <a:endParaRPr sz="1800">
              <a:latin typeface="Arial"/>
              <a:cs typeface="Arial"/>
            </a:endParaRPr>
          </a:p>
          <a:p>
            <a:pPr marL="295910">
              <a:lnSpc>
                <a:spcPts val="1945"/>
              </a:lnSpc>
            </a:pP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growth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some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microorganisms.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500">
              <a:latin typeface="Times New Roman"/>
              <a:cs typeface="Times New Roman"/>
            </a:endParaRPr>
          </a:p>
          <a:p>
            <a:pPr marL="276860" marR="88900" indent="-276860">
              <a:lnSpc>
                <a:spcPct val="80000"/>
              </a:lnSpc>
              <a:buChar char="•"/>
              <a:tabLst>
                <a:tab pos="276860" algn="l"/>
                <a:tab pos="277495" algn="l"/>
              </a:tabLst>
            </a:pP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presence of aromatic compounds </a:t>
            </a:r>
            <a:r>
              <a:rPr sz="1800" spc="-15" dirty="0">
                <a:latin typeface="Arial"/>
                <a:cs typeface="Arial"/>
              </a:rPr>
              <a:t>will </a:t>
            </a:r>
            <a:r>
              <a:rPr sz="1800" spc="-5" dirty="0">
                <a:latin typeface="Arial"/>
                <a:cs typeface="Arial"/>
              </a:rPr>
              <a:t>also give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distinctive flavor and  around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the food.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2150">
              <a:latin typeface="Times New Roman"/>
              <a:cs typeface="Times New Roman"/>
            </a:endParaRPr>
          </a:p>
          <a:p>
            <a:pPr marL="276860" indent="-264160">
              <a:lnSpc>
                <a:spcPct val="100000"/>
              </a:lnSpc>
              <a:buChar char="•"/>
              <a:tabLst>
                <a:tab pos="276860" algn="l"/>
                <a:tab pos="277495" algn="l"/>
              </a:tabLst>
            </a:pPr>
            <a:r>
              <a:rPr sz="1800" spc="-5" dirty="0">
                <a:latin typeface="Arial"/>
                <a:cs typeface="Arial"/>
              </a:rPr>
              <a:t>This </a:t>
            </a:r>
            <a:r>
              <a:rPr sz="1800" spc="-15" dirty="0">
                <a:latin typeface="Arial"/>
                <a:cs typeface="Arial"/>
              </a:rPr>
              <a:t>will </a:t>
            </a:r>
            <a:r>
              <a:rPr sz="1800" dirty="0">
                <a:latin typeface="Arial"/>
                <a:cs typeface="Arial"/>
              </a:rPr>
              <a:t>make the </a:t>
            </a:r>
            <a:r>
              <a:rPr sz="1800" spc="-5" dirty="0">
                <a:latin typeface="Arial"/>
                <a:cs typeface="Arial"/>
              </a:rPr>
              <a:t>foods </a:t>
            </a:r>
            <a:r>
              <a:rPr sz="1800" dirty="0">
                <a:latin typeface="Arial"/>
                <a:cs typeface="Arial"/>
              </a:rPr>
              <a:t>taste </a:t>
            </a:r>
            <a:r>
              <a:rPr sz="1800" spc="-5" dirty="0">
                <a:latin typeface="Arial"/>
                <a:cs typeface="Arial"/>
              </a:rPr>
              <a:t>better and more tender e.g. smoked</a:t>
            </a:r>
            <a:r>
              <a:rPr sz="1800" spc="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fish.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219710" marR="5080" indent="-219710">
              <a:lnSpc>
                <a:spcPct val="80000"/>
              </a:lnSpc>
              <a:buChar char="•"/>
              <a:tabLst>
                <a:tab pos="219710" algn="l"/>
                <a:tab pos="220345" algn="l"/>
              </a:tabLst>
            </a:pPr>
            <a:r>
              <a:rPr sz="1800" spc="-10" dirty="0">
                <a:latin typeface="Arial"/>
                <a:cs typeface="Arial"/>
              </a:rPr>
              <a:t>Woodsmoke </a:t>
            </a:r>
            <a:r>
              <a:rPr sz="1800" spc="-5" dirty="0">
                <a:latin typeface="Arial"/>
                <a:cs typeface="Arial"/>
              </a:rPr>
              <a:t>is more effective against vegetative cells than against bacterial  spores.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4816" y="86868"/>
            <a:ext cx="7776972" cy="11109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94816" y="681227"/>
            <a:ext cx="6400800" cy="11109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8080" marR="259715">
              <a:lnSpc>
                <a:spcPct val="100000"/>
              </a:lnSpc>
              <a:spcBef>
                <a:spcPts val="100"/>
              </a:spcBef>
            </a:pPr>
            <a:r>
              <a:rPr dirty="0"/>
              <a:t>Applications of microbial</a:t>
            </a:r>
            <a:r>
              <a:rPr spc="-45" dirty="0"/>
              <a:t> </a:t>
            </a:r>
            <a:r>
              <a:rPr spc="-5" dirty="0"/>
              <a:t>growth  </a:t>
            </a:r>
            <a:r>
              <a:rPr dirty="0"/>
              <a:t>curve to </a:t>
            </a:r>
            <a:r>
              <a:rPr spc="-5" dirty="0"/>
              <a:t>food</a:t>
            </a:r>
            <a:r>
              <a:rPr spc="15" dirty="0"/>
              <a:t> </a:t>
            </a:r>
            <a:r>
              <a:rPr dirty="0"/>
              <a:t>preservation</a:t>
            </a:r>
          </a:p>
          <a:p>
            <a:pPr marL="1513205" marR="5080" indent="-283845">
              <a:lnSpc>
                <a:spcPct val="80000"/>
              </a:lnSpc>
              <a:spcBef>
                <a:spcPts val="459"/>
              </a:spcBef>
              <a:tabLst>
                <a:tab pos="1513205" algn="l"/>
              </a:tabLst>
            </a:pPr>
            <a:r>
              <a:rPr sz="2000" spc="-520" dirty="0">
                <a:solidFill>
                  <a:srgbClr val="3891A7"/>
                </a:solidFill>
              </a:rPr>
              <a:t>	</a:t>
            </a:r>
            <a:r>
              <a:rPr sz="2500" spc="-5" dirty="0">
                <a:solidFill>
                  <a:srgbClr val="000000"/>
                </a:solidFill>
              </a:rPr>
              <a:t>Microbial decomposition of </a:t>
            </a:r>
            <a:r>
              <a:rPr sz="2500" dirty="0">
                <a:solidFill>
                  <a:srgbClr val="000000"/>
                </a:solidFill>
              </a:rPr>
              <a:t>foods </a:t>
            </a:r>
            <a:r>
              <a:rPr sz="2500" spc="-5" dirty="0">
                <a:solidFill>
                  <a:srgbClr val="000000"/>
                </a:solidFill>
              </a:rPr>
              <a:t>will be  prevented if </a:t>
            </a:r>
            <a:r>
              <a:rPr sz="2500" dirty="0">
                <a:solidFill>
                  <a:srgbClr val="000000"/>
                </a:solidFill>
              </a:rPr>
              <a:t>all </a:t>
            </a:r>
            <a:r>
              <a:rPr sz="2500" spc="-5" dirty="0">
                <a:solidFill>
                  <a:srgbClr val="000000"/>
                </a:solidFill>
              </a:rPr>
              <a:t>spoilage organisms are killed and  recontamination is prevented</a:t>
            </a:r>
            <a:r>
              <a:rPr sz="2500" dirty="0">
                <a:solidFill>
                  <a:srgbClr val="000000"/>
                </a:solidFill>
              </a:rPr>
              <a:t> </a:t>
            </a:r>
            <a:r>
              <a:rPr sz="2500" spc="-5" dirty="0">
                <a:solidFill>
                  <a:srgbClr val="000000"/>
                </a:solidFill>
              </a:rPr>
              <a:t>by:</a:t>
            </a:r>
            <a:endParaRPr sz="2500"/>
          </a:p>
        </p:txBody>
      </p:sp>
      <p:sp>
        <p:nvSpPr>
          <p:cNvPr id="5" name="object 5"/>
          <p:cNvSpPr txBox="1"/>
          <p:nvPr/>
        </p:nvSpPr>
        <p:spPr>
          <a:xfrm>
            <a:off x="1596897" y="2741802"/>
            <a:ext cx="6975475" cy="322326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570230" marR="784860" indent="-237490">
              <a:lnSpc>
                <a:spcPct val="80000"/>
              </a:lnSpc>
              <a:spcBef>
                <a:spcPts val="620"/>
              </a:spcBef>
              <a:buClr>
                <a:srgbClr val="3891A7"/>
              </a:buClr>
              <a:buFont typeface="Verdana"/>
              <a:buChar char="◦"/>
              <a:tabLst>
                <a:tab pos="570865" algn="l"/>
              </a:tabLst>
            </a:pPr>
            <a:r>
              <a:rPr sz="2200" spc="-5" dirty="0">
                <a:latin typeface="Arial"/>
                <a:cs typeface="Arial"/>
              </a:rPr>
              <a:t>Predict microbial growth of food spoilage. Eg:  Salmonaella</a:t>
            </a:r>
            <a:endParaRPr sz="2200">
              <a:latin typeface="Arial"/>
              <a:cs typeface="Arial"/>
            </a:endParaRPr>
          </a:p>
          <a:p>
            <a:pPr marL="570230" marR="473709" indent="-237490">
              <a:lnSpc>
                <a:spcPct val="80000"/>
              </a:lnSpc>
              <a:spcBef>
                <a:spcPts val="605"/>
              </a:spcBef>
              <a:buClr>
                <a:srgbClr val="3891A7"/>
              </a:buClr>
              <a:buFont typeface="Verdana"/>
              <a:buChar char="◦"/>
              <a:tabLst>
                <a:tab pos="570865" algn="l"/>
              </a:tabLst>
            </a:pPr>
            <a:r>
              <a:rPr sz="2200" spc="-5" dirty="0">
                <a:latin typeface="Arial"/>
                <a:cs typeface="Arial"/>
              </a:rPr>
              <a:t>Control at any course. Eg: growth rate, lag time,  generation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time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295910" marR="5080" indent="-283845">
              <a:lnSpc>
                <a:spcPct val="80000"/>
              </a:lnSpc>
              <a:tabLst>
                <a:tab pos="295910" algn="l"/>
              </a:tabLst>
            </a:pPr>
            <a:r>
              <a:rPr sz="2000" spc="-520" dirty="0">
                <a:solidFill>
                  <a:srgbClr val="3891A7"/>
                </a:solidFill>
                <a:latin typeface="Arial"/>
                <a:cs typeface="Arial"/>
              </a:rPr>
              <a:t>	</a:t>
            </a:r>
            <a:r>
              <a:rPr sz="2500" spc="-5" dirty="0">
                <a:latin typeface="Arial"/>
                <a:cs typeface="Arial"/>
              </a:rPr>
              <a:t>Hindering the growth </a:t>
            </a:r>
            <a:r>
              <a:rPr sz="2500" dirty="0">
                <a:latin typeface="Arial"/>
                <a:cs typeface="Arial"/>
              </a:rPr>
              <a:t>of </a:t>
            </a:r>
            <a:r>
              <a:rPr sz="2500" spc="-5" dirty="0">
                <a:latin typeface="Arial"/>
                <a:cs typeface="Arial"/>
              </a:rPr>
              <a:t>microorganisms by  merely stopping the multiplication does </a:t>
            </a:r>
            <a:r>
              <a:rPr sz="2500" dirty="0">
                <a:latin typeface="Arial"/>
                <a:cs typeface="Arial"/>
              </a:rPr>
              <a:t>not  </a:t>
            </a:r>
            <a:r>
              <a:rPr sz="2500" spc="-5" dirty="0">
                <a:latin typeface="Arial"/>
                <a:cs typeface="Arial"/>
              </a:rPr>
              <a:t>necessarily prevent decomposition because  there is possibility that viable organisms or their  enzymes may continue to be</a:t>
            </a:r>
            <a:r>
              <a:rPr sz="2500" spc="25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active.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2811" y="338327"/>
            <a:ext cx="7798308" cy="1220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490854"/>
            <a:ext cx="7093584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" dirty="0"/>
              <a:t>Methods of food</a:t>
            </a:r>
            <a:r>
              <a:rPr sz="4300" spc="-15" dirty="0"/>
              <a:t> </a:t>
            </a:r>
            <a:r>
              <a:rPr sz="4300" spc="-5" dirty="0"/>
              <a:t>preservation</a:t>
            </a:r>
            <a:endParaRPr sz="4300"/>
          </a:p>
        </p:txBody>
      </p:sp>
      <p:sp>
        <p:nvSpPr>
          <p:cNvPr id="4" name="object 4"/>
          <p:cNvSpPr txBox="1"/>
          <p:nvPr/>
        </p:nvSpPr>
        <p:spPr>
          <a:xfrm>
            <a:off x="1596897" y="1392610"/>
            <a:ext cx="7058025" cy="397446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295910" indent="-283210">
              <a:lnSpc>
                <a:spcPct val="100000"/>
              </a:lnSpc>
              <a:spcBef>
                <a:spcPts val="705"/>
              </a:spcBef>
              <a:buClr>
                <a:srgbClr val="3891A7"/>
              </a:buClr>
              <a:buSzPct val="79687"/>
              <a:buChar char=""/>
              <a:tabLst>
                <a:tab pos="296545" algn="l"/>
              </a:tabLst>
            </a:pPr>
            <a:r>
              <a:rPr sz="3200" dirty="0">
                <a:latin typeface="Arial"/>
                <a:cs typeface="Arial"/>
              </a:rPr>
              <a:t>Asepsis- </a:t>
            </a:r>
            <a:r>
              <a:rPr sz="3200" spc="-5" dirty="0">
                <a:latin typeface="Arial"/>
                <a:cs typeface="Arial"/>
              </a:rPr>
              <a:t>keeping out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30" dirty="0">
                <a:latin typeface="Arial"/>
                <a:cs typeface="Arial"/>
              </a:rPr>
              <a:t>microorganisms</a:t>
            </a:r>
            <a:endParaRPr sz="3200">
              <a:latin typeface="Arial"/>
              <a:cs typeface="Arial"/>
            </a:endParaRPr>
          </a:p>
          <a:p>
            <a:pPr marL="295910" indent="-28321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Char char=""/>
              <a:tabLst>
                <a:tab pos="296545" algn="l"/>
              </a:tabLst>
            </a:pPr>
            <a:r>
              <a:rPr sz="3200" spc="-5" dirty="0">
                <a:latin typeface="Arial"/>
                <a:cs typeface="Arial"/>
              </a:rPr>
              <a:t>Removal </a:t>
            </a:r>
            <a:r>
              <a:rPr sz="3200" dirty="0">
                <a:latin typeface="Arial"/>
                <a:cs typeface="Arial"/>
              </a:rPr>
              <a:t>of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microorganisms</a:t>
            </a:r>
            <a:endParaRPr sz="3200">
              <a:latin typeface="Arial"/>
              <a:cs typeface="Arial"/>
            </a:endParaRPr>
          </a:p>
          <a:p>
            <a:pPr marL="295910" indent="-28321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Char char=""/>
              <a:tabLst>
                <a:tab pos="296545" algn="l"/>
              </a:tabLst>
            </a:pPr>
            <a:r>
              <a:rPr sz="3200" spc="-5" dirty="0">
                <a:latin typeface="Arial"/>
                <a:cs typeface="Arial"/>
              </a:rPr>
              <a:t>Maintenance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anaerobic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condition</a:t>
            </a:r>
            <a:endParaRPr sz="3200">
              <a:latin typeface="Arial"/>
              <a:cs typeface="Arial"/>
            </a:endParaRPr>
          </a:p>
          <a:p>
            <a:pPr marL="295910" indent="-28321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Char char=""/>
              <a:tabLst>
                <a:tab pos="296545" algn="l"/>
              </a:tabLst>
            </a:pPr>
            <a:r>
              <a:rPr sz="3200" dirty="0">
                <a:latin typeface="Arial"/>
                <a:cs typeface="Arial"/>
              </a:rPr>
              <a:t>Use of </a:t>
            </a:r>
            <a:r>
              <a:rPr sz="3200" spc="-5" dirty="0">
                <a:latin typeface="Arial"/>
                <a:cs typeface="Arial"/>
              </a:rPr>
              <a:t>high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temperature</a:t>
            </a:r>
            <a:endParaRPr sz="3200">
              <a:latin typeface="Arial"/>
              <a:cs typeface="Arial"/>
            </a:endParaRPr>
          </a:p>
          <a:p>
            <a:pPr marL="295910" indent="-283210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9687"/>
              <a:buChar char=""/>
              <a:tabLst>
                <a:tab pos="296545" algn="l"/>
              </a:tabLst>
            </a:pPr>
            <a:r>
              <a:rPr sz="3200" dirty="0">
                <a:latin typeface="Arial"/>
                <a:cs typeface="Arial"/>
              </a:rPr>
              <a:t>Drying </a:t>
            </a:r>
            <a:r>
              <a:rPr sz="3200" spc="-5" dirty="0">
                <a:latin typeface="Arial"/>
                <a:cs typeface="Arial"/>
              </a:rPr>
              <a:t>and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smoking</a:t>
            </a:r>
            <a:endParaRPr sz="3200">
              <a:latin typeface="Arial"/>
              <a:cs typeface="Arial"/>
            </a:endParaRPr>
          </a:p>
          <a:p>
            <a:pPr marL="295910" indent="-28321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Char char=""/>
              <a:tabLst>
                <a:tab pos="296545" algn="l"/>
              </a:tabLst>
            </a:pPr>
            <a:r>
              <a:rPr sz="3200" dirty="0">
                <a:latin typeface="Arial"/>
                <a:cs typeface="Arial"/>
              </a:rPr>
              <a:t>Use of </a:t>
            </a:r>
            <a:r>
              <a:rPr sz="3200" spc="-5" dirty="0">
                <a:latin typeface="Arial"/>
                <a:cs typeface="Arial"/>
              </a:rPr>
              <a:t>chemical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preservatives</a:t>
            </a:r>
            <a:endParaRPr sz="3200">
              <a:latin typeface="Arial"/>
              <a:cs typeface="Arial"/>
            </a:endParaRPr>
          </a:p>
          <a:p>
            <a:pPr marL="295910" indent="-283210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Char char=""/>
              <a:tabLst>
                <a:tab pos="296545" algn="l"/>
              </a:tabLst>
            </a:pPr>
            <a:r>
              <a:rPr sz="3200" spc="-5" dirty="0">
                <a:latin typeface="Arial"/>
                <a:cs typeface="Arial"/>
              </a:rPr>
              <a:t>Irradiation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2811" y="338327"/>
            <a:ext cx="2790443" cy="1220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490854"/>
            <a:ext cx="1936114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" dirty="0"/>
              <a:t>Asepsis</a:t>
            </a:r>
            <a:endParaRPr sz="4300"/>
          </a:p>
        </p:txBody>
      </p:sp>
      <p:sp>
        <p:nvSpPr>
          <p:cNvPr id="4" name="object 4"/>
          <p:cNvSpPr txBox="1"/>
          <p:nvPr/>
        </p:nvSpPr>
        <p:spPr>
          <a:xfrm>
            <a:off x="1596897" y="1412494"/>
            <a:ext cx="7051675" cy="517842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95910" marR="370840" indent="-283845">
              <a:lnSpc>
                <a:spcPct val="80000"/>
              </a:lnSpc>
              <a:spcBef>
                <a:spcPts val="585"/>
              </a:spcBef>
              <a:tabLst>
                <a:tab pos="295910" algn="l"/>
              </a:tabLst>
            </a:pPr>
            <a:r>
              <a:rPr sz="1600" spc="-425" dirty="0">
                <a:solidFill>
                  <a:srgbClr val="3891A7"/>
                </a:solidFill>
                <a:latin typeface="Arial"/>
                <a:cs typeface="Arial"/>
              </a:rPr>
              <a:t>	</a:t>
            </a:r>
            <a:r>
              <a:rPr sz="2000" dirty="0">
                <a:latin typeface="Arial"/>
                <a:cs typeface="Arial"/>
              </a:rPr>
              <a:t>Natural protection - outer layer of animal and plant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tissue  protects the inner layer free from microorganisms. This  protective covering will delay / prevent microbial  decomposition e.g. shells of nuts, skins of fruits and  vegetables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etc.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650">
              <a:latin typeface="Times New Roman"/>
              <a:cs typeface="Times New Roman"/>
            </a:endParaRPr>
          </a:p>
          <a:p>
            <a:pPr marL="295910" marR="72390" indent="-283210">
              <a:lnSpc>
                <a:spcPts val="1920"/>
              </a:lnSpc>
              <a:buChar char="•"/>
              <a:tabLst>
                <a:tab pos="295910" algn="l"/>
                <a:tab pos="296545" algn="l"/>
              </a:tabLst>
            </a:pPr>
            <a:r>
              <a:rPr sz="2000" dirty="0">
                <a:latin typeface="Arial"/>
                <a:cs typeface="Arial"/>
              </a:rPr>
              <a:t>Packaging of foods - such as wrapping, hermetically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sealed  containers. This methods will prevents primarily  contamination during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handling.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2700">
              <a:latin typeface="Times New Roman"/>
              <a:cs typeface="Times New Roman"/>
            </a:endParaRPr>
          </a:p>
          <a:p>
            <a:pPr marL="295910" marR="14604" indent="-283210">
              <a:lnSpc>
                <a:spcPct val="80000"/>
              </a:lnSpc>
              <a:spcBef>
                <a:spcPts val="5"/>
              </a:spcBef>
              <a:buChar char="•"/>
              <a:tabLst>
                <a:tab pos="295910" algn="l"/>
                <a:tab pos="296545" algn="l"/>
              </a:tabLst>
            </a:pPr>
            <a:r>
              <a:rPr sz="2000" dirty="0">
                <a:latin typeface="Arial"/>
                <a:cs typeface="Arial"/>
              </a:rPr>
              <a:t>Sanitary methods of handling and processing foods e.g. in  the dairy </a:t>
            </a:r>
            <a:r>
              <a:rPr sz="2000" spc="-20" dirty="0">
                <a:latin typeface="Arial"/>
                <a:cs typeface="Arial"/>
              </a:rPr>
              <a:t>industry, </a:t>
            </a:r>
            <a:r>
              <a:rPr sz="2000" dirty="0">
                <a:latin typeface="Arial"/>
                <a:cs typeface="Arial"/>
              </a:rPr>
              <a:t>contamination with microorganisms is  avoided as much as possible in the production and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handling  of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milk.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700">
              <a:latin typeface="Times New Roman"/>
              <a:cs typeface="Times New Roman"/>
            </a:endParaRPr>
          </a:p>
          <a:p>
            <a:pPr marL="295910" marR="5080" indent="-283210">
              <a:lnSpc>
                <a:spcPct val="80000"/>
              </a:lnSpc>
              <a:buChar char="•"/>
              <a:tabLst>
                <a:tab pos="295910" algn="l"/>
                <a:tab pos="296545" algn="l"/>
              </a:tabLst>
            </a:pPr>
            <a:r>
              <a:rPr sz="2000" dirty="0">
                <a:latin typeface="Arial"/>
                <a:cs typeface="Arial"/>
              </a:rPr>
              <a:t>Food industries - attention is given to prevention of the  contamination of foods (from raw material finished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products)  concerning the "bioburden" of microorganisms on or in a  food.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4444" y="5004815"/>
            <a:ext cx="710184" cy="5227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97636" y="5004815"/>
            <a:ext cx="381000" cy="5227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25652" y="5004815"/>
            <a:ext cx="507491" cy="5227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80160" y="5004815"/>
            <a:ext cx="1205484" cy="5227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32660" y="5004815"/>
            <a:ext cx="633984" cy="52273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13660" y="5004815"/>
            <a:ext cx="748284" cy="52273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108960" y="5004815"/>
            <a:ext cx="1092708" cy="52273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48684" y="5004815"/>
            <a:ext cx="507491" cy="52273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03191" y="5004815"/>
            <a:ext cx="912876" cy="52273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863084" y="5004815"/>
            <a:ext cx="1245108" cy="52273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855208" y="5004815"/>
            <a:ext cx="824484" cy="52273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26708" y="5004815"/>
            <a:ext cx="1231391" cy="52273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405116" y="5004815"/>
            <a:ext cx="952500" cy="52273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106156" y="5004815"/>
            <a:ext cx="569976" cy="52273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423147" y="5004815"/>
            <a:ext cx="443483" cy="52273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4444" y="5279135"/>
            <a:ext cx="760476" cy="52273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11936" y="5279135"/>
            <a:ext cx="772668" cy="52273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33144" y="5279135"/>
            <a:ext cx="507492" cy="5227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87651" y="5279135"/>
            <a:ext cx="545592" cy="52273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078735" y="5279135"/>
            <a:ext cx="734568" cy="522731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561844" y="5279135"/>
            <a:ext cx="1456944" cy="522731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768852" y="5279135"/>
            <a:ext cx="963168" cy="522731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479035" y="5279135"/>
            <a:ext cx="684276" cy="522731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846320" y="5279135"/>
            <a:ext cx="381000" cy="522731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650240" y="5065903"/>
            <a:ext cx="80727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562213"/>
                </a:solidFill>
                <a:latin typeface="Arial"/>
                <a:cs typeface="Arial"/>
              </a:rPr>
              <a:t>Aim: </a:t>
            </a:r>
            <a:r>
              <a:rPr sz="1800" dirty="0">
                <a:solidFill>
                  <a:srgbClr val="562213"/>
                </a:solidFill>
                <a:latin typeface="Arial"/>
                <a:cs typeface="Arial"/>
              </a:rPr>
              <a:t>to </a:t>
            </a:r>
            <a:r>
              <a:rPr sz="1800" spc="-5" dirty="0">
                <a:solidFill>
                  <a:srgbClr val="562213"/>
                </a:solidFill>
                <a:latin typeface="Arial"/>
                <a:cs typeface="Arial"/>
              </a:rPr>
              <a:t>measure </a:t>
            </a:r>
            <a:r>
              <a:rPr sz="1800" dirty="0">
                <a:solidFill>
                  <a:srgbClr val="562213"/>
                </a:solidFill>
                <a:latin typeface="Arial"/>
                <a:cs typeface="Arial"/>
              </a:rPr>
              <a:t>the total </a:t>
            </a:r>
            <a:r>
              <a:rPr sz="1800" spc="-5" dirty="0">
                <a:solidFill>
                  <a:srgbClr val="562213"/>
                </a:solidFill>
                <a:latin typeface="Arial"/>
                <a:cs typeface="Arial"/>
              </a:rPr>
              <a:t>number of viable </a:t>
            </a:r>
            <a:r>
              <a:rPr sz="1800" dirty="0">
                <a:solidFill>
                  <a:srgbClr val="562213"/>
                </a:solidFill>
                <a:latin typeface="Arial"/>
                <a:cs typeface="Arial"/>
              </a:rPr>
              <a:t>microbes (total </a:t>
            </a:r>
            <a:r>
              <a:rPr sz="1800" spc="-5" dirty="0">
                <a:solidFill>
                  <a:srgbClr val="562213"/>
                </a:solidFill>
                <a:latin typeface="Arial"/>
                <a:cs typeface="Arial"/>
              </a:rPr>
              <a:t>microbial count) on a  food prior </a:t>
            </a:r>
            <a:r>
              <a:rPr sz="1800" dirty="0">
                <a:solidFill>
                  <a:srgbClr val="562213"/>
                </a:solidFill>
                <a:latin typeface="Arial"/>
                <a:cs typeface="Arial"/>
              </a:rPr>
              <a:t>to its </a:t>
            </a:r>
            <a:r>
              <a:rPr sz="1800" spc="-5" dirty="0">
                <a:solidFill>
                  <a:srgbClr val="562213"/>
                </a:solidFill>
                <a:latin typeface="Arial"/>
                <a:cs typeface="Arial"/>
              </a:rPr>
              <a:t>final sterilization before</a:t>
            </a:r>
            <a:r>
              <a:rPr sz="1800" spc="35" dirty="0">
                <a:solidFill>
                  <a:srgbClr val="562213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562213"/>
                </a:solidFill>
                <a:latin typeface="Arial"/>
                <a:cs typeface="Arial"/>
              </a:rPr>
              <a:t>use.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96996" y="1505711"/>
            <a:ext cx="2508504" cy="547115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405378" y="1500377"/>
            <a:ext cx="2467610" cy="506095"/>
          </a:xfrm>
          <a:prstGeom prst="rect">
            <a:avLst/>
          </a:prstGeom>
          <a:solidFill>
            <a:srgbClr val="C0504D"/>
          </a:solidFill>
          <a:ln w="38100">
            <a:solidFill>
              <a:srgbClr val="F1F1F1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704850">
              <a:lnSpc>
                <a:spcPct val="100000"/>
              </a:lnSpc>
              <a:spcBef>
                <a:spcPts val="315"/>
              </a:spcBef>
            </a:pPr>
            <a:r>
              <a:rPr sz="1400" spc="-5" dirty="0">
                <a:latin typeface="Arial"/>
                <a:cs typeface="Arial"/>
              </a:rPr>
              <a:t>BIOBURDEN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404615" y="2000376"/>
            <a:ext cx="747395" cy="509905"/>
          </a:xfrm>
          <a:custGeom>
            <a:avLst/>
            <a:gdLst/>
            <a:ahLst/>
            <a:cxnLst/>
            <a:rect l="l" t="t" r="r" b="b"/>
            <a:pathLst>
              <a:path w="747395" h="509905">
                <a:moveTo>
                  <a:pt x="41656" y="435356"/>
                </a:moveTo>
                <a:lnTo>
                  <a:pt x="0" y="509650"/>
                </a:lnTo>
                <a:lnTo>
                  <a:pt x="84455" y="498348"/>
                </a:lnTo>
                <a:lnTo>
                  <a:pt x="71511" y="479298"/>
                </a:lnTo>
                <a:lnTo>
                  <a:pt x="56134" y="479298"/>
                </a:lnTo>
                <a:lnTo>
                  <a:pt x="49022" y="468757"/>
                </a:lnTo>
                <a:lnTo>
                  <a:pt x="59514" y="461640"/>
                </a:lnTo>
                <a:lnTo>
                  <a:pt x="41656" y="435356"/>
                </a:lnTo>
                <a:close/>
              </a:path>
              <a:path w="747395" h="509905">
                <a:moveTo>
                  <a:pt x="59514" y="461640"/>
                </a:moveTo>
                <a:lnTo>
                  <a:pt x="49022" y="468757"/>
                </a:lnTo>
                <a:lnTo>
                  <a:pt x="56134" y="479298"/>
                </a:lnTo>
                <a:lnTo>
                  <a:pt x="66659" y="472156"/>
                </a:lnTo>
                <a:lnTo>
                  <a:pt x="59514" y="461640"/>
                </a:lnTo>
                <a:close/>
              </a:path>
              <a:path w="747395" h="509905">
                <a:moveTo>
                  <a:pt x="66659" y="472156"/>
                </a:moveTo>
                <a:lnTo>
                  <a:pt x="56134" y="479298"/>
                </a:lnTo>
                <a:lnTo>
                  <a:pt x="71511" y="479298"/>
                </a:lnTo>
                <a:lnTo>
                  <a:pt x="66659" y="472156"/>
                </a:lnTo>
                <a:close/>
              </a:path>
              <a:path w="747395" h="509905">
                <a:moveTo>
                  <a:pt x="740156" y="0"/>
                </a:moveTo>
                <a:lnTo>
                  <a:pt x="59514" y="461640"/>
                </a:lnTo>
                <a:lnTo>
                  <a:pt x="66659" y="472156"/>
                </a:lnTo>
                <a:lnTo>
                  <a:pt x="747268" y="10413"/>
                </a:lnTo>
                <a:lnTo>
                  <a:pt x="7401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258689" y="2000376"/>
            <a:ext cx="709295" cy="509905"/>
          </a:xfrm>
          <a:custGeom>
            <a:avLst/>
            <a:gdLst/>
            <a:ahLst/>
            <a:cxnLst/>
            <a:rect l="l" t="t" r="r" b="b"/>
            <a:pathLst>
              <a:path w="709295" h="509905">
                <a:moveTo>
                  <a:pt x="643561" y="470493"/>
                </a:moveTo>
                <a:lnTo>
                  <a:pt x="625094" y="496315"/>
                </a:lnTo>
                <a:lnTo>
                  <a:pt x="709295" y="509650"/>
                </a:lnTo>
                <a:lnTo>
                  <a:pt x="692483" y="477900"/>
                </a:lnTo>
                <a:lnTo>
                  <a:pt x="653923" y="477900"/>
                </a:lnTo>
                <a:lnTo>
                  <a:pt x="643561" y="470493"/>
                </a:lnTo>
                <a:close/>
              </a:path>
              <a:path w="709295" h="509905">
                <a:moveTo>
                  <a:pt x="650922" y="460200"/>
                </a:moveTo>
                <a:lnTo>
                  <a:pt x="643561" y="470493"/>
                </a:lnTo>
                <a:lnTo>
                  <a:pt x="653923" y="477900"/>
                </a:lnTo>
                <a:lnTo>
                  <a:pt x="661288" y="467613"/>
                </a:lnTo>
                <a:lnTo>
                  <a:pt x="650922" y="460200"/>
                </a:lnTo>
                <a:close/>
              </a:path>
              <a:path w="709295" h="509905">
                <a:moveTo>
                  <a:pt x="669416" y="434339"/>
                </a:moveTo>
                <a:lnTo>
                  <a:pt x="650922" y="460200"/>
                </a:lnTo>
                <a:lnTo>
                  <a:pt x="661288" y="467613"/>
                </a:lnTo>
                <a:lnTo>
                  <a:pt x="653923" y="477900"/>
                </a:lnTo>
                <a:lnTo>
                  <a:pt x="692483" y="477900"/>
                </a:lnTo>
                <a:lnTo>
                  <a:pt x="669416" y="434339"/>
                </a:lnTo>
                <a:close/>
              </a:path>
              <a:path w="709295" h="509905">
                <a:moveTo>
                  <a:pt x="7365" y="0"/>
                </a:moveTo>
                <a:lnTo>
                  <a:pt x="0" y="10413"/>
                </a:lnTo>
                <a:lnTo>
                  <a:pt x="643561" y="470493"/>
                </a:lnTo>
                <a:lnTo>
                  <a:pt x="650922" y="460200"/>
                </a:lnTo>
                <a:lnTo>
                  <a:pt x="73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872995" y="2820923"/>
            <a:ext cx="2642616" cy="946403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877567" y="2831592"/>
            <a:ext cx="2580132" cy="1016508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881377" y="2815589"/>
            <a:ext cx="2601595" cy="905510"/>
          </a:xfrm>
          <a:prstGeom prst="rect">
            <a:avLst/>
          </a:prstGeom>
          <a:solidFill>
            <a:srgbClr val="4F81BC"/>
          </a:solidFill>
          <a:ln w="38100">
            <a:solidFill>
              <a:srgbClr val="F1F1F1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1440" marR="184150">
              <a:lnSpc>
                <a:spcPct val="100000"/>
              </a:lnSpc>
              <a:spcBef>
                <a:spcPts val="310"/>
              </a:spcBef>
            </a:pPr>
            <a:r>
              <a:rPr sz="1400" dirty="0">
                <a:latin typeface="Arial"/>
                <a:cs typeface="Arial"/>
              </a:rPr>
              <a:t>Kinds of </a:t>
            </a:r>
            <a:r>
              <a:rPr sz="1400" spc="-5" dirty="0">
                <a:latin typeface="Arial"/>
                <a:cs typeface="Arial"/>
              </a:rPr>
              <a:t>microorganisms  </a:t>
            </a:r>
            <a:r>
              <a:rPr sz="1400" dirty="0">
                <a:latin typeface="Arial"/>
                <a:cs typeface="Arial"/>
              </a:rPr>
              <a:t>present </a:t>
            </a:r>
            <a:r>
              <a:rPr sz="1400" spc="-5" dirty="0">
                <a:latin typeface="Arial"/>
                <a:cs typeface="Arial"/>
              </a:rPr>
              <a:t>whether </a:t>
            </a:r>
            <a:r>
              <a:rPr sz="1400" dirty="0">
                <a:latin typeface="Arial"/>
                <a:cs typeface="Arial"/>
              </a:rPr>
              <a:t>any</a:t>
            </a:r>
            <a:r>
              <a:rPr sz="1400" spc="-1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spoilage  or pathogenic  </a:t>
            </a:r>
            <a:r>
              <a:rPr sz="1400" spc="-5" dirty="0">
                <a:latin typeface="Arial"/>
                <a:cs typeface="Arial"/>
              </a:rPr>
              <a:t>microorganisms.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940808" y="2820923"/>
            <a:ext cx="2641091" cy="1289303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943855" y="2831592"/>
            <a:ext cx="2397252" cy="1016508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949190" y="2815589"/>
            <a:ext cx="2600325" cy="1248410"/>
          </a:xfrm>
          <a:custGeom>
            <a:avLst/>
            <a:gdLst/>
            <a:ahLst/>
            <a:cxnLst/>
            <a:rect l="l" t="t" r="r" b="b"/>
            <a:pathLst>
              <a:path w="2600325" h="1248410">
                <a:moveTo>
                  <a:pt x="0" y="1248156"/>
                </a:moveTo>
                <a:lnTo>
                  <a:pt x="2599943" y="1248156"/>
                </a:lnTo>
                <a:lnTo>
                  <a:pt x="2599943" y="0"/>
                </a:lnTo>
                <a:lnTo>
                  <a:pt x="0" y="0"/>
                </a:lnTo>
                <a:lnTo>
                  <a:pt x="0" y="1248156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4949190" y="2815589"/>
            <a:ext cx="2600325" cy="1248410"/>
          </a:xfrm>
          <a:prstGeom prst="rect">
            <a:avLst/>
          </a:prstGeom>
          <a:ln w="38100">
            <a:solidFill>
              <a:srgbClr val="F1F1F1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0"/>
              </a:spcBef>
            </a:pPr>
            <a:r>
              <a:rPr sz="1400" dirty="0">
                <a:latin typeface="Arial"/>
                <a:cs typeface="Arial"/>
              </a:rPr>
              <a:t>Number of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microorganisms.</a:t>
            </a:r>
            <a:endParaRPr sz="1400">
              <a:latin typeface="Arial"/>
              <a:cs typeface="Arial"/>
            </a:endParaRPr>
          </a:p>
          <a:p>
            <a:pPr marL="336550" marR="692785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latin typeface="Arial"/>
                <a:cs typeface="Arial"/>
              </a:rPr>
              <a:t>Spoilage organisms  </a:t>
            </a:r>
            <a:r>
              <a:rPr sz="1400" dirty="0">
                <a:latin typeface="Arial"/>
                <a:cs typeface="Arial"/>
              </a:rPr>
              <a:t>food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spoilage</a:t>
            </a:r>
            <a:endParaRPr sz="14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Difficult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preserve</a:t>
            </a:r>
            <a:endParaRPr sz="14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963667" y="2918460"/>
            <a:ext cx="359663" cy="605027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2811" y="338327"/>
            <a:ext cx="7490459" cy="1220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490854"/>
            <a:ext cx="678751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" dirty="0"/>
              <a:t>Removal of</a:t>
            </a:r>
            <a:r>
              <a:rPr sz="4300" spc="-35" dirty="0"/>
              <a:t> </a:t>
            </a:r>
            <a:r>
              <a:rPr sz="4300" spc="-5" dirty="0"/>
              <a:t>microorganisms</a:t>
            </a:r>
            <a:endParaRPr sz="4300"/>
          </a:p>
        </p:txBody>
      </p:sp>
      <p:sp>
        <p:nvSpPr>
          <p:cNvPr id="4" name="object 4"/>
          <p:cNvSpPr txBox="1"/>
          <p:nvPr/>
        </p:nvSpPr>
        <p:spPr>
          <a:xfrm>
            <a:off x="618236" y="1564894"/>
            <a:ext cx="7742555" cy="4751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2280" indent="-449580">
              <a:lnSpc>
                <a:spcPct val="100000"/>
              </a:lnSpc>
              <a:spcBef>
                <a:spcPts val="105"/>
              </a:spcBef>
              <a:buAutoNum type="alphaLcParenBoth"/>
              <a:tabLst>
                <a:tab pos="462280" algn="l"/>
                <a:tab pos="462915" algn="l"/>
              </a:tabLst>
            </a:pPr>
            <a:r>
              <a:rPr sz="2000" dirty="0">
                <a:latin typeface="Arial"/>
                <a:cs typeface="Arial"/>
              </a:rPr>
              <a:t>Filtration</a:t>
            </a:r>
            <a:endParaRPr sz="2000">
              <a:latin typeface="Arial"/>
              <a:cs typeface="Arial"/>
            </a:endParaRPr>
          </a:p>
          <a:p>
            <a:pPr marL="295910" marR="100965">
              <a:lnSpc>
                <a:spcPts val="1920"/>
              </a:lnSpc>
              <a:spcBef>
                <a:spcPts val="585"/>
              </a:spcBef>
            </a:pPr>
            <a:r>
              <a:rPr sz="2000" dirty="0">
                <a:latin typeface="Arial"/>
                <a:cs typeface="Arial"/>
              </a:rPr>
              <a:t>The only successful method for complete removal by using a</a:t>
            </a:r>
            <a:r>
              <a:rPr sz="2000" spc="-19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pre-  </a:t>
            </a:r>
            <a:r>
              <a:rPr sz="2000" dirty="0">
                <a:latin typeface="Arial"/>
                <a:cs typeface="Arial"/>
              </a:rPr>
              <a:t>sterilized </a:t>
            </a:r>
            <a:r>
              <a:rPr sz="2000" spc="-5" dirty="0">
                <a:latin typeface="Arial"/>
                <a:cs typeface="Arial"/>
              </a:rPr>
              <a:t>filters </a:t>
            </a:r>
            <a:r>
              <a:rPr sz="2000" dirty="0">
                <a:latin typeface="Arial"/>
                <a:cs typeface="Arial"/>
              </a:rPr>
              <a:t>e.g. in </a:t>
            </a:r>
            <a:r>
              <a:rPr sz="2000" spc="-5" dirty="0">
                <a:latin typeface="Arial"/>
                <a:cs typeface="Arial"/>
              </a:rPr>
              <a:t>fruit </a:t>
            </a:r>
            <a:r>
              <a:rPr sz="2000" dirty="0">
                <a:latin typeface="Arial"/>
                <a:cs typeface="Arial"/>
              </a:rPr>
              <a:t>juices, soft drinks and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water.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00">
              <a:latin typeface="Times New Roman"/>
              <a:cs typeface="Times New Roman"/>
            </a:endParaRPr>
          </a:p>
          <a:p>
            <a:pPr marL="391795" indent="-379095">
              <a:lnSpc>
                <a:spcPct val="100000"/>
              </a:lnSpc>
              <a:buAutoNum type="alphaLcParenBoth" startAt="2"/>
              <a:tabLst>
                <a:tab pos="392430" algn="l"/>
              </a:tabLst>
            </a:pPr>
            <a:r>
              <a:rPr sz="2000" dirty="0">
                <a:latin typeface="Arial"/>
                <a:cs typeface="Arial"/>
              </a:rPr>
              <a:t>Centrifugation</a:t>
            </a:r>
            <a:endParaRPr sz="2000">
              <a:latin typeface="Arial"/>
              <a:cs typeface="Arial"/>
            </a:endParaRPr>
          </a:p>
          <a:p>
            <a:pPr marL="295910" marR="275590">
              <a:lnSpc>
                <a:spcPct val="80000"/>
              </a:lnSpc>
              <a:spcBef>
                <a:spcPts val="600"/>
              </a:spcBef>
            </a:pPr>
            <a:r>
              <a:rPr sz="2000" dirty="0">
                <a:latin typeface="Arial"/>
                <a:cs typeface="Arial"/>
              </a:rPr>
              <a:t>Not very </a:t>
            </a:r>
            <a:r>
              <a:rPr sz="2000" spc="-5" dirty="0">
                <a:latin typeface="Arial"/>
                <a:cs typeface="Arial"/>
              </a:rPr>
              <a:t>effective </a:t>
            </a:r>
            <a:r>
              <a:rPr sz="2000" dirty="0">
                <a:latin typeface="Arial"/>
                <a:cs typeface="Arial"/>
              </a:rPr>
              <a:t>because not all microorganisms are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removed,  examples: </a:t>
            </a:r>
            <a:r>
              <a:rPr sz="2000" spc="-10" dirty="0">
                <a:latin typeface="Arial"/>
                <a:cs typeface="Arial"/>
              </a:rPr>
              <a:t>Treatment </a:t>
            </a:r>
            <a:r>
              <a:rPr sz="2000" dirty="0">
                <a:latin typeface="Arial"/>
                <a:cs typeface="Arial"/>
              </a:rPr>
              <a:t>of drinking water- remove heat resistant  bacteria from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milk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50">
              <a:latin typeface="Times New Roman"/>
              <a:cs typeface="Times New Roman"/>
            </a:endParaRPr>
          </a:p>
          <a:p>
            <a:pPr marL="377825" indent="-365125">
              <a:lnSpc>
                <a:spcPct val="100000"/>
              </a:lnSpc>
              <a:spcBef>
                <a:spcPts val="5"/>
              </a:spcBef>
              <a:buAutoNum type="alphaLcParenBoth" startAt="3"/>
              <a:tabLst>
                <a:tab pos="378460" algn="l"/>
              </a:tabLst>
            </a:pPr>
            <a:r>
              <a:rPr sz="2000" spc="-10" dirty="0">
                <a:latin typeface="Arial"/>
                <a:cs typeface="Arial"/>
              </a:rPr>
              <a:t>Washing</a:t>
            </a:r>
            <a:endParaRPr sz="2000">
              <a:latin typeface="Arial"/>
              <a:cs typeface="Arial"/>
            </a:endParaRPr>
          </a:p>
          <a:p>
            <a:pPr marL="295910" marR="5080">
              <a:lnSpc>
                <a:spcPct val="80100"/>
              </a:lnSpc>
              <a:spcBef>
                <a:spcPts val="595"/>
              </a:spcBef>
              <a:tabLst>
                <a:tab pos="1652905" algn="l"/>
                <a:tab pos="2611120" algn="l"/>
                <a:tab pos="3017520" algn="l"/>
                <a:tab pos="4271645" algn="l"/>
              </a:tabLst>
            </a:pPr>
            <a:r>
              <a:rPr sz="2000" dirty="0">
                <a:latin typeface="Arial"/>
                <a:cs typeface="Arial"/>
              </a:rPr>
              <a:t>Especially	helpful	in	removing	soil microorganisms from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fresh  fruits and vegetables that may be resistant to heat process during  canning.- water not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contaminator.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5"/>
              </a:spcBef>
              <a:buAutoNum type="alphaLcParenBoth" startAt="4"/>
              <a:tabLst>
                <a:tab pos="387350" algn="l"/>
              </a:tabLst>
            </a:pPr>
            <a:r>
              <a:rPr sz="2000" spc="-10" dirty="0">
                <a:latin typeface="Arial"/>
                <a:cs typeface="Arial"/>
              </a:rPr>
              <a:t>Trimming</a:t>
            </a:r>
            <a:endParaRPr sz="2000">
              <a:latin typeface="Arial"/>
              <a:cs typeface="Arial"/>
            </a:endParaRPr>
          </a:p>
          <a:p>
            <a:pPr marL="295910">
              <a:lnSpc>
                <a:spcPct val="100000"/>
              </a:lnSpc>
              <a:spcBef>
                <a:spcPts val="120"/>
              </a:spcBef>
            </a:pPr>
            <a:r>
              <a:rPr sz="2000" spc="-20" dirty="0">
                <a:latin typeface="Arial"/>
                <a:cs typeface="Arial"/>
              </a:rPr>
              <a:t>Trim </a:t>
            </a:r>
            <a:r>
              <a:rPr sz="2000" dirty="0">
                <a:latin typeface="Arial"/>
                <a:cs typeface="Arial"/>
              </a:rPr>
              <a:t>away spoiled portions of a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food.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4816" y="86868"/>
            <a:ext cx="6515100" cy="11109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94816" y="681227"/>
            <a:ext cx="2897124" cy="11109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808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Maintenance of</a:t>
            </a:r>
            <a:r>
              <a:rPr spc="-55" dirty="0"/>
              <a:t> </a:t>
            </a:r>
            <a:r>
              <a:rPr dirty="0"/>
              <a:t>anaerobic  conditions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96897" y="1468577"/>
            <a:ext cx="7256145" cy="4568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60705" indent="-283210">
              <a:lnSpc>
                <a:spcPct val="100000"/>
              </a:lnSpc>
              <a:spcBef>
                <a:spcPts val="105"/>
              </a:spcBef>
              <a:buChar char="•"/>
              <a:tabLst>
                <a:tab pos="470534" algn="l"/>
                <a:tab pos="471805" algn="l"/>
              </a:tabLst>
            </a:pPr>
            <a:r>
              <a:rPr sz="3200" spc="-5" dirty="0">
                <a:latin typeface="Arial"/>
                <a:cs typeface="Arial"/>
              </a:rPr>
              <a:t>Anaerobic conditions </a:t>
            </a:r>
            <a:r>
              <a:rPr sz="3200" dirty="0">
                <a:latin typeface="Arial"/>
                <a:cs typeface="Arial"/>
              </a:rPr>
              <a:t>can </a:t>
            </a:r>
            <a:r>
              <a:rPr sz="3200" spc="-5" dirty="0">
                <a:latin typeface="Arial"/>
                <a:cs typeface="Arial"/>
              </a:rPr>
              <a:t>be  achieved </a:t>
            </a:r>
            <a:r>
              <a:rPr sz="3200" dirty="0">
                <a:latin typeface="Arial"/>
                <a:cs typeface="Arial"/>
              </a:rPr>
              <a:t>by a </a:t>
            </a:r>
            <a:r>
              <a:rPr sz="3200" spc="-5" dirty="0">
                <a:latin typeface="Arial"/>
                <a:cs typeface="Arial"/>
              </a:rPr>
              <a:t>complete fill,  replacement </a:t>
            </a:r>
            <a:r>
              <a:rPr sz="3200" dirty="0">
                <a:latin typeface="Arial"/>
                <a:cs typeface="Arial"/>
              </a:rPr>
              <a:t>of air by </a:t>
            </a:r>
            <a:r>
              <a:rPr sz="3200" spc="5" dirty="0">
                <a:latin typeface="Arial"/>
                <a:cs typeface="Arial"/>
              </a:rPr>
              <a:t>C0</a:t>
            </a:r>
            <a:r>
              <a:rPr sz="3150" spc="7" baseline="-21164" dirty="0">
                <a:latin typeface="Arial"/>
                <a:cs typeface="Arial"/>
              </a:rPr>
              <a:t>2 </a:t>
            </a:r>
            <a:r>
              <a:rPr sz="3200" dirty="0">
                <a:latin typeface="Arial"/>
                <a:cs typeface="Arial"/>
              </a:rPr>
              <a:t>or </a:t>
            </a:r>
            <a:r>
              <a:rPr sz="3200" spc="10" dirty="0">
                <a:latin typeface="Arial"/>
                <a:cs typeface="Arial"/>
              </a:rPr>
              <a:t>N</a:t>
            </a:r>
            <a:r>
              <a:rPr sz="3150" spc="15" baseline="-21164" dirty="0">
                <a:latin typeface="Arial"/>
                <a:cs typeface="Arial"/>
              </a:rPr>
              <a:t>2 </a:t>
            </a:r>
            <a:r>
              <a:rPr sz="3200" spc="-5" dirty="0">
                <a:latin typeface="Arial"/>
                <a:cs typeface="Arial"/>
              </a:rPr>
              <a:t>and  others.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4350">
              <a:latin typeface="Times New Roman"/>
              <a:cs typeface="Times New Roman"/>
            </a:endParaRPr>
          </a:p>
          <a:p>
            <a:pPr marL="295910" marR="5080" indent="-283210">
              <a:lnSpc>
                <a:spcPct val="100000"/>
              </a:lnSpc>
              <a:spcBef>
                <a:spcPts val="5"/>
              </a:spcBef>
              <a:buChar char="•"/>
              <a:tabLst>
                <a:tab pos="494030" algn="l"/>
                <a:tab pos="494665" algn="l"/>
              </a:tabLst>
            </a:pPr>
            <a:r>
              <a:rPr sz="3200" spc="-5" dirty="0">
                <a:latin typeface="Arial"/>
                <a:cs typeface="Arial"/>
              </a:rPr>
              <a:t>Spores are </a:t>
            </a:r>
            <a:r>
              <a:rPr sz="3200" dirty="0">
                <a:latin typeface="Arial"/>
                <a:cs typeface="Arial"/>
              </a:rPr>
              <a:t>resistant to </a:t>
            </a:r>
            <a:r>
              <a:rPr sz="3200" spc="-5" dirty="0">
                <a:latin typeface="Arial"/>
                <a:cs typeface="Arial"/>
              </a:rPr>
              <a:t>heat and </a:t>
            </a:r>
            <a:r>
              <a:rPr sz="3200" spc="-10" dirty="0">
                <a:latin typeface="Arial"/>
                <a:cs typeface="Arial"/>
              </a:rPr>
              <a:t>may  </a:t>
            </a:r>
            <a:r>
              <a:rPr sz="3200" dirty="0">
                <a:latin typeface="Arial"/>
                <a:cs typeface="Arial"/>
              </a:rPr>
              <a:t>survive in </a:t>
            </a:r>
            <a:r>
              <a:rPr sz="3200" spc="-5" dirty="0">
                <a:latin typeface="Arial"/>
                <a:cs typeface="Arial"/>
              </a:rPr>
              <a:t>canned </a:t>
            </a:r>
            <a:r>
              <a:rPr sz="3200" dirty="0">
                <a:latin typeface="Arial"/>
                <a:cs typeface="Arial"/>
              </a:rPr>
              <a:t>food </a:t>
            </a:r>
            <a:r>
              <a:rPr sz="3200" spc="-5" dirty="0">
                <a:latin typeface="Arial"/>
                <a:cs typeface="Arial"/>
              </a:rPr>
              <a:t>but </a:t>
            </a:r>
            <a:r>
              <a:rPr sz="3200" dirty="0">
                <a:latin typeface="Arial"/>
                <a:cs typeface="Arial"/>
              </a:rPr>
              <a:t>they</a:t>
            </a:r>
            <a:r>
              <a:rPr sz="3200" spc="-1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unable  </a:t>
            </a:r>
            <a:r>
              <a:rPr sz="3200" dirty="0">
                <a:latin typeface="Arial"/>
                <a:cs typeface="Arial"/>
              </a:rPr>
              <a:t>to </a:t>
            </a:r>
            <a:r>
              <a:rPr sz="3200" spc="-5" dirty="0">
                <a:latin typeface="Arial"/>
                <a:cs typeface="Arial"/>
              </a:rPr>
              <a:t>germinate </a:t>
            </a:r>
            <a:r>
              <a:rPr sz="3200" dirty="0">
                <a:latin typeface="Arial"/>
                <a:cs typeface="Arial"/>
              </a:rPr>
              <a:t>in the </a:t>
            </a:r>
            <a:r>
              <a:rPr sz="3200" spc="-5" dirty="0">
                <a:latin typeface="Arial"/>
                <a:cs typeface="Arial"/>
              </a:rPr>
              <a:t>absence </a:t>
            </a:r>
            <a:r>
              <a:rPr sz="3200" dirty="0">
                <a:latin typeface="Arial"/>
                <a:cs typeface="Arial"/>
              </a:rPr>
              <a:t>of  oxygen.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2811" y="338327"/>
            <a:ext cx="6851904" cy="1220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490854"/>
            <a:ext cx="614934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" dirty="0"/>
              <a:t>Use of high</a:t>
            </a:r>
            <a:r>
              <a:rPr sz="4300" spc="-70" dirty="0"/>
              <a:t> </a:t>
            </a:r>
            <a:r>
              <a:rPr sz="4300" spc="-5" dirty="0"/>
              <a:t>temperatures</a:t>
            </a:r>
            <a:endParaRPr sz="4300"/>
          </a:p>
        </p:txBody>
      </p:sp>
      <p:sp>
        <p:nvSpPr>
          <p:cNvPr id="4" name="object 4"/>
          <p:cNvSpPr txBox="1"/>
          <p:nvPr/>
        </p:nvSpPr>
        <p:spPr>
          <a:xfrm>
            <a:off x="1880361" y="1397254"/>
            <a:ext cx="6551295" cy="14732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>
              <a:lnSpc>
                <a:spcPts val="2400"/>
              </a:lnSpc>
              <a:spcBef>
                <a:spcPts val="675"/>
              </a:spcBef>
            </a:pPr>
            <a:r>
              <a:rPr sz="2500" spc="-30" dirty="0">
                <a:latin typeface="Arial"/>
                <a:cs typeface="Arial"/>
              </a:rPr>
              <a:t>Temperature </a:t>
            </a:r>
            <a:r>
              <a:rPr sz="2500" spc="-5" dirty="0">
                <a:latin typeface="Arial"/>
                <a:cs typeface="Arial"/>
              </a:rPr>
              <a:t>and time used in heat processing  will depend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on:</a:t>
            </a:r>
            <a:endParaRPr sz="2500">
              <a:latin typeface="Arial"/>
              <a:cs typeface="Arial"/>
            </a:endParaRPr>
          </a:p>
          <a:p>
            <a:pPr marL="484505" indent="-471805">
              <a:lnSpc>
                <a:spcPct val="100000"/>
              </a:lnSpc>
              <a:spcBef>
                <a:spcPts val="20"/>
              </a:spcBef>
              <a:buAutoNum type="alphaLcParenBoth"/>
              <a:tabLst>
                <a:tab pos="485140" algn="l"/>
              </a:tabLst>
            </a:pPr>
            <a:r>
              <a:rPr sz="2500" spc="-5" dirty="0">
                <a:latin typeface="Arial"/>
                <a:cs typeface="Arial"/>
              </a:rPr>
              <a:t>The </a:t>
            </a:r>
            <a:r>
              <a:rPr sz="2500" spc="-10" dirty="0">
                <a:latin typeface="Arial"/>
                <a:cs typeface="Arial"/>
              </a:rPr>
              <a:t>effect </a:t>
            </a:r>
            <a:r>
              <a:rPr sz="2500" spc="-5" dirty="0">
                <a:latin typeface="Arial"/>
                <a:cs typeface="Arial"/>
              </a:rPr>
              <a:t>of heat on the</a:t>
            </a:r>
            <a:r>
              <a:rPr sz="2500" spc="35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food</a:t>
            </a:r>
            <a:endParaRPr sz="2500">
              <a:latin typeface="Arial"/>
              <a:cs typeface="Arial"/>
            </a:endParaRPr>
          </a:p>
          <a:p>
            <a:pPr marL="490855" indent="-478155">
              <a:lnSpc>
                <a:spcPct val="100000"/>
              </a:lnSpc>
              <a:buAutoNum type="alphaLcParenBoth"/>
              <a:tabLst>
                <a:tab pos="491490" algn="l"/>
              </a:tabLst>
            </a:pPr>
            <a:r>
              <a:rPr sz="2500" spc="-5" dirty="0">
                <a:latin typeface="Arial"/>
                <a:cs typeface="Arial"/>
              </a:rPr>
              <a:t>Other preservative methods</a:t>
            </a:r>
            <a:r>
              <a:rPr sz="2500" spc="3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employed</a:t>
            </a:r>
            <a:endParaRPr sz="2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96897" y="4369689"/>
            <a:ext cx="6713220" cy="1549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5" dirty="0">
                <a:latin typeface="Arial"/>
                <a:cs typeface="Arial"/>
              </a:rPr>
              <a:t>Classification of heat treatments used on</a:t>
            </a:r>
            <a:r>
              <a:rPr sz="2500" spc="7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foods:</a:t>
            </a:r>
            <a:endParaRPr sz="2500">
              <a:latin typeface="Arial"/>
              <a:cs typeface="Arial"/>
            </a:endParaRPr>
          </a:p>
          <a:p>
            <a:pPr marL="579120" indent="-566420">
              <a:lnSpc>
                <a:spcPct val="100000"/>
              </a:lnSpc>
              <a:buAutoNum type="alphaLcParenBoth"/>
              <a:tabLst>
                <a:tab pos="578485" algn="l"/>
                <a:tab pos="579755" algn="l"/>
              </a:tabLst>
            </a:pPr>
            <a:r>
              <a:rPr sz="2500" spc="-5" dirty="0">
                <a:latin typeface="Arial"/>
                <a:cs typeface="Arial"/>
              </a:rPr>
              <a:t>Pasteurization (below</a:t>
            </a:r>
            <a:r>
              <a:rPr sz="2500" spc="-1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100°C)</a:t>
            </a:r>
            <a:endParaRPr sz="2500">
              <a:latin typeface="Arial"/>
              <a:cs typeface="Arial"/>
            </a:endParaRPr>
          </a:p>
          <a:p>
            <a:pPr marL="579120" indent="-566420">
              <a:lnSpc>
                <a:spcPct val="100000"/>
              </a:lnSpc>
              <a:buAutoNum type="alphaLcParenBoth"/>
              <a:tabLst>
                <a:tab pos="578485" algn="l"/>
                <a:tab pos="579755" algn="l"/>
              </a:tabLst>
            </a:pPr>
            <a:r>
              <a:rPr sz="2500" spc="-5" dirty="0">
                <a:latin typeface="Arial"/>
                <a:cs typeface="Arial"/>
              </a:rPr>
              <a:t>Heat </a:t>
            </a:r>
            <a:r>
              <a:rPr sz="2500" dirty="0">
                <a:latin typeface="Arial"/>
                <a:cs typeface="Arial"/>
              </a:rPr>
              <a:t>at</a:t>
            </a:r>
            <a:r>
              <a:rPr sz="2500" spc="-1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100°C</a:t>
            </a:r>
            <a:endParaRPr sz="2500">
              <a:latin typeface="Arial"/>
              <a:cs typeface="Arial"/>
            </a:endParaRPr>
          </a:p>
          <a:p>
            <a:pPr marL="560705" indent="-548005">
              <a:lnSpc>
                <a:spcPct val="100000"/>
              </a:lnSpc>
              <a:buAutoNum type="alphaLcParenBoth"/>
              <a:tabLst>
                <a:tab pos="560705" algn="l"/>
                <a:tab pos="561340" algn="l"/>
              </a:tabLst>
            </a:pPr>
            <a:r>
              <a:rPr sz="2500" spc="-5" dirty="0">
                <a:latin typeface="Arial"/>
                <a:cs typeface="Arial"/>
              </a:rPr>
              <a:t>Heat &gt;</a:t>
            </a:r>
            <a:r>
              <a:rPr sz="2500" spc="1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100°C</a:t>
            </a:r>
            <a:endParaRPr sz="25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57883" y="3454908"/>
            <a:ext cx="6432803" cy="633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28750" y="3500373"/>
            <a:ext cx="6286500" cy="4876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28750" y="3500373"/>
            <a:ext cx="3230880" cy="487680"/>
          </a:xfrm>
          <a:prstGeom prst="rect">
            <a:avLst/>
          </a:prstGeom>
          <a:ln w="9525">
            <a:solidFill>
              <a:srgbClr val="FDB809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 marL="1237615" marR="906780" indent="571500">
              <a:lnSpc>
                <a:spcPts val="1920"/>
              </a:lnSpc>
              <a:spcBef>
                <a:spcPts val="30"/>
              </a:spcBef>
            </a:pPr>
            <a:r>
              <a:rPr sz="1600" spc="-10" dirty="0">
                <a:latin typeface="Arial"/>
                <a:cs typeface="Arial"/>
              </a:rPr>
              <a:t>Heat  Treatment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↑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59503" y="3500373"/>
            <a:ext cx="3056255" cy="487680"/>
          </a:xfrm>
          <a:prstGeom prst="rect">
            <a:avLst/>
          </a:prstGeom>
          <a:ln w="9525">
            <a:solidFill>
              <a:srgbClr val="FDB80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097280">
              <a:lnSpc>
                <a:spcPts val="1885"/>
              </a:lnSpc>
            </a:pPr>
            <a:r>
              <a:rPr sz="1600" spc="-5" dirty="0">
                <a:latin typeface="Arial"/>
                <a:cs typeface="Arial"/>
              </a:rPr>
              <a:t>Microorganisms</a:t>
            </a:r>
            <a:endParaRPr sz="1600">
              <a:latin typeface="Arial"/>
              <a:cs typeface="Arial"/>
            </a:endParaRPr>
          </a:p>
          <a:p>
            <a:pPr marL="788035" algn="ctr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↓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1215</Words>
  <Application>Microsoft Office PowerPoint</Application>
  <PresentationFormat>On-screen Show (4:3)</PresentationFormat>
  <Paragraphs>254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Food preservation </vt:lpstr>
      <vt:lpstr>Principles of food  preservation</vt:lpstr>
      <vt:lpstr>Applications of microbial growth  curve to food preservation  Microbial decomposition of foods will be  prevented if all spoilage organisms are killed and  recontamination is prevented by:</vt:lpstr>
      <vt:lpstr>Methods of food preservation</vt:lpstr>
      <vt:lpstr>Asepsis</vt:lpstr>
      <vt:lpstr>Slide 6</vt:lpstr>
      <vt:lpstr>Removal of microorganisms</vt:lpstr>
      <vt:lpstr>Maintenance of anaerobic  conditions</vt:lpstr>
      <vt:lpstr>Use of high temperatures</vt:lpstr>
      <vt:lpstr>a. Pasteurization</vt:lpstr>
      <vt:lpstr>Slide 11</vt:lpstr>
      <vt:lpstr>Slide 12</vt:lpstr>
      <vt:lpstr>b) Heating at about 100°C</vt:lpstr>
      <vt:lpstr>c) Heating above 100°C</vt:lpstr>
      <vt:lpstr>Slide 15</vt:lpstr>
      <vt:lpstr>Canning process</vt:lpstr>
      <vt:lpstr>Slide 17</vt:lpstr>
      <vt:lpstr>Slide 18</vt:lpstr>
      <vt:lpstr>Slide 19</vt:lpstr>
      <vt:lpstr>2. Mesophilic bacteria</vt:lpstr>
      <vt:lpstr>Use of low temperature</vt:lpstr>
      <vt:lpstr>Slide 22</vt:lpstr>
      <vt:lpstr>Drying and smoking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preservation </dc:title>
  <cp:lastModifiedBy>A_Jay</cp:lastModifiedBy>
  <cp:revision>2</cp:revision>
  <dcterms:created xsi:type="dcterms:W3CDTF">2018-05-29T10:26:58Z</dcterms:created>
  <dcterms:modified xsi:type="dcterms:W3CDTF">2018-09-23T05:46:33Z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2015-09-11T00:00:00Z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2018-05-29T00:00:00Z</vt:filetime>
  </property>
</Properties>
</file>