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22782" y="1415033"/>
            <a:ext cx="210312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21892" y="1339596"/>
            <a:ext cx="304927" cy="2866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159763" y="950975"/>
            <a:ext cx="5125212" cy="12207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967" y="225678"/>
            <a:ext cx="8386064" cy="2187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4602" y="1468577"/>
            <a:ext cx="6476365" cy="4109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Relationship Id="rId30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553" y="988080"/>
            <a:ext cx="4422775" cy="126301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4300" spc="-5" dirty="0"/>
              <a:t>Food</a:t>
            </a:r>
            <a:r>
              <a:rPr sz="4300" spc="-60" dirty="0"/>
              <a:t> </a:t>
            </a:r>
            <a:r>
              <a:rPr sz="4300" spc="-5" dirty="0" smtClean="0"/>
              <a:t>preservation</a:t>
            </a:r>
          </a:p>
          <a:p>
            <a:pPr marL="40005">
              <a:lnSpc>
                <a:spcPct val="100000"/>
              </a:lnSpc>
              <a:spcBef>
                <a:spcPts val="555"/>
              </a:spcBef>
            </a:pPr>
            <a:endParaRPr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42672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Jai Singh</a:t>
            </a:r>
          </a:p>
          <a:p>
            <a:r>
              <a:rPr lang="en-US" dirty="0" smtClean="0"/>
              <a:t>Deptt. Of Food Technology</a:t>
            </a:r>
          </a:p>
          <a:p>
            <a:r>
              <a:rPr lang="en-US" dirty="0" smtClean="0"/>
              <a:t>CBL Govt. Polytechnic, Bhiwani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494690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0906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a.</a:t>
            </a:r>
            <a:r>
              <a:rPr sz="4300" spc="-50" dirty="0"/>
              <a:t> </a:t>
            </a:r>
            <a:r>
              <a:rPr sz="4300" spc="-5" dirty="0"/>
              <a:t>Pasteurization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24381"/>
            <a:ext cx="7188200" cy="472059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95910" marR="5080" indent="-283210">
              <a:lnSpc>
                <a:spcPts val="3240"/>
              </a:lnSpc>
              <a:spcBef>
                <a:spcPts val="509"/>
              </a:spcBef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Heat </a:t>
            </a:r>
            <a:r>
              <a:rPr sz="3000" spc="-5" dirty="0">
                <a:latin typeface="Arial"/>
                <a:cs typeface="Arial"/>
              </a:rPr>
              <a:t>treatments that </a:t>
            </a:r>
            <a:r>
              <a:rPr sz="3000" dirty="0">
                <a:latin typeface="Arial"/>
                <a:cs typeface="Arial"/>
              </a:rPr>
              <a:t>kills most but not </a:t>
            </a:r>
            <a:r>
              <a:rPr sz="3000" spc="-465" dirty="0">
                <a:latin typeface="Arial"/>
                <a:cs typeface="Arial"/>
              </a:rPr>
              <a:t>all  </a:t>
            </a:r>
            <a:r>
              <a:rPr sz="3000" spc="-5" dirty="0">
                <a:latin typeface="Arial"/>
                <a:cs typeface="Arial"/>
              </a:rPr>
              <a:t>microorganisms.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891A7"/>
              </a:buClr>
              <a:buFont typeface="Arial"/>
              <a:buChar char=""/>
            </a:pPr>
            <a:endParaRPr sz="35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80000"/>
              <a:buChar char=""/>
              <a:tabLst>
                <a:tab pos="296545" algn="l"/>
                <a:tab pos="2876550" algn="l"/>
              </a:tabLst>
            </a:pPr>
            <a:r>
              <a:rPr sz="3000" spc="-5" dirty="0">
                <a:latin typeface="Arial"/>
                <a:cs typeface="Arial"/>
              </a:rPr>
              <a:t>Example:</a:t>
            </a:r>
            <a:r>
              <a:rPr sz="3000" spc="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milk	</a:t>
            </a:r>
            <a:r>
              <a:rPr sz="3000" dirty="0">
                <a:latin typeface="Arial"/>
                <a:cs typeface="Arial"/>
              </a:rPr>
              <a:t>63ºC, </a:t>
            </a:r>
            <a:r>
              <a:rPr sz="3000" spc="-5" dirty="0">
                <a:latin typeface="Arial"/>
                <a:cs typeface="Arial"/>
              </a:rPr>
              <a:t>30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mins</a:t>
            </a:r>
            <a:endParaRPr sz="3000">
              <a:latin typeface="Arial"/>
              <a:cs typeface="Arial"/>
            </a:endParaRPr>
          </a:p>
          <a:p>
            <a:pPr marL="2140585" marR="1557020" indent="1063625">
              <a:lnSpc>
                <a:spcPct val="106700"/>
              </a:lnSpc>
              <a:tabLst>
                <a:tab pos="3239770" algn="l"/>
              </a:tabLst>
            </a:pPr>
            <a:r>
              <a:rPr sz="3000" spc="-5" dirty="0">
                <a:latin typeface="Arial"/>
                <a:cs typeface="Arial"/>
              </a:rPr>
              <a:t>72ºC, 15 mins  Juice	</a:t>
            </a:r>
            <a:r>
              <a:rPr sz="3000" dirty="0">
                <a:latin typeface="Arial"/>
                <a:cs typeface="Arial"/>
              </a:rPr>
              <a:t>77ºC, </a:t>
            </a:r>
            <a:r>
              <a:rPr sz="3000" spc="-5" dirty="0">
                <a:latin typeface="Arial"/>
                <a:cs typeface="Arial"/>
              </a:rPr>
              <a:t>30</a:t>
            </a:r>
            <a:r>
              <a:rPr sz="3000" spc="-8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mins</a:t>
            </a:r>
            <a:endParaRPr sz="3000">
              <a:latin typeface="Arial"/>
              <a:cs typeface="Arial"/>
            </a:endParaRPr>
          </a:p>
          <a:p>
            <a:pPr marL="3204210">
              <a:lnSpc>
                <a:spcPct val="100000"/>
              </a:lnSpc>
              <a:spcBef>
                <a:spcPts val="240"/>
              </a:spcBef>
            </a:pPr>
            <a:r>
              <a:rPr sz="3000" spc="-5" dirty="0">
                <a:latin typeface="Arial"/>
                <a:cs typeface="Arial"/>
              </a:rPr>
              <a:t>88ºC, 30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secs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Times New Roman"/>
              <a:cs typeface="Times New Roman"/>
            </a:endParaRPr>
          </a:p>
          <a:p>
            <a:pPr marL="295910" marR="706120" indent="-283210">
              <a:lnSpc>
                <a:spcPts val="3240"/>
              </a:lnSpc>
              <a:buClr>
                <a:srgbClr val="3891A7"/>
              </a:buClr>
              <a:buSzPct val="80000"/>
              <a:buChar char=""/>
              <a:tabLst>
                <a:tab pos="296545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pasteurized products are </a:t>
            </a:r>
            <a:r>
              <a:rPr sz="3000" spc="-70" dirty="0">
                <a:latin typeface="Arial"/>
                <a:cs typeface="Arial"/>
              </a:rPr>
              <a:t>cooled  </a:t>
            </a:r>
            <a:r>
              <a:rPr sz="3000" spc="-5" dirty="0">
                <a:latin typeface="Arial"/>
                <a:cs typeface="Arial"/>
              </a:rPr>
              <a:t>promptly after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heat treatment.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8244" y="3357371"/>
            <a:ext cx="2953511" cy="1929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735329"/>
            <a:ext cx="7598409" cy="5131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Arial"/>
                <a:cs typeface="Arial"/>
              </a:rPr>
              <a:t>Pasteurization is important</a:t>
            </a:r>
            <a:r>
              <a:rPr sz="2500" spc="2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when: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490855" indent="-478155">
              <a:lnSpc>
                <a:spcPct val="100000"/>
              </a:lnSpc>
              <a:buAutoNum type="alphaLcParenBoth"/>
              <a:tabLst>
                <a:tab pos="491490" algn="l"/>
              </a:tabLst>
            </a:pPr>
            <a:r>
              <a:rPr sz="2500" dirty="0">
                <a:latin typeface="Arial"/>
                <a:cs typeface="Arial"/>
              </a:rPr>
              <a:t>Heat treatment </a:t>
            </a:r>
            <a:r>
              <a:rPr sz="2500" spc="-5" dirty="0">
                <a:latin typeface="Arial"/>
                <a:cs typeface="Arial"/>
              </a:rPr>
              <a:t>will </a:t>
            </a:r>
            <a:r>
              <a:rPr sz="2500" dirty="0">
                <a:latin typeface="Arial"/>
                <a:cs typeface="Arial"/>
              </a:rPr>
              <a:t>not harm </a:t>
            </a:r>
            <a:r>
              <a:rPr sz="2500" spc="-5" dirty="0">
                <a:latin typeface="Arial"/>
                <a:cs typeface="Arial"/>
              </a:rPr>
              <a:t>the </a:t>
            </a:r>
            <a:r>
              <a:rPr sz="2500" dirty="0">
                <a:latin typeface="Arial"/>
                <a:cs typeface="Arial"/>
              </a:rPr>
              <a:t>quality </a:t>
            </a:r>
            <a:r>
              <a:rPr sz="2500" spc="-5" dirty="0">
                <a:latin typeface="Arial"/>
                <a:cs typeface="Arial"/>
              </a:rPr>
              <a:t>of</a:t>
            </a:r>
            <a:r>
              <a:rPr sz="2500" dirty="0">
                <a:latin typeface="Arial"/>
                <a:cs typeface="Arial"/>
              </a:rPr>
              <a:t> product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lphaLcParenBoth"/>
            </a:pPr>
            <a:endParaRPr sz="2600">
              <a:latin typeface="Times New Roman"/>
              <a:cs typeface="Times New Roman"/>
            </a:endParaRPr>
          </a:p>
          <a:p>
            <a:pPr marL="490855" indent="-478155">
              <a:lnSpc>
                <a:spcPts val="2700"/>
              </a:lnSpc>
              <a:buAutoNum type="alphaLcParenBoth"/>
              <a:tabLst>
                <a:tab pos="491490" algn="l"/>
              </a:tabLst>
            </a:pPr>
            <a:r>
              <a:rPr sz="2500" spc="-5" dirty="0">
                <a:latin typeface="Arial"/>
                <a:cs typeface="Arial"/>
              </a:rPr>
              <a:t>Main spoilage microbes are </a:t>
            </a:r>
            <a:r>
              <a:rPr sz="2500" dirty="0">
                <a:latin typeface="Arial"/>
                <a:cs typeface="Arial"/>
              </a:rPr>
              <a:t>not </a:t>
            </a:r>
            <a:r>
              <a:rPr sz="2500" spc="-5" dirty="0">
                <a:latin typeface="Arial"/>
                <a:cs typeface="Arial"/>
              </a:rPr>
              <a:t>very </a:t>
            </a:r>
            <a:r>
              <a:rPr sz="2500" dirty="0">
                <a:latin typeface="Arial"/>
                <a:cs typeface="Arial"/>
              </a:rPr>
              <a:t>heat</a:t>
            </a:r>
            <a:r>
              <a:rPr sz="2500" spc="7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resistant</a:t>
            </a:r>
            <a:endParaRPr sz="2500">
              <a:latin typeface="Arial"/>
              <a:cs typeface="Arial"/>
            </a:endParaRPr>
          </a:p>
          <a:p>
            <a:pPr marL="295910">
              <a:lnSpc>
                <a:spcPts val="2700"/>
              </a:lnSpc>
            </a:pPr>
            <a:r>
              <a:rPr sz="2500" spc="-5" dirty="0">
                <a:latin typeface="Arial"/>
                <a:cs typeface="Arial"/>
              </a:rPr>
              <a:t>e.g. yeast in fruit</a:t>
            </a:r>
            <a:r>
              <a:rPr sz="2500" spc="2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juices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AutoNum type="alphaLcParenBoth" startAt="3"/>
              <a:tabLst>
                <a:tab pos="473075" algn="l"/>
              </a:tabLst>
            </a:pPr>
            <a:r>
              <a:rPr sz="2500" spc="-5" dirty="0">
                <a:latin typeface="Arial"/>
                <a:cs typeface="Arial"/>
              </a:rPr>
              <a:t>Kill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pathogens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lphaLcParenBoth" startAt="3"/>
            </a:pPr>
            <a:endParaRPr sz="3100">
              <a:latin typeface="Times New Roman"/>
              <a:cs typeface="Times New Roman"/>
            </a:endParaRPr>
          </a:p>
          <a:p>
            <a:pPr marL="295910" marR="165100" indent="-283210">
              <a:lnSpc>
                <a:spcPts val="2400"/>
              </a:lnSpc>
              <a:buAutoNum type="alphaLcParenBoth" startAt="3"/>
              <a:tabLst>
                <a:tab pos="473709" algn="l"/>
              </a:tabLst>
            </a:pPr>
            <a:r>
              <a:rPr sz="2500" dirty="0">
                <a:latin typeface="Arial"/>
                <a:cs typeface="Arial"/>
              </a:rPr>
              <a:t>Any </a:t>
            </a:r>
            <a:r>
              <a:rPr sz="2500" spc="-5" dirty="0">
                <a:latin typeface="Arial"/>
                <a:cs typeface="Arial"/>
              </a:rPr>
              <a:t>surviving organisms will be treated with </a:t>
            </a:r>
            <a:r>
              <a:rPr sz="2500" dirty="0">
                <a:latin typeface="Arial"/>
                <a:cs typeface="Arial"/>
              </a:rPr>
              <a:t>other  </a:t>
            </a:r>
            <a:r>
              <a:rPr sz="2500" spc="-5" dirty="0">
                <a:latin typeface="Arial"/>
                <a:cs typeface="Arial"/>
              </a:rPr>
              <a:t>preservative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methods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 startAt="3"/>
            </a:pPr>
            <a:endParaRPr sz="3150">
              <a:latin typeface="Times New Roman"/>
              <a:cs typeface="Times New Roman"/>
            </a:endParaRPr>
          </a:p>
          <a:p>
            <a:pPr marL="295910" marR="271780" indent="-283210">
              <a:lnSpc>
                <a:spcPct val="80000"/>
              </a:lnSpc>
              <a:buAutoNum type="alphaLcParenBoth" startAt="3"/>
              <a:tabLst>
                <a:tab pos="491490" algn="l"/>
              </a:tabLst>
            </a:pPr>
            <a:r>
              <a:rPr sz="2500" spc="-5" dirty="0">
                <a:latin typeface="Arial"/>
                <a:cs typeface="Arial"/>
              </a:rPr>
              <a:t>Competing organisms are to be killed, allowing a  desired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fermentation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911733"/>
            <a:ext cx="7101205" cy="52736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672465" indent="-283845">
              <a:lnSpc>
                <a:spcPts val="2920"/>
              </a:lnSpc>
              <a:spcBef>
                <a:spcPts val="459"/>
              </a:spcBef>
            </a:pPr>
            <a:r>
              <a:rPr sz="2700" dirty="0">
                <a:latin typeface="Arial"/>
                <a:cs typeface="Arial"/>
              </a:rPr>
              <a:t>Preservative </a:t>
            </a:r>
            <a:r>
              <a:rPr sz="2700" spc="-5" dirty="0">
                <a:latin typeface="Arial"/>
                <a:cs typeface="Arial"/>
              </a:rPr>
              <a:t>methods used </a:t>
            </a:r>
            <a:r>
              <a:rPr sz="2700" dirty="0">
                <a:latin typeface="Arial"/>
                <a:cs typeface="Arial"/>
              </a:rPr>
              <a:t>to supplement  pasteurization: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5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AutoNum type="alphaLcParenBoth"/>
              <a:tabLst>
                <a:tab pos="527050" algn="l"/>
              </a:tabLst>
            </a:pPr>
            <a:r>
              <a:rPr sz="2700" dirty="0">
                <a:latin typeface="Arial"/>
                <a:cs typeface="Arial"/>
              </a:rPr>
              <a:t>Refrigeration.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330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AutoNum type="alphaLcParenBoth"/>
              <a:tabLst>
                <a:tab pos="527050" algn="l"/>
              </a:tabLst>
            </a:pPr>
            <a:r>
              <a:rPr sz="2700" spc="-5" dirty="0">
                <a:latin typeface="Arial"/>
                <a:cs typeface="Arial"/>
              </a:rPr>
              <a:t>Keeping </a:t>
            </a:r>
            <a:r>
              <a:rPr sz="2700" dirty="0">
                <a:latin typeface="Arial"/>
                <a:cs typeface="Arial"/>
              </a:rPr>
              <a:t>out microorganisms </a:t>
            </a:r>
            <a:r>
              <a:rPr sz="2700" spc="-5" dirty="0">
                <a:latin typeface="Arial"/>
                <a:cs typeface="Arial"/>
              </a:rPr>
              <a:t>by</a:t>
            </a:r>
            <a:r>
              <a:rPr sz="2700" spc="-2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packaging.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3300">
              <a:latin typeface="Times New Roman"/>
              <a:cs typeface="Times New Roman"/>
            </a:endParaRPr>
          </a:p>
          <a:p>
            <a:pPr marL="508000" indent="-495300">
              <a:lnSpc>
                <a:spcPct val="100000"/>
              </a:lnSpc>
              <a:buAutoNum type="alphaLcParenBoth"/>
              <a:tabLst>
                <a:tab pos="508634" algn="l"/>
              </a:tabLst>
            </a:pPr>
            <a:r>
              <a:rPr sz="2700" dirty="0">
                <a:latin typeface="Arial"/>
                <a:cs typeface="Arial"/>
              </a:rPr>
              <a:t>Maintenance of </a:t>
            </a:r>
            <a:r>
              <a:rPr sz="2700" spc="-5" dirty="0">
                <a:latin typeface="Arial"/>
                <a:cs typeface="Arial"/>
              </a:rPr>
              <a:t>anaerobic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conditions.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AutoNum type="alphaLcParenBoth"/>
            </a:pPr>
            <a:endParaRPr sz="3250">
              <a:latin typeface="Times New Roman"/>
              <a:cs typeface="Times New Roman"/>
            </a:endParaRPr>
          </a:p>
          <a:p>
            <a:pPr marL="508000" indent="-495300">
              <a:lnSpc>
                <a:spcPct val="100000"/>
              </a:lnSpc>
              <a:buAutoNum type="alphaLcParenBoth"/>
              <a:tabLst>
                <a:tab pos="508634" algn="l"/>
              </a:tabLst>
            </a:pPr>
            <a:r>
              <a:rPr sz="2700" dirty="0">
                <a:latin typeface="Arial"/>
                <a:cs typeface="Arial"/>
              </a:rPr>
              <a:t>Addition of high concentration of</a:t>
            </a:r>
            <a:r>
              <a:rPr sz="2700" spc="-60" dirty="0">
                <a:latin typeface="Arial"/>
                <a:cs typeface="Arial"/>
              </a:rPr>
              <a:t> </a:t>
            </a:r>
            <a:r>
              <a:rPr sz="2700" spc="-25" dirty="0">
                <a:latin typeface="Arial"/>
                <a:cs typeface="Arial"/>
              </a:rPr>
              <a:t>sugar.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330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AutoNum type="alphaLcParenBoth"/>
              <a:tabLst>
                <a:tab pos="527050" algn="l"/>
              </a:tabLst>
            </a:pPr>
            <a:r>
              <a:rPr sz="2700" dirty="0">
                <a:latin typeface="Arial"/>
                <a:cs typeface="Arial"/>
              </a:rPr>
              <a:t>Presence of chemical</a:t>
            </a:r>
            <a:r>
              <a:rPr sz="2700" spc="-1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preservatives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643432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68668" y="338327"/>
            <a:ext cx="946403" cy="1220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86600" y="338327"/>
            <a:ext cx="1123188" cy="1220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3442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b) Heating at about</a:t>
            </a:r>
            <a:r>
              <a:rPr sz="4300" spc="-15" dirty="0"/>
              <a:t> </a:t>
            </a:r>
            <a:r>
              <a:rPr sz="4300" spc="-5" dirty="0"/>
              <a:t>100°C</a:t>
            </a:r>
            <a:endParaRPr sz="4300"/>
          </a:p>
        </p:txBody>
      </p:sp>
      <p:sp>
        <p:nvSpPr>
          <p:cNvPr id="6" name="object 6"/>
          <p:cNvSpPr txBox="1"/>
          <p:nvPr/>
        </p:nvSpPr>
        <p:spPr>
          <a:xfrm>
            <a:off x="1596897" y="1468577"/>
            <a:ext cx="7017384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380365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10" dirty="0">
                <a:latin typeface="Arial"/>
                <a:cs typeface="Arial"/>
              </a:rPr>
              <a:t>Sufficient </a:t>
            </a:r>
            <a:r>
              <a:rPr sz="3200" dirty="0">
                <a:latin typeface="Arial"/>
                <a:cs typeface="Arial"/>
              </a:rPr>
              <a:t>to kill </a:t>
            </a:r>
            <a:r>
              <a:rPr sz="3200" spc="-5" dirty="0">
                <a:latin typeface="Arial"/>
                <a:cs typeface="Arial"/>
              </a:rPr>
              <a:t>all microbes but </a:t>
            </a:r>
            <a:r>
              <a:rPr sz="3200" spc="-114" dirty="0">
                <a:latin typeface="Arial"/>
                <a:cs typeface="Arial"/>
              </a:rPr>
              <a:t>not  </a:t>
            </a:r>
            <a:r>
              <a:rPr sz="3200" dirty="0">
                <a:latin typeface="Arial"/>
                <a:cs typeface="Arial"/>
              </a:rPr>
              <a:t>spores,</a:t>
            </a:r>
            <a:endParaRPr sz="3200">
              <a:latin typeface="Arial"/>
              <a:cs typeface="Arial"/>
            </a:endParaRPr>
          </a:p>
          <a:p>
            <a:pPr marL="295910" marR="753745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Many </a:t>
            </a:r>
            <a:r>
              <a:rPr sz="3200" dirty="0">
                <a:latin typeface="Arial"/>
                <a:cs typeface="Arial"/>
              </a:rPr>
              <a:t>acid </a:t>
            </a:r>
            <a:r>
              <a:rPr sz="3200" spc="-5" dirty="0">
                <a:latin typeface="Arial"/>
                <a:cs typeface="Arial"/>
              </a:rPr>
              <a:t>foods </a:t>
            </a:r>
            <a:r>
              <a:rPr sz="3200" dirty="0">
                <a:latin typeface="Arial"/>
                <a:cs typeface="Arial"/>
              </a:rPr>
              <a:t>are </a:t>
            </a:r>
            <a:r>
              <a:rPr sz="3200" spc="-35" dirty="0">
                <a:latin typeface="Arial"/>
                <a:cs typeface="Arial"/>
              </a:rPr>
              <a:t>successfully  </a:t>
            </a:r>
            <a:r>
              <a:rPr sz="3200" dirty="0">
                <a:latin typeface="Arial"/>
                <a:cs typeface="Arial"/>
              </a:rPr>
              <a:t>preserved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at100°C.</a:t>
            </a:r>
            <a:endParaRPr sz="32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Methods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1779905" algn="l"/>
                <a:tab pos="4537710" algn="l"/>
              </a:tabLst>
            </a:pPr>
            <a:r>
              <a:rPr sz="3200" dirty="0">
                <a:latin typeface="Arial"/>
                <a:cs typeface="Arial"/>
              </a:rPr>
              <a:t>©Boiled	</a:t>
            </a:r>
            <a:r>
              <a:rPr sz="3200" spc="-5" dirty="0">
                <a:latin typeface="Arial"/>
                <a:cs typeface="Arial"/>
              </a:rPr>
              <a:t>©Immersion	</a:t>
            </a:r>
            <a:r>
              <a:rPr sz="3200" dirty="0">
                <a:latin typeface="Arial"/>
                <a:cs typeface="Arial"/>
              </a:rPr>
              <a:t>©Baking</a:t>
            </a:r>
            <a:endParaRPr sz="32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Arial"/>
                <a:cs typeface="Arial"/>
              </a:rPr>
              <a:t>©Simmering </a:t>
            </a:r>
            <a:r>
              <a:rPr sz="3200" dirty="0">
                <a:latin typeface="Arial"/>
                <a:cs typeface="Arial"/>
              </a:rPr>
              <a:t>© </a:t>
            </a:r>
            <a:r>
              <a:rPr sz="3200" spc="-5" dirty="0">
                <a:latin typeface="Arial"/>
                <a:cs typeface="Arial"/>
              </a:rPr>
              <a:t>Roasting</a:t>
            </a:r>
            <a:endParaRPr sz="32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595"/>
              </a:spcBef>
              <a:tabLst>
                <a:tab pos="4425950" algn="l"/>
              </a:tabLst>
            </a:pPr>
            <a:r>
              <a:rPr sz="3200" dirty="0">
                <a:latin typeface="Arial"/>
                <a:cs typeface="Arial"/>
              </a:rPr>
              <a:t>© Frying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©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Blanching	</a:t>
            </a:r>
            <a:r>
              <a:rPr sz="3200" dirty="0">
                <a:latin typeface="Arial"/>
                <a:cs typeface="Arial"/>
              </a:rPr>
              <a:t>© Exposure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to  </a:t>
            </a:r>
            <a:r>
              <a:rPr sz="3200" spc="-5" dirty="0">
                <a:latin typeface="Arial"/>
                <a:cs typeface="Arial"/>
              </a:rPr>
              <a:t>flowing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steam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91616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0508" y="338327"/>
            <a:ext cx="946404" cy="1220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68440" y="338327"/>
            <a:ext cx="1275588" cy="1220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58261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c) Heating above</a:t>
            </a:r>
            <a:r>
              <a:rPr sz="4300" spc="-45" dirty="0"/>
              <a:t> </a:t>
            </a:r>
            <a:r>
              <a:rPr sz="4300" spc="-5" dirty="0"/>
              <a:t>100°C</a:t>
            </a:r>
            <a:endParaRPr sz="4300"/>
          </a:p>
        </p:txBody>
      </p:sp>
      <p:sp>
        <p:nvSpPr>
          <p:cNvPr id="6" name="object 6"/>
          <p:cNvSpPr txBox="1"/>
          <p:nvPr/>
        </p:nvSpPr>
        <p:spPr>
          <a:xfrm>
            <a:off x="1596897" y="1420114"/>
            <a:ext cx="4828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910" algn="l"/>
              </a:tabLst>
            </a:pPr>
            <a:r>
              <a:rPr sz="1450" spc="-390" dirty="0">
                <a:solidFill>
                  <a:srgbClr val="3891A7"/>
                </a:solidFill>
                <a:latin typeface="Arial"/>
                <a:cs typeface="Arial"/>
              </a:rPr>
              <a:t>	</a:t>
            </a:r>
            <a:r>
              <a:rPr sz="1800" spc="-5" dirty="0">
                <a:latin typeface="Arial"/>
                <a:cs typeface="Arial"/>
              </a:rPr>
              <a:t>Obtained by means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steam under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pressure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7" y="3490341"/>
            <a:ext cx="7165975" cy="258000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95910" marR="17145" indent="-283210">
              <a:lnSpc>
                <a:spcPct val="80000"/>
              </a:lnSpc>
              <a:spcBef>
                <a:spcPts val="530"/>
              </a:spcBef>
              <a:buClr>
                <a:srgbClr val="3891A7"/>
              </a:buClr>
              <a:buSzPct val="80555"/>
              <a:buChar char=""/>
              <a:tabLst>
                <a:tab pos="295910" algn="l"/>
                <a:tab pos="296545" algn="l"/>
              </a:tabLst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Commercial sterility</a:t>
            </a:r>
            <a:r>
              <a:rPr sz="1800" spc="-5" dirty="0">
                <a:latin typeface="Arial"/>
                <a:cs typeface="Arial"/>
              </a:rPr>
              <a:t>: include heating foods at high temperature for a  short </a:t>
            </a:r>
            <a:r>
              <a:rPr sz="1800" dirty="0">
                <a:latin typeface="Arial"/>
                <a:cs typeface="Arial"/>
              </a:rPr>
              <a:t>time </a:t>
            </a:r>
            <a:r>
              <a:rPr sz="1800" spc="-5" dirty="0">
                <a:latin typeface="Arial"/>
                <a:cs typeface="Arial"/>
              </a:rPr>
              <a:t>e.g. ultra heat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treatment.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1A7"/>
              </a:buClr>
              <a:buFont typeface="Arial"/>
              <a:buChar char=""/>
            </a:pPr>
            <a:endParaRPr sz="2500">
              <a:latin typeface="Times New Roman"/>
              <a:cs typeface="Times New Roman"/>
            </a:endParaRPr>
          </a:p>
          <a:p>
            <a:pPr marL="295910" marR="5080" indent="-283210">
              <a:lnSpc>
                <a:spcPct val="80000"/>
              </a:lnSpc>
              <a:buClr>
                <a:srgbClr val="3891A7"/>
              </a:buClr>
              <a:buSzPct val="80555"/>
              <a:buChar char=""/>
              <a:tabLst>
                <a:tab pos="295910" algn="l"/>
                <a:tab pos="296545" algn="l"/>
              </a:tabLst>
            </a:pPr>
            <a:r>
              <a:rPr sz="1800" spc="-5" dirty="0">
                <a:latin typeface="Arial"/>
                <a:cs typeface="Arial"/>
              </a:rPr>
              <a:t>All commercially sterile foods should be stored in cool, </a:t>
            </a:r>
            <a:r>
              <a:rPr sz="1800" spc="-45" dirty="0">
                <a:latin typeface="Arial"/>
                <a:cs typeface="Arial"/>
              </a:rPr>
              <a:t>dry, </a:t>
            </a:r>
            <a:r>
              <a:rPr sz="1800" spc="-5" dirty="0">
                <a:latin typeface="Arial"/>
                <a:cs typeface="Arial"/>
              </a:rPr>
              <a:t>place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prevent any viable thermophilic spores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germinating and cause,  </a:t>
            </a:r>
            <a:r>
              <a:rPr sz="1800" spc="-10" dirty="0">
                <a:latin typeface="Arial"/>
                <a:cs typeface="Arial"/>
              </a:rPr>
              <a:t>spoilage </a:t>
            </a:r>
            <a:r>
              <a:rPr sz="1800" dirty="0">
                <a:latin typeface="Arial"/>
                <a:cs typeface="Arial"/>
              </a:rPr>
              <a:t>to the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foods.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1A7"/>
              </a:buClr>
              <a:buFont typeface="Arial"/>
              <a:buChar char=""/>
            </a:pPr>
            <a:endParaRPr sz="2500">
              <a:latin typeface="Times New Roman"/>
              <a:cs typeface="Times New Roman"/>
            </a:endParaRPr>
          </a:p>
          <a:p>
            <a:pPr marL="295910" marR="428625" indent="-283210" algn="just">
              <a:lnSpc>
                <a:spcPct val="80000"/>
              </a:lnSpc>
              <a:buClr>
                <a:srgbClr val="3891A7"/>
              </a:buClr>
              <a:buSzPct val="80555"/>
              <a:buChar char=""/>
              <a:tabLst>
                <a:tab pos="296545" algn="l"/>
              </a:tabLst>
            </a:pPr>
            <a:r>
              <a:rPr sz="1800" spc="-5" dirty="0">
                <a:latin typeface="Arial"/>
                <a:cs typeface="Arial"/>
              </a:rPr>
              <a:t>Ultra Heat </a:t>
            </a:r>
            <a:r>
              <a:rPr sz="1800" spc="-10" dirty="0">
                <a:latin typeface="Arial"/>
                <a:cs typeface="Arial"/>
              </a:rPr>
              <a:t>Treatment: Treatment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milk by heating </a:t>
            </a:r>
            <a:r>
              <a:rPr sz="1800" dirty="0">
                <a:latin typeface="Arial"/>
                <a:cs typeface="Arial"/>
              </a:rPr>
              <a:t>at </a:t>
            </a:r>
            <a:r>
              <a:rPr sz="1800" spc="-5" dirty="0">
                <a:latin typeface="Arial"/>
                <a:cs typeface="Arial"/>
              </a:rPr>
              <a:t>150°C by  steam injection </a:t>
            </a:r>
            <a:r>
              <a:rPr sz="1800" spc="-10" dirty="0">
                <a:latin typeface="Arial"/>
                <a:cs typeface="Arial"/>
              </a:rPr>
              <a:t>followed </a:t>
            </a:r>
            <a:r>
              <a:rPr sz="1800" spc="-5" dirty="0">
                <a:latin typeface="Arial"/>
                <a:cs typeface="Arial"/>
              </a:rPr>
              <a:t>by 'flash evaporation'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 condensed  steam.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87651" y="1955292"/>
            <a:ext cx="5615940" cy="1280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57375" y="2000250"/>
            <a:ext cx="5471159" cy="11353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57375" y="2000250"/>
            <a:ext cx="5471160" cy="1134745"/>
          </a:xfrm>
          <a:prstGeom prst="rect">
            <a:avLst/>
          </a:prstGeom>
          <a:ln w="9525">
            <a:solidFill>
              <a:srgbClr val="FDB809"/>
            </a:solidFill>
          </a:ln>
        </p:spPr>
        <p:txBody>
          <a:bodyPr vert="horz" wrap="square" lIns="0" tIns="146050" rIns="0" bIns="0" rtlCol="0">
            <a:spAutoFit/>
          </a:bodyPr>
          <a:lstStyle/>
          <a:p>
            <a:pPr marR="375920" algn="ctr">
              <a:lnSpc>
                <a:spcPct val="100000"/>
              </a:lnSpc>
              <a:spcBef>
                <a:spcPts val="1150"/>
              </a:spcBef>
            </a:pPr>
            <a:r>
              <a:rPr sz="1600" spc="-5" dirty="0">
                <a:latin typeface="Arial"/>
                <a:cs typeface="Arial"/>
              </a:rPr>
              <a:t>Steam </a:t>
            </a:r>
            <a:r>
              <a:rPr sz="1600" spc="-10" dirty="0">
                <a:latin typeface="Arial"/>
                <a:cs typeface="Arial"/>
              </a:rPr>
              <a:t>pressure </a:t>
            </a:r>
            <a:r>
              <a:rPr sz="1600" spc="-5" dirty="0">
                <a:latin typeface="Arial"/>
                <a:cs typeface="Arial"/>
              </a:rPr>
              <a:t>if ↑ </a:t>
            </a:r>
            <a:r>
              <a:rPr sz="1600" spc="-45" dirty="0">
                <a:latin typeface="Arial"/>
                <a:cs typeface="Arial"/>
              </a:rPr>
              <a:t>Temp.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↑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R="372745" algn="ctr">
              <a:lnSpc>
                <a:spcPct val="100000"/>
              </a:lnSpc>
              <a:spcBef>
                <a:spcPts val="1280"/>
              </a:spcBef>
            </a:pPr>
            <a:r>
              <a:rPr sz="1600" spc="-5" dirty="0">
                <a:latin typeface="Arial"/>
                <a:cs typeface="Arial"/>
              </a:rPr>
              <a:t>121°C. 1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atm.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750570"/>
            <a:ext cx="7940675" cy="505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Objective of heating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foods: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AutoNum type="alphaLcParenBoth"/>
              <a:tabLst>
                <a:tab pos="38735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destroy pathogens and spoilage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microorganisms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AutoNum type="alphaLcParenBoth"/>
            </a:pPr>
            <a:endParaRPr sz="225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AutoNum type="alphaLcParenBoth"/>
              <a:tabLst>
                <a:tab pos="38735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destroy </a:t>
            </a:r>
            <a:r>
              <a:rPr sz="2000" spc="-5" dirty="0">
                <a:latin typeface="Arial"/>
                <a:cs typeface="Arial"/>
              </a:rPr>
              <a:t>toxin </a:t>
            </a:r>
            <a:r>
              <a:rPr sz="2000" dirty="0">
                <a:latin typeface="Arial"/>
                <a:cs typeface="Arial"/>
              </a:rPr>
              <a:t>present in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foods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2700">
              <a:latin typeface="Times New Roman"/>
              <a:cs typeface="Times New Roman"/>
            </a:endParaRPr>
          </a:p>
          <a:p>
            <a:pPr marL="295910" marR="341630" indent="-283210">
              <a:lnSpc>
                <a:spcPts val="1920"/>
              </a:lnSpc>
              <a:buAutoNum type="alphaLcParenBoth"/>
              <a:tabLst>
                <a:tab pos="374015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destroy the </a:t>
            </a:r>
            <a:r>
              <a:rPr sz="2000" spc="-5" dirty="0">
                <a:latin typeface="Arial"/>
                <a:cs typeface="Arial"/>
              </a:rPr>
              <a:t>vegetative </a:t>
            </a:r>
            <a:r>
              <a:rPr sz="2000" dirty="0">
                <a:latin typeface="Arial"/>
                <a:cs typeface="Arial"/>
              </a:rPr>
              <a:t>cells and spores of yeast, bacteria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  moulds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lphaLcParenBoth"/>
            </a:pPr>
            <a:endParaRPr sz="230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AutoNum type="alphaLcParenBoth"/>
              <a:tabLst>
                <a:tab pos="38735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destroy undesirable enzymes this can </a:t>
            </a:r>
            <a:r>
              <a:rPr sz="2000" spc="-10" dirty="0">
                <a:latin typeface="Arial"/>
                <a:cs typeface="Arial"/>
              </a:rPr>
              <a:t>affect </a:t>
            </a:r>
            <a:r>
              <a:rPr sz="2000" dirty="0">
                <a:latin typeface="Arial"/>
                <a:cs typeface="Arial"/>
              </a:rPr>
              <a:t>the quality of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foods.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AutoNum type="alphaLcParenBoth"/>
            </a:pPr>
            <a:endParaRPr sz="225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AutoNum type="alphaLcParenBoth"/>
              <a:tabLst>
                <a:tab pos="38735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control the growth of surviving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microorganisms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AutoNum type="alphaLcParenBoth"/>
            </a:pPr>
            <a:endParaRPr sz="2250">
              <a:latin typeface="Times New Roman"/>
              <a:cs typeface="Times New Roman"/>
            </a:endParaRPr>
          </a:p>
          <a:p>
            <a:pPr marL="385445" indent="-372745">
              <a:lnSpc>
                <a:spcPct val="100000"/>
              </a:lnSpc>
              <a:buAutoNum type="alphaLcParenBoth"/>
              <a:tabLst>
                <a:tab pos="385445" algn="l"/>
                <a:tab pos="38608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retain the acceptance and nutritional quality of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foods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lphaLcParenBoth"/>
            </a:pPr>
            <a:endParaRPr sz="225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spcBef>
                <a:spcPts val="5"/>
              </a:spcBef>
              <a:buAutoNum type="alphaLcParenBoth"/>
              <a:tabLst>
                <a:tab pos="38735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reduce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competition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482041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1192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Canning</a:t>
            </a:r>
            <a:r>
              <a:rPr sz="4300" spc="-70" dirty="0"/>
              <a:t> </a:t>
            </a:r>
            <a:r>
              <a:rPr sz="4300" spc="-5" dirty="0"/>
              <a:t>process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68577"/>
            <a:ext cx="7101205" cy="40817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27686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Preservation of </a:t>
            </a:r>
            <a:r>
              <a:rPr sz="3200" spc="-5" dirty="0">
                <a:latin typeface="Arial"/>
                <a:cs typeface="Arial"/>
              </a:rPr>
              <a:t>foods </a:t>
            </a:r>
            <a:r>
              <a:rPr sz="320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sealed  containers followed </a:t>
            </a:r>
            <a:r>
              <a:rPr sz="3200" spc="-10" dirty="0">
                <a:latin typeface="Arial"/>
                <a:cs typeface="Arial"/>
              </a:rPr>
              <a:t>by </a:t>
            </a:r>
            <a:r>
              <a:rPr sz="3200" spc="-5" dirty="0">
                <a:latin typeface="Arial"/>
                <a:cs typeface="Arial"/>
              </a:rPr>
              <a:t>application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heat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treatment.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891A7"/>
              </a:buClr>
              <a:buFont typeface="Arial"/>
              <a:buChar char=""/>
            </a:pPr>
            <a:endParaRPr sz="4350">
              <a:latin typeface="Times New Roman"/>
              <a:cs typeface="Times New Roman"/>
            </a:endParaRPr>
          </a:p>
          <a:p>
            <a:pPr marL="295910" marR="5080" indent="-283210">
              <a:lnSpc>
                <a:spcPct val="100000"/>
              </a:lnSpc>
              <a:spcBef>
                <a:spcPts val="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Canning (also </a:t>
            </a:r>
            <a:r>
              <a:rPr sz="3200" dirty="0">
                <a:latin typeface="Arial"/>
                <a:cs typeface="Arial"/>
              </a:rPr>
              <a:t>known as </a:t>
            </a:r>
            <a:r>
              <a:rPr sz="3200" spc="-5" dirty="0">
                <a:latin typeface="Arial"/>
                <a:cs typeface="Arial"/>
              </a:rPr>
              <a:t>hermetically  sealed containers)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done </a:t>
            </a:r>
            <a:r>
              <a:rPr sz="3200" dirty="0">
                <a:latin typeface="Arial"/>
                <a:cs typeface="Arial"/>
              </a:rPr>
              <a:t>in tin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cans,  glass </a:t>
            </a:r>
            <a:r>
              <a:rPr sz="3200" spc="-5" dirty="0">
                <a:latin typeface="Arial"/>
                <a:cs typeface="Arial"/>
              </a:rPr>
              <a:t>containers, aluminum and  plastic pouches.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6615"/>
            <a:ext cx="9144000" cy="6144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619759"/>
            <a:ext cx="7751445" cy="561975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95910" marR="29209" indent="-283845">
              <a:lnSpc>
                <a:spcPts val="3240"/>
              </a:lnSpc>
              <a:spcBef>
                <a:spcPts val="505"/>
              </a:spcBef>
            </a:pPr>
            <a:r>
              <a:rPr sz="3000" dirty="0">
                <a:latin typeface="Arial"/>
                <a:cs typeface="Arial"/>
              </a:rPr>
              <a:t>Spoilage of canned </a:t>
            </a:r>
            <a:r>
              <a:rPr sz="3000" spc="-5" dirty="0">
                <a:latin typeface="Arial"/>
                <a:cs typeface="Arial"/>
              </a:rPr>
              <a:t>food can be </a:t>
            </a:r>
            <a:r>
              <a:rPr sz="3000" dirty="0">
                <a:latin typeface="Arial"/>
                <a:cs typeface="Arial"/>
              </a:rPr>
              <a:t>divided </a:t>
            </a:r>
            <a:r>
              <a:rPr sz="3000" spc="-5" dirty="0">
                <a:latin typeface="Arial"/>
                <a:cs typeface="Arial"/>
              </a:rPr>
              <a:t>into</a:t>
            </a:r>
            <a:r>
              <a:rPr sz="3000" spc="-114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3  types: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buAutoNum type="alphaLcParenBoth"/>
              <a:tabLst>
                <a:tab pos="584200" algn="l"/>
              </a:tabLst>
            </a:pPr>
            <a:r>
              <a:rPr sz="3000" dirty="0">
                <a:latin typeface="Arial"/>
                <a:cs typeface="Arial"/>
              </a:rPr>
              <a:t>Microbial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spoilage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355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buAutoNum type="alphaLcParenBoth"/>
              <a:tabLst>
                <a:tab pos="584200" algn="l"/>
              </a:tabLst>
            </a:pPr>
            <a:r>
              <a:rPr sz="3000" dirty="0">
                <a:latin typeface="Arial"/>
                <a:cs typeface="Arial"/>
              </a:rPr>
              <a:t>Chemical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spoilage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3550">
              <a:latin typeface="Times New Roman"/>
              <a:cs typeface="Times New Roman"/>
            </a:endParaRPr>
          </a:p>
          <a:p>
            <a:pPr marL="563245" indent="-550545">
              <a:lnSpc>
                <a:spcPct val="100000"/>
              </a:lnSpc>
              <a:buAutoNum type="alphaLcParenBoth"/>
              <a:tabLst>
                <a:tab pos="563880" algn="l"/>
              </a:tabLst>
            </a:pPr>
            <a:r>
              <a:rPr sz="3000" dirty="0">
                <a:latin typeface="Arial"/>
                <a:cs typeface="Arial"/>
              </a:rPr>
              <a:t>Enzymatic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spoilage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85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90000"/>
              </a:lnSpc>
            </a:pPr>
            <a:r>
              <a:rPr sz="2400" spc="-630" dirty="0">
                <a:solidFill>
                  <a:srgbClr val="3891A7"/>
                </a:solidFill>
                <a:latin typeface="Arial"/>
                <a:cs typeface="Arial"/>
              </a:rPr>
              <a:t>  </a:t>
            </a:r>
            <a:r>
              <a:rPr sz="3000" dirty="0">
                <a:latin typeface="Arial"/>
                <a:cs typeface="Arial"/>
              </a:rPr>
              <a:t>In </a:t>
            </a:r>
            <a:r>
              <a:rPr sz="3000" spc="-5" dirty="0">
                <a:latin typeface="Arial"/>
                <a:cs typeface="Arial"/>
              </a:rPr>
              <a:t>general, microbial spoilage can occur </a:t>
            </a:r>
            <a:r>
              <a:rPr sz="3000" spc="-465" dirty="0">
                <a:latin typeface="Arial"/>
                <a:cs typeface="Arial"/>
              </a:rPr>
              <a:t>due  </a:t>
            </a:r>
            <a:r>
              <a:rPr sz="3000" dirty="0">
                <a:latin typeface="Arial"/>
                <a:cs typeface="Arial"/>
              </a:rPr>
              <a:t>to under </a:t>
            </a:r>
            <a:r>
              <a:rPr sz="3000" spc="-5" dirty="0">
                <a:latin typeface="Arial"/>
                <a:cs typeface="Arial"/>
              </a:rPr>
              <a:t>processing and/or </a:t>
            </a:r>
            <a:r>
              <a:rPr sz="3000" dirty="0">
                <a:latin typeface="Arial"/>
                <a:cs typeface="Arial"/>
              </a:rPr>
              <a:t>leakage </a:t>
            </a:r>
            <a:r>
              <a:rPr sz="3000" spc="-5" dirty="0">
                <a:latin typeface="Arial"/>
                <a:cs typeface="Arial"/>
              </a:rPr>
              <a:t>after  processing.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1163523"/>
            <a:ext cx="7987665" cy="48272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5910" marR="5080" indent="-283845">
              <a:lnSpc>
                <a:spcPts val="2400"/>
              </a:lnSpc>
              <a:spcBef>
                <a:spcPts val="675"/>
              </a:spcBef>
            </a:pPr>
            <a:r>
              <a:rPr sz="2500" spc="-30" dirty="0">
                <a:latin typeface="Arial"/>
                <a:cs typeface="Arial"/>
              </a:rPr>
              <a:t>Types </a:t>
            </a:r>
            <a:r>
              <a:rPr sz="2500" spc="-5" dirty="0">
                <a:latin typeface="Arial"/>
                <a:cs typeface="Arial"/>
              </a:rPr>
              <a:t>of spoilage in </a:t>
            </a:r>
            <a:r>
              <a:rPr sz="2500" dirty="0">
                <a:latin typeface="Arial"/>
                <a:cs typeface="Arial"/>
              </a:rPr>
              <a:t>canned food depends </a:t>
            </a:r>
            <a:r>
              <a:rPr sz="2500" spc="-5" dirty="0">
                <a:latin typeface="Arial"/>
                <a:cs typeface="Arial"/>
              </a:rPr>
              <a:t>on </a:t>
            </a:r>
            <a:r>
              <a:rPr sz="2500" dirty="0">
                <a:latin typeface="Arial"/>
                <a:cs typeface="Arial"/>
              </a:rPr>
              <a:t>the type </a:t>
            </a:r>
            <a:r>
              <a:rPr sz="2500" spc="-5" dirty="0">
                <a:latin typeface="Arial"/>
                <a:cs typeface="Arial"/>
              </a:rPr>
              <a:t>of  microorganisms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involved: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</a:pPr>
            <a:r>
              <a:rPr sz="2500" b="1" spc="-5" dirty="0">
                <a:latin typeface="Arial"/>
                <a:cs typeface="Arial"/>
              </a:rPr>
              <a:t>1. Thermophilic bacteria and</a:t>
            </a:r>
            <a:r>
              <a:rPr sz="2500" b="1" spc="65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spores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00">
              <a:latin typeface="Times New Roman"/>
              <a:cs typeface="Times New Roman"/>
            </a:endParaRPr>
          </a:p>
          <a:p>
            <a:pPr marL="295910" marR="111760" indent="-283845">
              <a:lnSpc>
                <a:spcPts val="2400"/>
              </a:lnSpc>
            </a:pPr>
            <a:r>
              <a:rPr sz="2500" spc="-5" dirty="0">
                <a:latin typeface="Arial"/>
                <a:cs typeface="Arial"/>
              </a:rPr>
              <a:t>These bacteria can cause 3 types of spoilage especially  when cans are kept </a:t>
            </a:r>
            <a:r>
              <a:rPr sz="2500" dirty="0">
                <a:latin typeface="Arial"/>
                <a:cs typeface="Arial"/>
              </a:rPr>
              <a:t>at </a:t>
            </a:r>
            <a:r>
              <a:rPr sz="2500" spc="-5" dirty="0">
                <a:latin typeface="Arial"/>
                <a:cs typeface="Arial"/>
              </a:rPr>
              <a:t>&gt;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43°C.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580390" indent="-479425">
              <a:lnSpc>
                <a:spcPct val="100000"/>
              </a:lnSpc>
              <a:spcBef>
                <a:spcPts val="5"/>
              </a:spcBef>
              <a:buAutoNum type="alphaLcParenBoth"/>
              <a:tabLst>
                <a:tab pos="581025" algn="l"/>
              </a:tabLst>
            </a:pPr>
            <a:r>
              <a:rPr sz="2500" spc="-5" dirty="0">
                <a:latin typeface="Arial"/>
                <a:cs typeface="Arial"/>
              </a:rPr>
              <a:t>"Flat-sour"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spoilage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lphaLcParenBoth"/>
            </a:pPr>
            <a:endParaRPr sz="2600">
              <a:latin typeface="Times New Roman"/>
              <a:cs typeface="Times New Roman"/>
            </a:endParaRPr>
          </a:p>
          <a:p>
            <a:pPr marL="485140" indent="-472440">
              <a:lnSpc>
                <a:spcPct val="100000"/>
              </a:lnSpc>
              <a:buAutoNum type="alphaLcParenBoth"/>
              <a:tabLst>
                <a:tab pos="485775" algn="l"/>
              </a:tabLst>
            </a:pPr>
            <a:r>
              <a:rPr sz="2500" spc="-5" dirty="0">
                <a:latin typeface="Arial"/>
                <a:cs typeface="Arial"/>
              </a:rPr>
              <a:t>Thermophilic Anaerobe</a:t>
            </a:r>
            <a:r>
              <a:rPr sz="2500" spc="-14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Spoilage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lphaLcParenBoth"/>
            </a:pPr>
            <a:endParaRPr sz="2600">
              <a:latin typeface="Times New Roman"/>
              <a:cs typeface="Times New Roman"/>
            </a:endParaRPr>
          </a:p>
          <a:p>
            <a:pPr marL="473075" indent="-460375">
              <a:lnSpc>
                <a:spcPct val="100000"/>
              </a:lnSpc>
              <a:buAutoNum type="alphaLcParenBoth"/>
              <a:tabLst>
                <a:tab pos="473709" algn="l"/>
              </a:tabLst>
            </a:pPr>
            <a:r>
              <a:rPr sz="2500" spc="-5" dirty="0">
                <a:latin typeface="Arial"/>
                <a:cs typeface="Arial"/>
              </a:rPr>
              <a:t>Sulphide stinker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spoilage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10667"/>
            <a:ext cx="506730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2811" y="665987"/>
            <a:ext cx="3729228" cy="1220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4602" y="163194"/>
            <a:ext cx="4210050" cy="1336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Principles of</a:t>
            </a:r>
            <a:r>
              <a:rPr sz="4300" spc="-65" dirty="0"/>
              <a:t> </a:t>
            </a:r>
            <a:r>
              <a:rPr sz="4300" spc="-5" dirty="0"/>
              <a:t>food  preservation</a:t>
            </a:r>
            <a:endParaRPr sz="43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254000" indent="-514984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pc="-5" dirty="0"/>
              <a:t>Prevention </a:t>
            </a:r>
            <a:r>
              <a:rPr dirty="0"/>
              <a:t>or </a:t>
            </a:r>
            <a:r>
              <a:rPr spc="-5" dirty="0"/>
              <a:t>delay </a:t>
            </a:r>
            <a:r>
              <a:rPr dirty="0"/>
              <a:t>of</a:t>
            </a:r>
            <a:r>
              <a:rPr spc="-45" dirty="0"/>
              <a:t> </a:t>
            </a:r>
            <a:r>
              <a:rPr spc="-5" dirty="0"/>
              <a:t>microbial  decomposition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891A7"/>
              </a:buClr>
              <a:buFont typeface="Arial"/>
              <a:buAutoNum type="arabicPeriod"/>
            </a:pPr>
            <a:endParaRPr sz="4350">
              <a:latin typeface="Times New Roman"/>
              <a:cs typeface="Times New Roman"/>
            </a:endParaRPr>
          </a:p>
          <a:p>
            <a:pPr marL="527685" marR="1022350" indent="-514984">
              <a:lnSpc>
                <a:spcPct val="100000"/>
              </a:lnSpc>
              <a:buClr>
                <a:srgbClr val="3891A7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pc="-5" dirty="0"/>
              <a:t>Prevention </a:t>
            </a:r>
            <a:r>
              <a:rPr dirty="0"/>
              <a:t>or </a:t>
            </a:r>
            <a:r>
              <a:rPr spc="-5" dirty="0"/>
              <a:t>delay </a:t>
            </a:r>
            <a:r>
              <a:rPr dirty="0"/>
              <a:t>the</a:t>
            </a:r>
            <a:r>
              <a:rPr spc="-90" dirty="0"/>
              <a:t> </a:t>
            </a:r>
            <a:r>
              <a:rPr dirty="0"/>
              <a:t>self  </a:t>
            </a:r>
            <a:r>
              <a:rPr spc="-5" dirty="0"/>
              <a:t>decomposition </a:t>
            </a:r>
            <a:r>
              <a:rPr dirty="0"/>
              <a:t>of the</a:t>
            </a:r>
            <a:r>
              <a:rPr spc="-70" dirty="0"/>
              <a:t> </a:t>
            </a:r>
            <a:r>
              <a:rPr spc="-5" dirty="0"/>
              <a:t>food</a:t>
            </a: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891A7"/>
              </a:buClr>
              <a:buFont typeface="Arial"/>
              <a:buAutoNum type="arabicPeriod"/>
            </a:pPr>
            <a:endParaRPr sz="3500">
              <a:latin typeface="Times New Roman"/>
              <a:cs typeface="Times New Roman"/>
            </a:endParaRPr>
          </a:p>
          <a:p>
            <a:pPr marL="527685" marR="5080" indent="-514984">
              <a:lnSpc>
                <a:spcPct val="100000"/>
              </a:lnSpc>
              <a:buClr>
                <a:srgbClr val="3891A7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dirty="0"/>
              <a:t>Prevent </a:t>
            </a:r>
            <a:r>
              <a:rPr spc="-5" dirty="0"/>
              <a:t>the damage </a:t>
            </a:r>
            <a:r>
              <a:rPr dirty="0"/>
              <a:t>cause by  insects, </a:t>
            </a:r>
            <a:r>
              <a:rPr spc="-5" dirty="0"/>
              <a:t>animals, mechanical</a:t>
            </a:r>
            <a:r>
              <a:rPr spc="-55" dirty="0"/>
              <a:t> </a:t>
            </a:r>
            <a:r>
              <a:rPr dirty="0"/>
              <a:t>etc.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41705"/>
            <a:ext cx="37236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150" b="1" dirty="0">
                <a:solidFill>
                  <a:srgbClr val="3891A7"/>
                </a:solidFill>
                <a:latin typeface="Arial"/>
                <a:cs typeface="Arial"/>
              </a:rPr>
              <a:t>2.	</a:t>
            </a:r>
            <a:r>
              <a:rPr sz="2700" b="1" spc="-5" dirty="0">
                <a:solidFill>
                  <a:srgbClr val="000000"/>
                </a:solidFill>
                <a:latin typeface="Arial"/>
                <a:cs typeface="Arial"/>
              </a:rPr>
              <a:t>Mesophilic</a:t>
            </a:r>
            <a:r>
              <a:rPr sz="2700" b="1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0000"/>
                </a:solidFill>
                <a:latin typeface="Arial"/>
                <a:cs typeface="Arial"/>
              </a:rPr>
              <a:t>bacteria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236" y="1252854"/>
            <a:ext cx="747585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lphaLcParenBoth"/>
              <a:tabLst>
                <a:tab pos="527050" algn="l"/>
              </a:tabLst>
            </a:pPr>
            <a:r>
              <a:rPr sz="2700" i="1" dirty="0">
                <a:latin typeface="Arial"/>
                <a:cs typeface="Arial"/>
              </a:rPr>
              <a:t>Bacillus </a:t>
            </a:r>
            <a:r>
              <a:rPr sz="2700" i="1" spc="-5" dirty="0">
                <a:latin typeface="Arial"/>
                <a:cs typeface="Arial"/>
              </a:rPr>
              <a:t>spp.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alphaLcParenBoth"/>
            </a:pPr>
            <a:endParaRPr sz="2700">
              <a:latin typeface="Times New Roman"/>
              <a:cs typeface="Times New Roman"/>
            </a:endParaRPr>
          </a:p>
          <a:p>
            <a:pPr marL="527050" indent="-514350">
              <a:lnSpc>
                <a:spcPts val="3215"/>
              </a:lnSpc>
              <a:spcBef>
                <a:spcPts val="5"/>
              </a:spcBef>
              <a:buAutoNum type="alphaLcParenBoth"/>
              <a:tabLst>
                <a:tab pos="527685" algn="l"/>
              </a:tabLst>
            </a:pPr>
            <a:r>
              <a:rPr sz="2700" i="1" spc="-5" dirty="0">
                <a:latin typeface="Arial"/>
                <a:cs typeface="Arial"/>
              </a:rPr>
              <a:t>Clostridium </a:t>
            </a:r>
            <a:r>
              <a:rPr sz="2700" i="1" dirty="0">
                <a:latin typeface="Arial"/>
                <a:cs typeface="Arial"/>
              </a:rPr>
              <a:t>spp.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ts val="3215"/>
              </a:lnSpc>
            </a:pPr>
            <a:r>
              <a:rPr sz="2700" dirty="0">
                <a:latin typeface="Arial"/>
                <a:cs typeface="Arial"/>
              </a:rPr>
              <a:t>e.g.: </a:t>
            </a:r>
            <a:r>
              <a:rPr sz="2700" i="1" spc="-5" dirty="0">
                <a:latin typeface="Arial"/>
                <a:cs typeface="Arial"/>
              </a:rPr>
              <a:t>C</a:t>
            </a:r>
            <a:r>
              <a:rPr sz="2700" spc="-5" dirty="0">
                <a:latin typeface="Arial"/>
                <a:cs typeface="Arial"/>
              </a:rPr>
              <a:t>.</a:t>
            </a:r>
            <a:r>
              <a:rPr sz="2700" spc="-25" dirty="0">
                <a:latin typeface="Arial"/>
                <a:cs typeface="Arial"/>
              </a:rPr>
              <a:t> </a:t>
            </a:r>
            <a:r>
              <a:rPr sz="2700" i="1" dirty="0">
                <a:latin typeface="Arial"/>
                <a:cs typeface="Arial"/>
              </a:rPr>
              <a:t>sporogenes.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ts val="3215"/>
              </a:lnSpc>
            </a:pPr>
            <a:r>
              <a:rPr sz="2700" b="1" spc="-5" dirty="0">
                <a:latin typeface="Arial"/>
                <a:cs typeface="Arial"/>
              </a:rPr>
              <a:t>3. Non-spore </a:t>
            </a:r>
            <a:r>
              <a:rPr sz="2700" b="1" dirty="0">
                <a:latin typeface="Arial"/>
                <a:cs typeface="Arial"/>
              </a:rPr>
              <a:t>forming</a:t>
            </a:r>
            <a:r>
              <a:rPr sz="2700" b="1" spc="35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bacteria</a:t>
            </a:r>
            <a:endParaRPr sz="2700">
              <a:latin typeface="Arial"/>
              <a:cs typeface="Arial"/>
            </a:endParaRPr>
          </a:p>
          <a:p>
            <a:pPr marL="295910" marR="5080">
              <a:lnSpc>
                <a:spcPts val="2590"/>
              </a:lnSpc>
              <a:spcBef>
                <a:spcPts val="605"/>
              </a:spcBef>
            </a:pPr>
            <a:r>
              <a:rPr sz="2700" dirty="0">
                <a:latin typeface="Arial"/>
                <a:cs typeface="Arial"/>
              </a:rPr>
              <a:t>E.g. </a:t>
            </a:r>
            <a:r>
              <a:rPr sz="2700" i="1" dirty="0">
                <a:latin typeface="Arial"/>
                <a:cs typeface="Arial"/>
              </a:rPr>
              <a:t>Streptococcus</a:t>
            </a:r>
            <a:r>
              <a:rPr sz="2700" dirty="0">
                <a:latin typeface="Arial"/>
                <a:cs typeface="Arial"/>
              </a:rPr>
              <a:t>, </a:t>
            </a:r>
            <a:r>
              <a:rPr sz="2700" i="1" dirty="0">
                <a:latin typeface="Arial"/>
                <a:cs typeface="Arial"/>
              </a:rPr>
              <a:t>micrococcus </a:t>
            </a:r>
            <a:r>
              <a:rPr sz="2700" dirty="0">
                <a:latin typeface="Arial"/>
                <a:cs typeface="Arial"/>
              </a:rPr>
              <a:t>etc. which</a:t>
            </a:r>
            <a:r>
              <a:rPr sz="2700" spc="-114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will  </a:t>
            </a:r>
            <a:r>
              <a:rPr sz="2700" spc="-5" dirty="0">
                <a:latin typeface="Arial"/>
                <a:cs typeface="Arial"/>
              </a:rPr>
              <a:t>produce acid and</a:t>
            </a:r>
            <a:r>
              <a:rPr sz="2700" spc="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gas.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ts val="3215"/>
              </a:lnSpc>
            </a:pPr>
            <a:r>
              <a:rPr sz="2700" b="1" spc="-5" dirty="0">
                <a:latin typeface="Arial"/>
                <a:cs typeface="Arial"/>
              </a:rPr>
              <a:t>4. Moulds </a:t>
            </a:r>
            <a:r>
              <a:rPr sz="2700" b="1" dirty="0">
                <a:latin typeface="Arial"/>
                <a:cs typeface="Arial"/>
              </a:rPr>
              <a:t>and</a:t>
            </a:r>
            <a:r>
              <a:rPr sz="2700" b="1" spc="-30" dirty="0">
                <a:latin typeface="Arial"/>
                <a:cs typeface="Arial"/>
              </a:rPr>
              <a:t> </a:t>
            </a:r>
            <a:r>
              <a:rPr sz="2700" b="1" spc="-25" dirty="0">
                <a:latin typeface="Arial"/>
                <a:cs typeface="Arial"/>
              </a:rPr>
              <a:t>Yeasts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ts val="3215"/>
              </a:lnSpc>
              <a:tabLst>
                <a:tab pos="295910" algn="l"/>
              </a:tabLst>
            </a:pPr>
            <a:r>
              <a:rPr sz="2150" spc="-555" dirty="0">
                <a:solidFill>
                  <a:srgbClr val="3891A7"/>
                </a:solidFill>
                <a:latin typeface="Arial"/>
                <a:cs typeface="Arial"/>
              </a:rPr>
              <a:t>	</a:t>
            </a:r>
            <a:r>
              <a:rPr sz="2700" dirty="0">
                <a:latin typeface="Arial"/>
                <a:cs typeface="Arial"/>
              </a:rPr>
              <a:t>can </a:t>
            </a:r>
            <a:r>
              <a:rPr sz="2700" spc="-10" dirty="0">
                <a:latin typeface="Arial"/>
                <a:cs typeface="Arial"/>
              </a:rPr>
              <a:t>be </a:t>
            </a:r>
            <a:r>
              <a:rPr sz="2700" dirty="0">
                <a:latin typeface="Arial"/>
                <a:cs typeface="Arial"/>
              </a:rPr>
              <a:t>killed by mild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heat.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636727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56654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Use of </a:t>
            </a:r>
            <a:r>
              <a:rPr sz="4300" dirty="0"/>
              <a:t>low</a:t>
            </a:r>
            <a:r>
              <a:rPr sz="4300" spc="-75" dirty="0"/>
              <a:t> </a:t>
            </a:r>
            <a:r>
              <a:rPr sz="4300" spc="-5" dirty="0"/>
              <a:t>temperature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20114"/>
            <a:ext cx="7138034" cy="4498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075" indent="-206375">
              <a:lnSpc>
                <a:spcPts val="1945"/>
              </a:lnSpc>
              <a:spcBef>
                <a:spcPts val="100"/>
              </a:spcBef>
              <a:buChar char="•"/>
              <a:tabLst>
                <a:tab pos="219710" algn="l"/>
              </a:tabLst>
            </a:pPr>
            <a:r>
              <a:rPr sz="1800" spc="-5" dirty="0">
                <a:latin typeface="Arial"/>
                <a:cs typeface="Arial"/>
              </a:rPr>
              <a:t>Low temperature reduces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activity of microorganisms by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reducing</a:t>
            </a:r>
            <a:endParaRPr sz="1800">
              <a:latin typeface="Arial"/>
              <a:cs typeface="Arial"/>
            </a:endParaRPr>
          </a:p>
          <a:p>
            <a:pPr marL="295910">
              <a:lnSpc>
                <a:spcPts val="1945"/>
              </a:lnSpc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chemical reaction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action of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enzymes.</a:t>
            </a:r>
            <a:endParaRPr sz="1800">
              <a:latin typeface="Arial"/>
              <a:cs typeface="Arial"/>
            </a:endParaRPr>
          </a:p>
          <a:p>
            <a:pPr marL="295910" marR="182880">
              <a:lnSpc>
                <a:spcPct val="80000"/>
              </a:lnSpc>
              <a:spcBef>
                <a:spcPts val="600"/>
              </a:spcBef>
            </a:pPr>
            <a:r>
              <a:rPr sz="1800" spc="-5" dirty="0">
                <a:latin typeface="Arial"/>
                <a:cs typeface="Arial"/>
              </a:rPr>
              <a:t>-low </a:t>
            </a:r>
            <a:r>
              <a:rPr sz="1800" dirty="0">
                <a:latin typeface="Arial"/>
                <a:cs typeface="Arial"/>
              </a:rPr>
              <a:t>temp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5" dirty="0">
                <a:latin typeface="Arial"/>
                <a:cs typeface="Arial"/>
              </a:rPr>
              <a:t>prevent </a:t>
            </a:r>
            <a:r>
              <a:rPr sz="1800" spc="-10" dirty="0">
                <a:latin typeface="Arial"/>
                <a:cs typeface="Arial"/>
              </a:rPr>
              <a:t>growth </a:t>
            </a:r>
            <a:r>
              <a:rPr sz="1800" dirty="0">
                <a:latin typeface="Arial"/>
                <a:cs typeface="Arial"/>
              </a:rPr>
              <a:t>of m/o </a:t>
            </a:r>
            <a:r>
              <a:rPr sz="1800" spc="-10" dirty="0">
                <a:latin typeface="Arial"/>
                <a:cs typeface="Arial"/>
              </a:rPr>
              <a:t>allowing </a:t>
            </a:r>
            <a:r>
              <a:rPr sz="1800" spc="-5" dirty="0">
                <a:latin typeface="Arial"/>
                <a:cs typeface="Arial"/>
              </a:rPr>
              <a:t>only small metabolic  </a:t>
            </a:r>
            <a:r>
              <a:rPr sz="1800" spc="-20" dirty="0">
                <a:latin typeface="Arial"/>
                <a:cs typeface="Arial"/>
              </a:rPr>
              <a:t>activity.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82575" indent="-269875">
              <a:lnSpc>
                <a:spcPct val="100000"/>
              </a:lnSpc>
              <a:buChar char="•"/>
              <a:tabLst>
                <a:tab pos="282575" algn="l"/>
                <a:tab pos="283210" algn="l"/>
              </a:tabLst>
            </a:pPr>
            <a:r>
              <a:rPr sz="1800" spc="-5" dirty="0">
                <a:latin typeface="Arial"/>
                <a:cs typeface="Arial"/>
              </a:rPr>
              <a:t>Hence, less microbial </a:t>
            </a:r>
            <a:r>
              <a:rPr sz="1800" spc="-10" dirty="0">
                <a:latin typeface="Arial"/>
                <a:cs typeface="Arial"/>
              </a:rPr>
              <a:t>growth </a:t>
            </a:r>
            <a:r>
              <a:rPr sz="1800" spc="-5" dirty="0">
                <a:latin typeface="Arial"/>
                <a:cs typeface="Arial"/>
              </a:rPr>
              <a:t>and spoilage' is </a:t>
            </a:r>
            <a:r>
              <a:rPr sz="1800" spc="-10" dirty="0">
                <a:latin typeface="Arial"/>
                <a:cs typeface="Arial"/>
              </a:rPr>
              <a:t>delayed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prevented.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A. </a:t>
            </a:r>
            <a:r>
              <a:rPr sz="1800" spc="-5" dirty="0">
                <a:latin typeface="Arial"/>
                <a:cs typeface="Arial"/>
              </a:rPr>
              <a:t>Chilling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temperature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Times New Roman"/>
              <a:cs typeface="Times New Roman"/>
            </a:endParaRPr>
          </a:p>
          <a:p>
            <a:pPr marL="276860" marR="26670" indent="-276860">
              <a:lnSpc>
                <a:spcPct val="80000"/>
              </a:lnSpc>
              <a:buChar char="•"/>
              <a:tabLst>
                <a:tab pos="276860" algn="l"/>
                <a:tab pos="277495" algn="l"/>
              </a:tabLst>
            </a:pPr>
            <a:r>
              <a:rPr sz="1800" spc="-25" dirty="0">
                <a:latin typeface="Arial"/>
                <a:cs typeface="Arial"/>
              </a:rPr>
              <a:t>Temperature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6°C </a:t>
            </a:r>
            <a:r>
              <a:rPr sz="1800" spc="-5" dirty="0">
                <a:latin typeface="Arial"/>
                <a:cs typeface="Arial"/>
              </a:rPr>
              <a:t>can prevent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growth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food poisoning  microorganisms except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i="1" spc="-5" dirty="0">
                <a:latin typeface="Arial"/>
                <a:cs typeface="Arial"/>
              </a:rPr>
              <a:t>Clostridium botulinum </a:t>
            </a:r>
            <a:r>
              <a:rPr sz="1800" spc="-10" dirty="0">
                <a:latin typeface="Arial"/>
                <a:cs typeface="Arial"/>
              </a:rPr>
              <a:t>type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and retard  the </a:t>
            </a:r>
            <a:r>
              <a:rPr sz="1800" spc="-10" dirty="0">
                <a:latin typeface="Arial"/>
                <a:cs typeface="Arial"/>
              </a:rPr>
              <a:t>growth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spoilage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microorganisms.</a:t>
            </a:r>
            <a:endParaRPr sz="1800">
              <a:latin typeface="Arial"/>
              <a:cs typeface="Arial"/>
            </a:endParaRPr>
          </a:p>
          <a:p>
            <a:pPr marL="281940" indent="-269240">
              <a:lnSpc>
                <a:spcPts val="1945"/>
              </a:lnSpc>
              <a:spcBef>
                <a:spcPts val="165"/>
              </a:spcBef>
              <a:buChar char="•"/>
              <a:tabLst>
                <a:tab pos="281940" algn="l"/>
                <a:tab pos="282575" algn="l"/>
              </a:tabLst>
            </a:pPr>
            <a:r>
              <a:rPr sz="1800" spc="-10" dirty="0">
                <a:latin typeface="Arial"/>
                <a:cs typeface="Arial"/>
              </a:rPr>
              <a:t>Chilling </a:t>
            </a:r>
            <a:r>
              <a:rPr sz="1800" spc="-5" dirty="0">
                <a:latin typeface="Arial"/>
                <a:cs typeface="Arial"/>
              </a:rPr>
              <a:t>temperature is the main method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temporary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preservation</a:t>
            </a:r>
            <a:endParaRPr sz="1800">
              <a:latin typeface="Arial"/>
              <a:cs typeface="Arial"/>
            </a:endParaRPr>
          </a:p>
          <a:p>
            <a:pPr marL="295910">
              <a:lnSpc>
                <a:spcPts val="1945"/>
              </a:lnSpc>
            </a:pPr>
            <a:r>
              <a:rPr sz="180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food.</a:t>
            </a:r>
            <a:endParaRPr sz="1800">
              <a:latin typeface="Arial"/>
              <a:cs typeface="Arial"/>
            </a:endParaRPr>
          </a:p>
          <a:p>
            <a:pPr marL="281940" marR="54610" indent="-281940">
              <a:lnSpc>
                <a:spcPct val="80000"/>
              </a:lnSpc>
              <a:spcBef>
                <a:spcPts val="600"/>
              </a:spcBef>
              <a:buChar char="•"/>
              <a:tabLst>
                <a:tab pos="281940" algn="l"/>
                <a:tab pos="282575" algn="l"/>
              </a:tabLst>
            </a:pPr>
            <a:r>
              <a:rPr sz="1800" spc="-5" dirty="0">
                <a:latin typeface="Arial"/>
                <a:cs typeface="Arial"/>
              </a:rPr>
              <a:t>Psychrotroph are microorganisms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can grow </a:t>
            </a:r>
            <a:r>
              <a:rPr sz="1800" dirty="0">
                <a:latin typeface="Arial"/>
                <a:cs typeface="Arial"/>
              </a:rPr>
              <a:t>at </a:t>
            </a:r>
            <a:r>
              <a:rPr sz="1800" spc="-5" dirty="0">
                <a:latin typeface="Arial"/>
                <a:cs typeface="Arial"/>
              </a:rPr>
              <a:t>low temp. e.g.  </a:t>
            </a:r>
            <a:r>
              <a:rPr sz="1800" i="1" spc="-5" dirty="0">
                <a:latin typeface="Arial"/>
                <a:cs typeface="Arial"/>
              </a:rPr>
              <a:t>Flavobacterium </a:t>
            </a:r>
            <a:r>
              <a:rPr sz="1800" spc="-5" dirty="0">
                <a:latin typeface="Arial"/>
                <a:cs typeface="Arial"/>
              </a:rPr>
              <a:t>spp.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i="1" spc="-5" dirty="0">
                <a:latin typeface="Arial"/>
                <a:cs typeface="Arial"/>
              </a:rPr>
              <a:t>Pseud. alcaligenes </a:t>
            </a:r>
            <a:r>
              <a:rPr sz="1800" spc="-5" dirty="0">
                <a:latin typeface="Arial"/>
                <a:cs typeface="Arial"/>
              </a:rPr>
              <a:t>but they have a low  </a:t>
            </a:r>
            <a:r>
              <a:rPr sz="1800" spc="-10" dirty="0">
                <a:latin typeface="Arial"/>
                <a:cs typeface="Arial"/>
              </a:rPr>
              <a:t>growth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rate.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35455"/>
            <a:ext cx="170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891A7"/>
                </a:solidFill>
                <a:latin typeface="Arial"/>
                <a:cs typeface="Arial"/>
              </a:rPr>
              <a:t>B.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1356" y="1197355"/>
            <a:ext cx="18510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Freezing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temperature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236" y="1685290"/>
            <a:ext cx="7940040" cy="40957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40"/>
              </a:spcBef>
              <a:buClr>
                <a:srgbClr val="3891A7"/>
              </a:buClr>
              <a:buSzPct val="80000"/>
              <a:buChar char=""/>
              <a:tabLst>
                <a:tab pos="295910" algn="l"/>
                <a:tab pos="296545" algn="l"/>
              </a:tabLst>
            </a:pPr>
            <a:r>
              <a:rPr sz="1500" dirty="0">
                <a:latin typeface="Arial"/>
                <a:cs typeface="Arial"/>
              </a:rPr>
              <a:t>Cause reduction </a:t>
            </a:r>
            <a:r>
              <a:rPr sz="1500" spc="-5" dirty="0">
                <a:latin typeface="Arial"/>
                <a:cs typeface="Arial"/>
              </a:rPr>
              <a:t>in number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-5" dirty="0">
                <a:latin typeface="Arial"/>
                <a:cs typeface="Arial"/>
              </a:rPr>
              <a:t>viable </a:t>
            </a:r>
            <a:r>
              <a:rPr sz="1500" dirty="0">
                <a:latin typeface="Arial"/>
                <a:cs typeface="Arial"/>
              </a:rPr>
              <a:t>microorganism </a:t>
            </a:r>
            <a:r>
              <a:rPr sz="1500" spc="-5" dirty="0">
                <a:latin typeface="Arial"/>
                <a:cs typeface="Arial"/>
              </a:rPr>
              <a:t>but does not </a:t>
            </a:r>
            <a:r>
              <a:rPr sz="1500" dirty="0">
                <a:latin typeface="Arial"/>
                <a:cs typeface="Arial"/>
              </a:rPr>
              <a:t>sterilize the</a:t>
            </a:r>
            <a:r>
              <a:rPr sz="1500" spc="-1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food.</a:t>
            </a:r>
            <a:endParaRPr sz="15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Char char=""/>
              <a:tabLst>
                <a:tab pos="295910" algn="l"/>
                <a:tab pos="296545" algn="l"/>
              </a:tabLst>
            </a:pPr>
            <a:r>
              <a:rPr sz="1500" spc="-5" dirty="0">
                <a:latin typeface="Arial"/>
                <a:cs typeface="Arial"/>
              </a:rPr>
              <a:t>The </a:t>
            </a:r>
            <a:r>
              <a:rPr sz="1500" dirty="0">
                <a:latin typeface="Arial"/>
                <a:cs typeface="Arial"/>
              </a:rPr>
              <a:t>percentage of microorganisms killed during freezing </a:t>
            </a:r>
            <a:r>
              <a:rPr sz="1500" spc="-5" dirty="0">
                <a:latin typeface="Arial"/>
                <a:cs typeface="Arial"/>
              </a:rPr>
              <a:t>and </a:t>
            </a:r>
            <a:r>
              <a:rPr sz="1500" dirty="0">
                <a:latin typeface="Arial"/>
                <a:cs typeface="Arial"/>
              </a:rPr>
              <a:t>storage </a:t>
            </a:r>
            <a:r>
              <a:rPr sz="1500" spc="-5" dirty="0">
                <a:latin typeface="Arial"/>
                <a:cs typeface="Arial"/>
              </a:rPr>
              <a:t>varies </a:t>
            </a:r>
            <a:r>
              <a:rPr sz="1500" dirty="0">
                <a:latin typeface="Arial"/>
                <a:cs typeface="Arial"/>
              </a:rPr>
              <a:t>depending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on: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297180" indent="-284480">
              <a:lnSpc>
                <a:spcPct val="100000"/>
              </a:lnSpc>
              <a:buAutoNum type="alphaLcParenBoth"/>
              <a:tabLst>
                <a:tab pos="297815" algn="l"/>
              </a:tabLst>
            </a:pPr>
            <a:r>
              <a:rPr sz="1500" dirty="0">
                <a:latin typeface="Arial"/>
                <a:cs typeface="Arial"/>
              </a:rPr>
              <a:t>Substrate (kind of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food)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lphaLcParenBoth"/>
            </a:pPr>
            <a:endParaRPr sz="1950">
              <a:latin typeface="Times New Roman"/>
              <a:cs typeface="Times New Roman"/>
            </a:endParaRPr>
          </a:p>
          <a:p>
            <a:pPr marL="294005" indent="-281305">
              <a:lnSpc>
                <a:spcPct val="100000"/>
              </a:lnSpc>
              <a:buAutoNum type="alphaLcParenBoth"/>
              <a:tabLst>
                <a:tab pos="294640" algn="l"/>
              </a:tabLst>
            </a:pPr>
            <a:r>
              <a:rPr sz="1500" spc="-30" dirty="0">
                <a:latin typeface="Arial"/>
                <a:cs typeface="Arial"/>
              </a:rPr>
              <a:t>Type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freezing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Arial"/>
                <a:cs typeface="Arial"/>
              </a:rPr>
              <a:t>Advantages </a:t>
            </a:r>
            <a:r>
              <a:rPr sz="1500" dirty="0">
                <a:latin typeface="Arial"/>
                <a:cs typeface="Arial"/>
              </a:rPr>
              <a:t>of fast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freezing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AutoNum type="alphaLcParenBoth"/>
              <a:tabLst>
                <a:tab pos="297815" algn="l"/>
              </a:tabLst>
            </a:pPr>
            <a:r>
              <a:rPr sz="1500" spc="-5" dirty="0">
                <a:latin typeface="Arial"/>
                <a:cs typeface="Arial"/>
              </a:rPr>
              <a:t>Smaller </a:t>
            </a:r>
            <a:r>
              <a:rPr sz="1500" dirty="0">
                <a:latin typeface="Arial"/>
                <a:cs typeface="Arial"/>
              </a:rPr>
              <a:t>ice </a:t>
            </a:r>
            <a:r>
              <a:rPr sz="1500" spc="-5" dirty="0">
                <a:latin typeface="Arial"/>
                <a:cs typeface="Arial"/>
              </a:rPr>
              <a:t>crystal </a:t>
            </a:r>
            <a:r>
              <a:rPr sz="1500" dirty="0">
                <a:latin typeface="Arial"/>
                <a:cs typeface="Arial"/>
              </a:rPr>
              <a:t>form - less mechanical destruction to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food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lphaLcParenBoth"/>
            </a:pPr>
            <a:endParaRPr sz="2250">
              <a:latin typeface="Times New Roman"/>
              <a:cs typeface="Times New Roman"/>
            </a:endParaRPr>
          </a:p>
          <a:p>
            <a:pPr marL="295910" marR="267335" indent="-283210">
              <a:lnSpc>
                <a:spcPts val="1440"/>
              </a:lnSpc>
              <a:buAutoNum type="alphaLcParenBoth"/>
              <a:tabLst>
                <a:tab pos="297815" algn="l"/>
              </a:tabLst>
            </a:pPr>
            <a:r>
              <a:rPr sz="1500" spc="-5" dirty="0">
                <a:latin typeface="Arial"/>
                <a:cs typeface="Arial"/>
              </a:rPr>
              <a:t>Short </a:t>
            </a:r>
            <a:r>
              <a:rPr sz="1500" dirty="0">
                <a:latin typeface="Arial"/>
                <a:cs typeface="Arial"/>
              </a:rPr>
              <a:t>period of solidification - </a:t>
            </a:r>
            <a:r>
              <a:rPr sz="1500" spc="-5" dirty="0">
                <a:latin typeface="Arial"/>
                <a:cs typeface="Arial"/>
              </a:rPr>
              <a:t>sudden death </a:t>
            </a:r>
            <a:r>
              <a:rPr sz="1500" dirty="0">
                <a:latin typeface="Arial"/>
                <a:cs typeface="Arial"/>
              </a:rPr>
              <a:t>to microorganisms </a:t>
            </a:r>
            <a:r>
              <a:rPr sz="1500" spc="-5" dirty="0">
                <a:latin typeface="Arial"/>
                <a:cs typeface="Arial"/>
              </a:rPr>
              <a:t>and </a:t>
            </a:r>
            <a:r>
              <a:rPr sz="1500" dirty="0">
                <a:latin typeface="Arial"/>
                <a:cs typeface="Arial"/>
              </a:rPr>
              <a:t>quick </a:t>
            </a:r>
            <a:r>
              <a:rPr sz="1500" spc="-5" dirty="0">
                <a:latin typeface="Arial"/>
                <a:cs typeface="Arial"/>
              </a:rPr>
              <a:t>inactivation </a:t>
            </a:r>
            <a:r>
              <a:rPr sz="1500" dirty="0">
                <a:latin typeface="Arial"/>
                <a:cs typeface="Arial"/>
              </a:rPr>
              <a:t>of  the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enzymes.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lphaLcParenBoth"/>
            </a:pPr>
            <a:endParaRPr sz="19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AutoNum type="alphaLcParenBoth"/>
              <a:tabLst>
                <a:tab pos="287020" algn="l"/>
              </a:tabLst>
            </a:pPr>
            <a:r>
              <a:rPr sz="1500" spc="-5" dirty="0">
                <a:latin typeface="Arial"/>
                <a:cs typeface="Arial"/>
              </a:rPr>
              <a:t>Food quality </a:t>
            </a:r>
            <a:r>
              <a:rPr sz="1500" dirty="0">
                <a:latin typeface="Arial"/>
                <a:cs typeface="Arial"/>
              </a:rPr>
              <a:t>after </a:t>
            </a:r>
            <a:r>
              <a:rPr sz="1500" spc="-5" dirty="0">
                <a:latin typeface="Arial"/>
                <a:cs typeface="Arial"/>
              </a:rPr>
              <a:t>thawing is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better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5704332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484632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Drying and</a:t>
            </a:r>
            <a:r>
              <a:rPr sz="4300" spc="-65" dirty="0"/>
              <a:t> </a:t>
            </a:r>
            <a:r>
              <a:rPr sz="4300" spc="-5" dirty="0"/>
              <a:t>smoking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30782"/>
            <a:ext cx="7232015" cy="3836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A.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Drying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Times New Roman"/>
              <a:cs typeface="Times New Roman"/>
            </a:endParaRPr>
          </a:p>
          <a:p>
            <a:pPr marL="295910" marR="220979" indent="-283845">
              <a:lnSpc>
                <a:spcPts val="1440"/>
              </a:lnSpc>
              <a:tabLst>
                <a:tab pos="295910" algn="l"/>
              </a:tabLst>
            </a:pPr>
            <a:r>
              <a:rPr sz="1200" spc="-315" dirty="0">
                <a:solidFill>
                  <a:srgbClr val="3891A7"/>
                </a:solidFill>
                <a:latin typeface="Arial"/>
                <a:cs typeface="Arial"/>
              </a:rPr>
              <a:t>	</a:t>
            </a:r>
            <a:r>
              <a:rPr sz="1500" dirty="0">
                <a:latin typeface="Arial"/>
                <a:cs typeface="Arial"/>
              </a:rPr>
              <a:t>Methods </a:t>
            </a:r>
            <a:r>
              <a:rPr sz="1500" spc="-5" dirty="0">
                <a:latin typeface="Arial"/>
                <a:cs typeface="Arial"/>
              </a:rPr>
              <a:t>which lower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5" dirty="0">
                <a:latin typeface="Arial"/>
                <a:cs typeface="Arial"/>
              </a:rPr>
              <a:t>water </a:t>
            </a:r>
            <a:r>
              <a:rPr sz="1500" dirty="0">
                <a:latin typeface="Arial"/>
                <a:cs typeface="Arial"/>
              </a:rPr>
              <a:t>content of food to </a:t>
            </a:r>
            <a:r>
              <a:rPr sz="1500" spc="-5" dirty="0">
                <a:latin typeface="Arial"/>
                <a:cs typeface="Arial"/>
              </a:rPr>
              <a:t>a </a:t>
            </a:r>
            <a:r>
              <a:rPr sz="1500" dirty="0">
                <a:latin typeface="Arial"/>
                <a:cs typeface="Arial"/>
              </a:rPr>
              <a:t>point </a:t>
            </a:r>
            <a:r>
              <a:rPr sz="1500" spc="-5" dirty="0">
                <a:latin typeface="Arial"/>
                <a:cs typeface="Arial"/>
              </a:rPr>
              <a:t>where the activities </a:t>
            </a:r>
            <a:r>
              <a:rPr sz="1500" dirty="0">
                <a:latin typeface="Arial"/>
                <a:cs typeface="Arial"/>
              </a:rPr>
              <a:t>of  </a:t>
            </a:r>
            <a:r>
              <a:rPr sz="1500" spc="-5" dirty="0">
                <a:latin typeface="Arial"/>
                <a:cs typeface="Arial"/>
              </a:rPr>
              <a:t>enzymes and </a:t>
            </a:r>
            <a:r>
              <a:rPr sz="1500" dirty="0">
                <a:latin typeface="Arial"/>
                <a:cs typeface="Arial"/>
              </a:rPr>
              <a:t>food </a:t>
            </a:r>
            <a:r>
              <a:rPr sz="1500" spc="-5" dirty="0">
                <a:latin typeface="Arial"/>
                <a:cs typeface="Arial"/>
              </a:rPr>
              <a:t>spoilage and </a:t>
            </a:r>
            <a:r>
              <a:rPr sz="1500" dirty="0">
                <a:latin typeface="Arial"/>
                <a:cs typeface="Arial"/>
              </a:rPr>
              <a:t>food poisoning microorganisms </a:t>
            </a:r>
            <a:r>
              <a:rPr sz="1500" spc="-5" dirty="0">
                <a:latin typeface="Arial"/>
                <a:cs typeface="Arial"/>
              </a:rPr>
              <a:t>are destroyed </a:t>
            </a:r>
            <a:r>
              <a:rPr sz="1500" dirty="0">
                <a:latin typeface="Arial"/>
                <a:cs typeface="Arial"/>
              </a:rPr>
              <a:t>/  inhibited.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233045" indent="-233045">
              <a:lnSpc>
                <a:spcPct val="100000"/>
              </a:lnSpc>
              <a:buChar char="•"/>
              <a:tabLst>
                <a:tab pos="233045" algn="l"/>
                <a:tab pos="233679" algn="l"/>
              </a:tabLst>
            </a:pPr>
            <a:r>
              <a:rPr sz="1500" spc="-5" dirty="0">
                <a:latin typeface="Arial"/>
                <a:cs typeface="Arial"/>
              </a:rPr>
              <a:t>The lower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5" dirty="0">
                <a:latin typeface="Arial"/>
                <a:cs typeface="Arial"/>
              </a:rPr>
              <a:t>water activity </a:t>
            </a:r>
            <a:r>
              <a:rPr sz="1500" dirty="0">
                <a:latin typeface="Arial"/>
                <a:cs typeface="Arial"/>
              </a:rPr>
              <a:t>of food, the greater </a:t>
            </a:r>
            <a:r>
              <a:rPr sz="1500" spc="-5" dirty="0">
                <a:latin typeface="Arial"/>
                <a:cs typeface="Arial"/>
              </a:rPr>
              <a:t>is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inhibition.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950">
              <a:latin typeface="Times New Roman"/>
              <a:cs typeface="Times New Roman"/>
            </a:endParaRPr>
          </a:p>
          <a:p>
            <a:pPr marL="236220" indent="-223520">
              <a:lnSpc>
                <a:spcPts val="1620"/>
              </a:lnSpc>
              <a:buChar char="•"/>
              <a:tabLst>
                <a:tab pos="236220" algn="l"/>
                <a:tab pos="236854" algn="l"/>
              </a:tabLst>
            </a:pPr>
            <a:r>
              <a:rPr sz="1500" dirty="0">
                <a:latin typeface="Arial"/>
                <a:cs typeface="Arial"/>
              </a:rPr>
              <a:t>If </a:t>
            </a:r>
            <a:r>
              <a:rPr sz="1500" spc="-15" dirty="0">
                <a:latin typeface="Arial"/>
                <a:cs typeface="Arial"/>
              </a:rPr>
              <a:t>Aw </a:t>
            </a:r>
            <a:r>
              <a:rPr sz="1500" spc="-5" dirty="0">
                <a:latin typeface="Arial"/>
                <a:cs typeface="Arial"/>
              </a:rPr>
              <a:t>is between </a:t>
            </a:r>
            <a:r>
              <a:rPr sz="1500" dirty="0">
                <a:latin typeface="Arial"/>
                <a:cs typeface="Arial"/>
              </a:rPr>
              <a:t>0.75 - 0.70, the spoilage is </a:t>
            </a:r>
            <a:r>
              <a:rPr sz="1500" spc="-5" dirty="0">
                <a:latin typeface="Arial"/>
                <a:cs typeface="Arial"/>
              </a:rPr>
              <a:t>delayed. </a:t>
            </a:r>
            <a:r>
              <a:rPr sz="1500" dirty="0">
                <a:latin typeface="Arial"/>
                <a:cs typeface="Arial"/>
              </a:rPr>
              <a:t>If </a:t>
            </a:r>
            <a:r>
              <a:rPr sz="1500" spc="-15" dirty="0">
                <a:latin typeface="Arial"/>
                <a:cs typeface="Arial"/>
              </a:rPr>
              <a:t>Aw </a:t>
            </a:r>
            <a:r>
              <a:rPr sz="1500" dirty="0">
                <a:latin typeface="Arial"/>
                <a:cs typeface="Arial"/>
              </a:rPr>
              <a:t>is 0.65, the spoilage</a:t>
            </a:r>
            <a:r>
              <a:rPr sz="1500" spc="-2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endParaRPr sz="1500">
              <a:latin typeface="Arial"/>
              <a:cs typeface="Arial"/>
            </a:endParaRPr>
          </a:p>
          <a:p>
            <a:pPr marL="295910">
              <a:lnSpc>
                <a:spcPts val="1620"/>
              </a:lnSpc>
            </a:pPr>
            <a:r>
              <a:rPr sz="1500" dirty="0">
                <a:latin typeface="Arial"/>
                <a:cs typeface="Arial"/>
              </a:rPr>
              <a:t>most </a:t>
            </a:r>
            <a:r>
              <a:rPr sz="1500" spc="-5" dirty="0">
                <a:latin typeface="Arial"/>
                <a:cs typeface="Arial"/>
              </a:rPr>
              <a:t>unlikely </a:t>
            </a:r>
            <a:r>
              <a:rPr sz="1500" dirty="0">
                <a:latin typeface="Arial"/>
                <a:cs typeface="Arial"/>
              </a:rPr>
              <a:t>to </a:t>
            </a:r>
            <a:r>
              <a:rPr sz="1500" spc="-5" dirty="0">
                <a:latin typeface="Arial"/>
                <a:cs typeface="Arial"/>
              </a:rPr>
              <a:t>occur up </a:t>
            </a:r>
            <a:r>
              <a:rPr sz="1500" dirty="0">
                <a:latin typeface="Arial"/>
                <a:cs typeface="Arial"/>
              </a:rPr>
              <a:t>to </a:t>
            </a:r>
            <a:r>
              <a:rPr sz="1500" spc="-5" dirty="0">
                <a:latin typeface="Arial"/>
                <a:cs typeface="Arial"/>
              </a:rPr>
              <a:t>2</a:t>
            </a:r>
            <a:r>
              <a:rPr sz="1500" spc="-8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years.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236220" marR="5080" indent="-236220">
              <a:lnSpc>
                <a:spcPct val="80000"/>
              </a:lnSpc>
              <a:buChar char="•"/>
              <a:tabLst>
                <a:tab pos="236220" algn="l"/>
                <a:tab pos="236854" algn="l"/>
              </a:tabLst>
            </a:pPr>
            <a:r>
              <a:rPr sz="1500" dirty="0">
                <a:latin typeface="Arial"/>
                <a:cs typeface="Arial"/>
              </a:rPr>
              <a:t>Molds and </a:t>
            </a:r>
            <a:r>
              <a:rPr sz="1500" spc="-5" dirty="0">
                <a:latin typeface="Arial"/>
                <a:cs typeface="Arial"/>
              </a:rPr>
              <a:t>yeasts </a:t>
            </a:r>
            <a:r>
              <a:rPr sz="1500" dirty="0">
                <a:latin typeface="Arial"/>
                <a:cs typeface="Arial"/>
              </a:rPr>
              <a:t>are more important </a:t>
            </a:r>
            <a:r>
              <a:rPr sz="1500" spc="-5" dirty="0">
                <a:latin typeface="Arial"/>
                <a:cs typeface="Arial"/>
              </a:rPr>
              <a:t>in spoilage </a:t>
            </a:r>
            <a:r>
              <a:rPr sz="1500" dirty="0">
                <a:latin typeface="Arial"/>
                <a:cs typeface="Arial"/>
              </a:rPr>
              <a:t>dried foods since bacteria require  higher </a:t>
            </a:r>
            <a:r>
              <a:rPr sz="1500" spc="-5" dirty="0">
                <a:latin typeface="Arial"/>
                <a:cs typeface="Arial"/>
              </a:rPr>
              <a:t>water </a:t>
            </a:r>
            <a:r>
              <a:rPr sz="1500" dirty="0">
                <a:latin typeface="Arial"/>
                <a:cs typeface="Arial"/>
              </a:rPr>
              <a:t>content for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growth.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66340" algn="l"/>
              </a:tabLst>
            </a:pPr>
            <a:r>
              <a:rPr sz="1500" dirty="0">
                <a:latin typeface="Arial"/>
                <a:cs typeface="Arial"/>
              </a:rPr>
              <a:t>e.  g.</a:t>
            </a:r>
            <a:r>
              <a:rPr sz="1500" spc="39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Streptomyces</a:t>
            </a:r>
            <a:r>
              <a:rPr sz="1500" i="1" spc="-2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rouxii	</a:t>
            </a:r>
            <a:r>
              <a:rPr sz="1500" spc="-15" dirty="0">
                <a:latin typeface="Arial"/>
                <a:cs typeface="Arial"/>
              </a:rPr>
              <a:t>Aw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0.65</a:t>
            </a:r>
            <a:endParaRPr sz="1500">
              <a:latin typeface="Arial"/>
              <a:cs typeface="Arial"/>
            </a:endParaRPr>
          </a:p>
          <a:p>
            <a:pPr marL="433070">
              <a:lnSpc>
                <a:spcPct val="100000"/>
              </a:lnSpc>
              <a:spcBef>
                <a:spcPts val="244"/>
              </a:spcBef>
              <a:tabLst>
                <a:tab pos="2329180" algn="l"/>
              </a:tabLst>
            </a:pPr>
            <a:r>
              <a:rPr sz="1500" i="1" dirty="0">
                <a:latin typeface="Arial"/>
                <a:cs typeface="Arial"/>
              </a:rPr>
              <a:t>Aspergillus</a:t>
            </a:r>
            <a:r>
              <a:rPr sz="1500" i="1" spc="-1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glaucus	</a:t>
            </a:r>
            <a:r>
              <a:rPr sz="1500" spc="-20" dirty="0">
                <a:latin typeface="Arial"/>
                <a:cs typeface="Arial"/>
              </a:rPr>
              <a:t>Aw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0.60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92328"/>
            <a:ext cx="6437630" cy="5283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95"/>
              </a:spcBef>
            </a:pPr>
            <a:r>
              <a:rPr sz="2500" spc="-30" dirty="0">
                <a:latin typeface="Arial"/>
                <a:cs typeface="Arial"/>
              </a:rPr>
              <a:t>Types </a:t>
            </a:r>
            <a:r>
              <a:rPr sz="2500" spc="-5" dirty="0">
                <a:latin typeface="Arial"/>
                <a:cs typeface="Arial"/>
              </a:rPr>
              <a:t>of</a:t>
            </a:r>
            <a:r>
              <a:rPr sz="2500" spc="2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drying: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000"/>
              <a:buAutoNum type="alphaL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"/>
                <a:cs typeface="Arial"/>
              </a:rPr>
              <a:t>Sun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drying</a:t>
            </a:r>
            <a:endParaRPr sz="25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000"/>
              <a:buAutoNum type="alphaL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"/>
                <a:cs typeface="Arial"/>
              </a:rPr>
              <a:t>Spray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drying</a:t>
            </a:r>
            <a:endParaRPr sz="25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000"/>
              <a:buAutoNum type="alphaL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"/>
                <a:cs typeface="Arial"/>
              </a:rPr>
              <a:t>Free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drying</a:t>
            </a:r>
            <a:endParaRPr sz="25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000"/>
              <a:buAutoNum type="alphaL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"/>
                <a:cs typeface="Arial"/>
              </a:rPr>
              <a:t>Smoking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Times New Roman"/>
              <a:cs typeface="Times New Roman"/>
            </a:endParaRPr>
          </a:p>
          <a:p>
            <a:pPr marL="527685" marR="5080" indent="-515620">
              <a:lnSpc>
                <a:spcPts val="2400"/>
              </a:lnSpc>
            </a:pPr>
            <a:r>
              <a:rPr sz="2500" spc="-15" dirty="0">
                <a:latin typeface="Arial"/>
                <a:cs typeface="Arial"/>
              </a:rPr>
              <a:t>Treatment </a:t>
            </a:r>
            <a:r>
              <a:rPr sz="2500" spc="-5" dirty="0">
                <a:latin typeface="Arial"/>
                <a:cs typeface="Arial"/>
              </a:rPr>
              <a:t>before drying (to reduce number of  microorganisms):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000"/>
              <a:buAutoNum type="alphaLcPeriod"/>
              <a:tabLst>
                <a:tab pos="527685" algn="l"/>
                <a:tab pos="528320" algn="l"/>
              </a:tabLst>
            </a:pPr>
            <a:r>
              <a:rPr sz="2500" spc="-20" dirty="0">
                <a:latin typeface="Arial"/>
                <a:cs typeface="Arial"/>
              </a:rPr>
              <a:t>Washing</a:t>
            </a:r>
            <a:endParaRPr sz="25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000"/>
              <a:buAutoNum type="alphaL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"/>
                <a:cs typeface="Arial"/>
              </a:rPr>
              <a:t>Dipping food in alkaline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solution</a:t>
            </a:r>
            <a:endParaRPr sz="25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000"/>
              <a:buAutoNum type="alphaLcPeriod"/>
              <a:tabLst>
                <a:tab pos="527685" algn="l"/>
                <a:tab pos="528320" algn="l"/>
              </a:tabLst>
            </a:pPr>
            <a:r>
              <a:rPr sz="2500" spc="-15" dirty="0">
                <a:latin typeface="Arial"/>
                <a:cs typeface="Arial"/>
              </a:rPr>
              <a:t>Treatment </a:t>
            </a:r>
            <a:r>
              <a:rPr sz="2500" spc="-5" dirty="0">
                <a:latin typeface="Arial"/>
                <a:cs typeface="Arial"/>
              </a:rPr>
              <a:t>with </a:t>
            </a:r>
            <a:r>
              <a:rPr sz="2500" dirty="0">
                <a:latin typeface="Arial"/>
                <a:cs typeface="Arial"/>
              </a:rPr>
              <a:t>S02 </a:t>
            </a:r>
            <a:r>
              <a:rPr sz="2500" spc="-5" dirty="0">
                <a:latin typeface="Arial"/>
                <a:cs typeface="Arial"/>
              </a:rPr>
              <a:t>(1000-3000</a:t>
            </a:r>
            <a:r>
              <a:rPr sz="2500" spc="1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ppm)</a:t>
            </a:r>
            <a:endParaRPr sz="25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5"/>
              </a:spcBef>
              <a:buClr>
                <a:srgbClr val="3891A7"/>
              </a:buClr>
              <a:buSzPct val="80000"/>
              <a:buAutoNum type="alphaL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"/>
                <a:cs typeface="Arial"/>
              </a:rPr>
              <a:t>Blanching/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scalding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989203"/>
            <a:ext cx="7240270" cy="927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Arial"/>
                <a:cs typeface="Arial"/>
              </a:rPr>
              <a:t>Effects </a:t>
            </a:r>
            <a:r>
              <a:rPr sz="1300" spc="-5" dirty="0">
                <a:latin typeface="Arial"/>
                <a:cs typeface="Arial"/>
              </a:rPr>
              <a:t>of drying upon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foods.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latin typeface="Arial"/>
                <a:cs typeface="Arial"/>
              </a:rPr>
              <a:t>Desiccated foods are subjected to certain chemical changes </a:t>
            </a:r>
            <a:r>
              <a:rPr sz="1300" spc="-10" dirty="0">
                <a:latin typeface="Arial"/>
                <a:cs typeface="Arial"/>
              </a:rPr>
              <a:t>which </a:t>
            </a:r>
            <a:r>
              <a:rPr sz="1300" spc="-5" dirty="0">
                <a:latin typeface="Arial"/>
                <a:cs typeface="Arial"/>
              </a:rPr>
              <a:t>can cause undesirable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product: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300" spc="-5" dirty="0">
                <a:latin typeface="Arial"/>
                <a:cs typeface="Arial"/>
              </a:rPr>
              <a:t>(a) Dried food that contains fat and </a:t>
            </a:r>
            <a:r>
              <a:rPr sz="1300" spc="-10" dirty="0">
                <a:latin typeface="Arial"/>
                <a:cs typeface="Arial"/>
              </a:rPr>
              <a:t>oxygen </a:t>
            </a:r>
            <a:r>
              <a:rPr sz="1300" spc="-5" dirty="0">
                <a:latin typeface="Arial"/>
                <a:cs typeface="Arial"/>
              </a:rPr>
              <a:t>can cause </a:t>
            </a:r>
            <a:r>
              <a:rPr sz="1300" spc="-10" dirty="0">
                <a:latin typeface="Arial"/>
                <a:cs typeface="Arial"/>
              </a:rPr>
              <a:t>oxidative </a:t>
            </a:r>
            <a:r>
              <a:rPr sz="1300" spc="-5" dirty="0">
                <a:latin typeface="Arial"/>
                <a:cs typeface="Arial"/>
              </a:rPr>
              <a:t>rancidity to</a:t>
            </a:r>
            <a:r>
              <a:rPr sz="1300" spc="34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occur.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94940"/>
            <a:ext cx="187325" cy="184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5" dirty="0">
                <a:solidFill>
                  <a:srgbClr val="3891A7"/>
                </a:solidFill>
                <a:latin typeface="Arial"/>
                <a:cs typeface="Arial"/>
              </a:rPr>
              <a:t>(</a:t>
            </a:r>
            <a:r>
              <a:rPr sz="1050" spc="-10" dirty="0">
                <a:solidFill>
                  <a:srgbClr val="3891A7"/>
                </a:solidFill>
                <a:latin typeface="Arial"/>
                <a:cs typeface="Arial"/>
              </a:rPr>
              <a:t>b</a:t>
            </a:r>
            <a:r>
              <a:rPr sz="1050" spc="-5" dirty="0">
                <a:solidFill>
                  <a:srgbClr val="3891A7"/>
                </a:solidFill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1356" y="2162936"/>
            <a:ext cx="7379334" cy="6985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250"/>
              </a:lnSpc>
              <a:spcBef>
                <a:spcPts val="395"/>
              </a:spcBef>
            </a:pPr>
            <a:r>
              <a:rPr sz="1300" spc="-5" dirty="0">
                <a:latin typeface="Arial"/>
                <a:cs typeface="Arial"/>
              </a:rPr>
              <a:t>Dried food </a:t>
            </a:r>
            <a:r>
              <a:rPr sz="1300" spc="-10" dirty="0">
                <a:latin typeface="Arial"/>
                <a:cs typeface="Arial"/>
              </a:rPr>
              <a:t>which </a:t>
            </a:r>
            <a:r>
              <a:rPr sz="1300" spc="-5" dirty="0">
                <a:latin typeface="Arial"/>
                <a:cs typeface="Arial"/>
              </a:rPr>
              <a:t>contains reducing sugar can undergo a color change called </a:t>
            </a:r>
            <a:r>
              <a:rPr sz="13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Maillard reaction. </a:t>
            </a:r>
            <a:r>
              <a:rPr sz="1300" spc="-5" dirty="0">
                <a:latin typeface="Arial"/>
                <a:cs typeface="Arial"/>
              </a:rPr>
              <a:t> Carbonyl groups of reducing sugar react </a:t>
            </a:r>
            <a:r>
              <a:rPr sz="1300" spc="-10" dirty="0">
                <a:latin typeface="Arial"/>
                <a:cs typeface="Arial"/>
              </a:rPr>
              <a:t>with </a:t>
            </a:r>
            <a:r>
              <a:rPr sz="1300" spc="-5" dirty="0">
                <a:latin typeface="Arial"/>
                <a:cs typeface="Arial"/>
              </a:rPr>
              <a:t>amino groups of protein and amino acids followed by a  series of complicated reaction. </a:t>
            </a:r>
            <a:r>
              <a:rPr sz="1300" dirty="0">
                <a:latin typeface="Arial"/>
                <a:cs typeface="Arial"/>
              </a:rPr>
              <a:t>The </a:t>
            </a:r>
            <a:r>
              <a:rPr sz="1300" spc="-5" dirty="0">
                <a:latin typeface="Arial"/>
                <a:cs typeface="Arial"/>
              </a:rPr>
              <a:t>browning is undesirable because of the unnatural color and bitter  taste imparted to the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food.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107512"/>
            <a:ext cx="4595495" cy="2806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1460" indent="-238760">
              <a:lnSpc>
                <a:spcPct val="100000"/>
              </a:lnSpc>
              <a:spcBef>
                <a:spcPts val="95"/>
              </a:spcBef>
              <a:buAutoNum type="alphaLcParenBoth" startAt="3"/>
              <a:tabLst>
                <a:tab pos="252095" algn="l"/>
              </a:tabLst>
            </a:pPr>
            <a:r>
              <a:rPr sz="1300" spc="-5" dirty="0">
                <a:latin typeface="Arial"/>
                <a:cs typeface="Arial"/>
              </a:rPr>
              <a:t>Loss of </a:t>
            </a:r>
            <a:r>
              <a:rPr sz="1300" spc="-10" dirty="0">
                <a:latin typeface="Arial"/>
                <a:cs typeface="Arial"/>
              </a:rPr>
              <a:t>vitamin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lphaLcParenBoth" startAt="3"/>
            </a:pPr>
            <a:endParaRPr sz="1850">
              <a:latin typeface="Times New Roman"/>
              <a:cs typeface="Times New Roman"/>
            </a:endParaRPr>
          </a:p>
          <a:p>
            <a:pPr marL="344805" indent="-250190">
              <a:lnSpc>
                <a:spcPct val="100000"/>
              </a:lnSpc>
              <a:buAutoNum type="alphaLcParenBoth" startAt="3"/>
              <a:tabLst>
                <a:tab pos="345440" algn="l"/>
              </a:tabLst>
            </a:pPr>
            <a:r>
              <a:rPr sz="1300" spc="-5" dirty="0">
                <a:latin typeface="Arial"/>
                <a:cs typeface="Arial"/>
              </a:rPr>
              <a:t>Discoloration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lphaLcParenBoth" startAt="3"/>
            </a:pPr>
            <a:endParaRPr sz="1850">
              <a:latin typeface="Times New Roman"/>
              <a:cs typeface="Times New Roman"/>
            </a:endParaRPr>
          </a:p>
          <a:p>
            <a:pPr marL="341630" indent="-247015">
              <a:lnSpc>
                <a:spcPct val="100000"/>
              </a:lnSpc>
              <a:buAutoNum type="alphaLcParenBoth" startAt="3"/>
              <a:tabLst>
                <a:tab pos="342265" algn="l"/>
              </a:tabLst>
            </a:pPr>
            <a:r>
              <a:rPr sz="1300" spc="-20" dirty="0">
                <a:latin typeface="Arial"/>
                <a:cs typeface="Arial"/>
              </a:rPr>
              <a:t>Toughness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290195" indent="-195580">
              <a:lnSpc>
                <a:spcPct val="100000"/>
              </a:lnSpc>
              <a:buChar char="•"/>
              <a:tabLst>
                <a:tab pos="289560" algn="l"/>
                <a:tab pos="290830" algn="l"/>
              </a:tabLst>
            </a:pPr>
            <a:r>
              <a:rPr sz="1300" spc="-10" dirty="0">
                <a:latin typeface="Arial"/>
                <a:cs typeface="Arial"/>
              </a:rPr>
              <a:t>Methods </a:t>
            </a:r>
            <a:r>
              <a:rPr sz="1300" spc="-5" dirty="0">
                <a:latin typeface="Arial"/>
                <a:cs typeface="Arial"/>
              </a:rPr>
              <a:t>of minimizing the chemical </a:t>
            </a:r>
            <a:r>
              <a:rPr sz="1300" spc="-10" dirty="0">
                <a:latin typeface="Arial"/>
                <a:cs typeface="Arial"/>
              </a:rPr>
              <a:t>changes </a:t>
            </a:r>
            <a:r>
              <a:rPr sz="1300" spc="-5" dirty="0">
                <a:latin typeface="Arial"/>
                <a:cs typeface="Arial"/>
              </a:rPr>
              <a:t>in dried</a:t>
            </a:r>
            <a:r>
              <a:rPr sz="1300" spc="2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food: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344805" indent="-250190">
              <a:lnSpc>
                <a:spcPct val="100000"/>
              </a:lnSpc>
              <a:buAutoNum type="alphaLcParenBoth"/>
              <a:tabLst>
                <a:tab pos="345440" algn="l"/>
              </a:tabLst>
            </a:pPr>
            <a:r>
              <a:rPr sz="1300" spc="-5" dirty="0">
                <a:latin typeface="Arial"/>
                <a:cs typeface="Arial"/>
              </a:rPr>
              <a:t>Keep moisture content as low as</a:t>
            </a:r>
            <a:r>
              <a:rPr sz="1300" spc="8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possible</a:t>
            </a:r>
            <a:endParaRPr sz="1300">
              <a:latin typeface="Arial"/>
              <a:cs typeface="Arial"/>
            </a:endParaRPr>
          </a:p>
          <a:p>
            <a:pPr marL="344805" indent="-250190">
              <a:lnSpc>
                <a:spcPct val="100000"/>
              </a:lnSpc>
              <a:spcBef>
                <a:spcPts val="290"/>
              </a:spcBef>
              <a:buAutoNum type="alphaLcParenBoth"/>
              <a:tabLst>
                <a:tab pos="345440" algn="l"/>
              </a:tabLst>
            </a:pPr>
            <a:r>
              <a:rPr sz="1300" spc="-5" dirty="0">
                <a:latin typeface="Arial"/>
                <a:cs typeface="Arial"/>
              </a:rPr>
              <a:t>Reduce the level of reducing sugar as low as</a:t>
            </a:r>
            <a:r>
              <a:rPr sz="1300" spc="1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possible</a:t>
            </a:r>
            <a:endParaRPr sz="1300">
              <a:latin typeface="Arial"/>
              <a:cs typeface="Arial"/>
            </a:endParaRPr>
          </a:p>
          <a:p>
            <a:pPr marL="334010" indent="-239395">
              <a:lnSpc>
                <a:spcPct val="100000"/>
              </a:lnSpc>
              <a:spcBef>
                <a:spcPts val="290"/>
              </a:spcBef>
              <a:buAutoNum type="alphaLcParenBoth"/>
              <a:tabLst>
                <a:tab pos="334645" algn="l"/>
              </a:tabLst>
            </a:pPr>
            <a:r>
              <a:rPr sz="1300" spc="-5" dirty="0">
                <a:latin typeface="Arial"/>
                <a:cs typeface="Arial"/>
              </a:rPr>
              <a:t>Reduce serial blanching in the same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water</a:t>
            </a:r>
            <a:endParaRPr sz="1300">
              <a:latin typeface="Arial"/>
              <a:cs typeface="Arial"/>
            </a:endParaRPr>
          </a:p>
          <a:p>
            <a:pPr marL="344805" indent="-250190">
              <a:lnSpc>
                <a:spcPct val="100000"/>
              </a:lnSpc>
              <a:spcBef>
                <a:spcPts val="285"/>
              </a:spcBef>
              <a:buAutoNum type="alphaLcParenBoth"/>
              <a:tabLst>
                <a:tab pos="345440" algn="l"/>
              </a:tabLst>
            </a:pPr>
            <a:r>
              <a:rPr sz="1300" spc="-5" dirty="0">
                <a:latin typeface="Arial"/>
                <a:cs typeface="Arial"/>
              </a:rPr>
              <a:t>Use S02 to retain vitamin C and </a:t>
            </a:r>
            <a:r>
              <a:rPr sz="1300" spc="-10" dirty="0">
                <a:latin typeface="Arial"/>
                <a:cs typeface="Arial"/>
              </a:rPr>
              <a:t>avoid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browning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758190"/>
            <a:ext cx="7879080" cy="5098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B.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Smoking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Times New Roman"/>
              <a:cs typeface="Times New Roman"/>
            </a:endParaRPr>
          </a:p>
          <a:p>
            <a:pPr marL="282575" indent="-282575">
              <a:lnSpc>
                <a:spcPct val="100000"/>
              </a:lnSpc>
              <a:buChar char="•"/>
              <a:tabLst>
                <a:tab pos="282575" algn="l"/>
                <a:tab pos="283210" algn="l"/>
              </a:tabLst>
            </a:pPr>
            <a:r>
              <a:rPr sz="1800" spc="-5" dirty="0">
                <a:latin typeface="Arial"/>
                <a:cs typeface="Arial"/>
              </a:rPr>
              <a:t>Heating foods using </a:t>
            </a:r>
            <a:r>
              <a:rPr sz="1800" dirty="0">
                <a:latin typeface="Arial"/>
                <a:cs typeface="Arial"/>
              </a:rPr>
              <a:t>smoke from </a:t>
            </a:r>
            <a:r>
              <a:rPr sz="1800" spc="-5" dirty="0">
                <a:latin typeface="Arial"/>
                <a:cs typeface="Arial"/>
              </a:rPr>
              <a:t>various </a:t>
            </a:r>
            <a:r>
              <a:rPr sz="1800" spc="-10" dirty="0">
                <a:latin typeface="Arial"/>
                <a:cs typeface="Arial"/>
              </a:rPr>
              <a:t>types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5" dirty="0">
                <a:latin typeface="Arial"/>
                <a:cs typeface="Arial"/>
              </a:rPr>
              <a:t>wood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preserve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foods.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276860" indent="-264160">
              <a:lnSpc>
                <a:spcPct val="100000"/>
              </a:lnSpc>
              <a:spcBef>
                <a:spcPts val="5"/>
              </a:spcBef>
              <a:buChar char="•"/>
              <a:tabLst>
                <a:tab pos="276860" algn="l"/>
                <a:tab pos="277495" algn="l"/>
              </a:tabLst>
            </a:pPr>
            <a:r>
              <a:rPr sz="1800" dirty="0">
                <a:latin typeface="Arial"/>
                <a:cs typeface="Arial"/>
              </a:rPr>
              <a:t>The smoke </a:t>
            </a:r>
            <a:r>
              <a:rPr sz="1800" spc="-5" dirty="0">
                <a:latin typeface="Arial"/>
                <a:cs typeface="Arial"/>
              </a:rPr>
              <a:t>produces heat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kills </a:t>
            </a:r>
            <a:r>
              <a:rPr sz="1800" dirty="0">
                <a:latin typeface="Arial"/>
                <a:cs typeface="Arial"/>
              </a:rPr>
              <a:t>some </a:t>
            </a:r>
            <a:r>
              <a:rPr sz="1800" spc="-5" dirty="0">
                <a:latin typeface="Arial"/>
                <a:cs typeface="Arial"/>
              </a:rPr>
              <a:t>microorganisms on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surface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282575" indent="-282575">
              <a:lnSpc>
                <a:spcPct val="100000"/>
              </a:lnSpc>
              <a:buChar char="•"/>
              <a:tabLst>
                <a:tab pos="282575" algn="l"/>
                <a:tab pos="283210" algn="l"/>
              </a:tabLst>
            </a:pPr>
            <a:r>
              <a:rPr sz="1800" spc="-10" dirty="0">
                <a:latin typeface="Arial"/>
                <a:cs typeface="Arial"/>
              </a:rPr>
              <a:t>Heat </a:t>
            </a:r>
            <a:r>
              <a:rPr sz="1800" spc="-5" dirty="0">
                <a:latin typeface="Arial"/>
                <a:cs typeface="Arial"/>
              </a:rPr>
              <a:t>also reduces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Aw.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281940" indent="-269240">
              <a:lnSpc>
                <a:spcPts val="1945"/>
              </a:lnSpc>
              <a:buChar char="•"/>
              <a:tabLst>
                <a:tab pos="281940" algn="l"/>
                <a:tab pos="282575" algn="l"/>
              </a:tabLst>
            </a:pP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also </a:t>
            </a:r>
            <a:r>
              <a:rPr sz="1800" spc="-10" dirty="0">
                <a:latin typeface="Arial"/>
                <a:cs typeface="Arial"/>
              </a:rPr>
              <a:t>has </a:t>
            </a:r>
            <a:r>
              <a:rPr sz="1800" spc="-5" dirty="0">
                <a:latin typeface="Arial"/>
                <a:cs typeface="Arial"/>
              </a:rPr>
              <a:t>an antimicrobial compounds e.g. </a:t>
            </a:r>
            <a:r>
              <a:rPr sz="1800" spc="-10" dirty="0">
                <a:latin typeface="Arial"/>
                <a:cs typeface="Arial"/>
              </a:rPr>
              <a:t>formaldehyde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can</a:t>
            </a:r>
            <a:r>
              <a:rPr sz="1800" spc="19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inhibit</a:t>
            </a:r>
            <a:endParaRPr sz="1800">
              <a:latin typeface="Arial"/>
              <a:cs typeface="Arial"/>
            </a:endParaRPr>
          </a:p>
          <a:p>
            <a:pPr marL="295910">
              <a:lnSpc>
                <a:spcPts val="1945"/>
              </a:lnSpc>
            </a:pP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growth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some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microorganisms.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Times New Roman"/>
              <a:cs typeface="Times New Roman"/>
            </a:endParaRPr>
          </a:p>
          <a:p>
            <a:pPr marL="276860" marR="88900" indent="-276860">
              <a:lnSpc>
                <a:spcPct val="80000"/>
              </a:lnSpc>
              <a:buChar char="•"/>
              <a:tabLst>
                <a:tab pos="276860" algn="l"/>
                <a:tab pos="277495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presence of aromatic compounds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5" dirty="0">
                <a:latin typeface="Arial"/>
                <a:cs typeface="Arial"/>
              </a:rPr>
              <a:t>also give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distinctive flavor and  around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food.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276860" indent="-264160">
              <a:lnSpc>
                <a:spcPct val="100000"/>
              </a:lnSpc>
              <a:buChar char="•"/>
              <a:tabLst>
                <a:tab pos="276860" algn="l"/>
                <a:tab pos="277495" algn="l"/>
              </a:tabLst>
            </a:pPr>
            <a:r>
              <a:rPr sz="1800" spc="-5" dirty="0">
                <a:latin typeface="Arial"/>
                <a:cs typeface="Arial"/>
              </a:rPr>
              <a:t>This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dirty="0">
                <a:latin typeface="Arial"/>
                <a:cs typeface="Arial"/>
              </a:rPr>
              <a:t>make the </a:t>
            </a:r>
            <a:r>
              <a:rPr sz="1800" spc="-5" dirty="0">
                <a:latin typeface="Arial"/>
                <a:cs typeface="Arial"/>
              </a:rPr>
              <a:t>foods </a:t>
            </a:r>
            <a:r>
              <a:rPr sz="1800" dirty="0">
                <a:latin typeface="Arial"/>
                <a:cs typeface="Arial"/>
              </a:rPr>
              <a:t>taste </a:t>
            </a:r>
            <a:r>
              <a:rPr sz="1800" spc="-5" dirty="0">
                <a:latin typeface="Arial"/>
                <a:cs typeface="Arial"/>
              </a:rPr>
              <a:t>better and more tender e.g. smoked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fish.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19710" marR="5080" indent="-219710">
              <a:lnSpc>
                <a:spcPct val="80000"/>
              </a:lnSpc>
              <a:buChar char="•"/>
              <a:tabLst>
                <a:tab pos="219710" algn="l"/>
                <a:tab pos="220345" algn="l"/>
              </a:tabLst>
            </a:pPr>
            <a:r>
              <a:rPr sz="1800" spc="-10" dirty="0">
                <a:latin typeface="Arial"/>
                <a:cs typeface="Arial"/>
              </a:rPr>
              <a:t>Woodsmoke </a:t>
            </a:r>
            <a:r>
              <a:rPr sz="1800" spc="-5" dirty="0">
                <a:latin typeface="Arial"/>
                <a:cs typeface="Arial"/>
              </a:rPr>
              <a:t>is more effective against vegetative cells than against bacterial  spores.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4816" y="86868"/>
            <a:ext cx="7776972" cy="1110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4816" y="681227"/>
            <a:ext cx="6400800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8080" marR="259715">
              <a:lnSpc>
                <a:spcPct val="100000"/>
              </a:lnSpc>
              <a:spcBef>
                <a:spcPts val="100"/>
              </a:spcBef>
            </a:pPr>
            <a:r>
              <a:rPr dirty="0"/>
              <a:t>Applications of microbial</a:t>
            </a:r>
            <a:r>
              <a:rPr spc="-45" dirty="0"/>
              <a:t> </a:t>
            </a:r>
            <a:r>
              <a:rPr spc="-5" dirty="0"/>
              <a:t>growth  </a:t>
            </a:r>
            <a:r>
              <a:rPr dirty="0"/>
              <a:t>curve to </a:t>
            </a:r>
            <a:r>
              <a:rPr spc="-5" dirty="0"/>
              <a:t>food</a:t>
            </a:r>
            <a:r>
              <a:rPr spc="15" dirty="0"/>
              <a:t> </a:t>
            </a:r>
            <a:r>
              <a:rPr dirty="0"/>
              <a:t>preservation</a:t>
            </a:r>
          </a:p>
          <a:p>
            <a:pPr marL="1513205" marR="5080" indent="-283845">
              <a:lnSpc>
                <a:spcPct val="80000"/>
              </a:lnSpc>
              <a:spcBef>
                <a:spcPts val="459"/>
              </a:spcBef>
              <a:tabLst>
                <a:tab pos="1513205" algn="l"/>
              </a:tabLst>
            </a:pPr>
            <a:r>
              <a:rPr sz="2000" spc="-520" dirty="0">
                <a:solidFill>
                  <a:srgbClr val="3891A7"/>
                </a:solidFill>
              </a:rPr>
              <a:t>	</a:t>
            </a:r>
            <a:r>
              <a:rPr sz="2500" spc="-5" dirty="0">
                <a:solidFill>
                  <a:srgbClr val="000000"/>
                </a:solidFill>
              </a:rPr>
              <a:t>Microbial decomposition of </a:t>
            </a:r>
            <a:r>
              <a:rPr sz="2500" dirty="0">
                <a:solidFill>
                  <a:srgbClr val="000000"/>
                </a:solidFill>
              </a:rPr>
              <a:t>foods </a:t>
            </a:r>
            <a:r>
              <a:rPr sz="2500" spc="-5" dirty="0">
                <a:solidFill>
                  <a:srgbClr val="000000"/>
                </a:solidFill>
              </a:rPr>
              <a:t>will be  prevented if </a:t>
            </a:r>
            <a:r>
              <a:rPr sz="2500" dirty="0">
                <a:solidFill>
                  <a:srgbClr val="000000"/>
                </a:solidFill>
              </a:rPr>
              <a:t>all </a:t>
            </a:r>
            <a:r>
              <a:rPr sz="2500" spc="-5" dirty="0">
                <a:solidFill>
                  <a:srgbClr val="000000"/>
                </a:solidFill>
              </a:rPr>
              <a:t>spoilage organisms are killed and  recontamination is prevented</a:t>
            </a:r>
            <a:r>
              <a:rPr sz="2500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by:</a:t>
            </a:r>
            <a:endParaRPr sz="2500"/>
          </a:p>
        </p:txBody>
      </p:sp>
      <p:sp>
        <p:nvSpPr>
          <p:cNvPr id="5" name="object 5"/>
          <p:cNvSpPr txBox="1"/>
          <p:nvPr/>
        </p:nvSpPr>
        <p:spPr>
          <a:xfrm>
            <a:off x="1596897" y="2741802"/>
            <a:ext cx="6975475" cy="322326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570230" marR="784860" indent="-237490">
              <a:lnSpc>
                <a:spcPct val="8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latin typeface="Arial"/>
                <a:cs typeface="Arial"/>
              </a:rPr>
              <a:t>Predict microbial growth of food spoilage. Eg:  Salmonaella</a:t>
            </a:r>
            <a:endParaRPr sz="2200">
              <a:latin typeface="Arial"/>
              <a:cs typeface="Arial"/>
            </a:endParaRPr>
          </a:p>
          <a:p>
            <a:pPr marL="570230" marR="473709" indent="-237490">
              <a:lnSpc>
                <a:spcPct val="8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latin typeface="Arial"/>
                <a:cs typeface="Arial"/>
              </a:rPr>
              <a:t>Control at any course. Eg: growth rate, lag time,  generation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time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80000"/>
              </a:lnSpc>
              <a:tabLst>
                <a:tab pos="295910" algn="l"/>
              </a:tabLst>
            </a:pPr>
            <a:r>
              <a:rPr sz="2000" spc="-520" dirty="0">
                <a:solidFill>
                  <a:srgbClr val="3891A7"/>
                </a:solidFill>
                <a:latin typeface="Arial"/>
                <a:cs typeface="Arial"/>
              </a:rPr>
              <a:t>	</a:t>
            </a:r>
            <a:r>
              <a:rPr sz="2500" spc="-5" dirty="0">
                <a:latin typeface="Arial"/>
                <a:cs typeface="Arial"/>
              </a:rPr>
              <a:t>Hindering the growth </a:t>
            </a:r>
            <a:r>
              <a:rPr sz="2500" dirty="0">
                <a:latin typeface="Arial"/>
                <a:cs typeface="Arial"/>
              </a:rPr>
              <a:t>of </a:t>
            </a:r>
            <a:r>
              <a:rPr sz="2500" spc="-5" dirty="0">
                <a:latin typeface="Arial"/>
                <a:cs typeface="Arial"/>
              </a:rPr>
              <a:t>microorganisms by  merely stopping the multiplication does </a:t>
            </a:r>
            <a:r>
              <a:rPr sz="2500" dirty="0">
                <a:latin typeface="Arial"/>
                <a:cs typeface="Arial"/>
              </a:rPr>
              <a:t>not  </a:t>
            </a:r>
            <a:r>
              <a:rPr sz="2500" spc="-5" dirty="0">
                <a:latin typeface="Arial"/>
                <a:cs typeface="Arial"/>
              </a:rPr>
              <a:t>necessarily prevent decomposition because  there is possibility that viable organisms or their  enzymes may continue to be</a:t>
            </a:r>
            <a:r>
              <a:rPr sz="2500" spc="2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active.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779830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709358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Methods of food</a:t>
            </a:r>
            <a:r>
              <a:rPr sz="4300" spc="-15" dirty="0"/>
              <a:t> </a:t>
            </a:r>
            <a:r>
              <a:rPr sz="4300" spc="-5" dirty="0"/>
              <a:t>preservation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392610"/>
            <a:ext cx="7058025" cy="39744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7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Asepsis- </a:t>
            </a:r>
            <a:r>
              <a:rPr sz="3200" spc="-5" dirty="0">
                <a:latin typeface="Arial"/>
                <a:cs typeface="Arial"/>
              </a:rPr>
              <a:t>keeping out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microorganisms</a:t>
            </a:r>
            <a:endParaRPr sz="32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Removal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microorganisms</a:t>
            </a:r>
            <a:endParaRPr sz="32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Maintenance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anaerobic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condition</a:t>
            </a:r>
            <a:endParaRPr sz="32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Use of </a:t>
            </a:r>
            <a:r>
              <a:rPr sz="3200" spc="-5" dirty="0">
                <a:latin typeface="Arial"/>
                <a:cs typeface="Arial"/>
              </a:rPr>
              <a:t>high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temperature</a:t>
            </a:r>
            <a:endParaRPr sz="32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Drying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smoking</a:t>
            </a:r>
            <a:endParaRPr sz="32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dirty="0">
                <a:latin typeface="Arial"/>
                <a:cs typeface="Arial"/>
              </a:rPr>
              <a:t>Use of </a:t>
            </a:r>
            <a:r>
              <a:rPr sz="3200" spc="-5" dirty="0">
                <a:latin typeface="Arial"/>
                <a:cs typeface="Arial"/>
              </a:rPr>
              <a:t>chemical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preservatives</a:t>
            </a:r>
            <a:endParaRPr sz="32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Char char=""/>
              <a:tabLst>
                <a:tab pos="296545" algn="l"/>
              </a:tabLst>
            </a:pPr>
            <a:r>
              <a:rPr sz="3200" spc="-5" dirty="0">
                <a:latin typeface="Arial"/>
                <a:cs typeface="Arial"/>
              </a:rPr>
              <a:t>Irradiation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2790443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193611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Asepsis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412494"/>
            <a:ext cx="7051675" cy="517842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95910" marR="370840" indent="-283845">
              <a:lnSpc>
                <a:spcPct val="80000"/>
              </a:lnSpc>
              <a:spcBef>
                <a:spcPts val="585"/>
              </a:spcBef>
              <a:tabLst>
                <a:tab pos="295910" algn="l"/>
              </a:tabLst>
            </a:pPr>
            <a:r>
              <a:rPr sz="1600" spc="-425" dirty="0">
                <a:solidFill>
                  <a:srgbClr val="3891A7"/>
                </a:solidFill>
                <a:latin typeface="Arial"/>
                <a:cs typeface="Arial"/>
              </a:rPr>
              <a:t>	</a:t>
            </a:r>
            <a:r>
              <a:rPr sz="2000" dirty="0">
                <a:latin typeface="Arial"/>
                <a:cs typeface="Arial"/>
              </a:rPr>
              <a:t>Natural protection - outer layer of animal and plant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tissue  protects the inner layer free from microorganisms. This  protective covering will delay / prevent microbial  decomposition e.g. shells of nuts, skins of fruits and  vegetables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50">
              <a:latin typeface="Times New Roman"/>
              <a:cs typeface="Times New Roman"/>
            </a:endParaRPr>
          </a:p>
          <a:p>
            <a:pPr marL="295910" marR="72390" indent="-283210">
              <a:lnSpc>
                <a:spcPts val="1920"/>
              </a:lnSpc>
              <a:buChar char="•"/>
              <a:tabLst>
                <a:tab pos="295910" algn="l"/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Packaging of foods - such as wrapping, hermetically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sealed  containers. This methods will prevents primarily  contamination during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handling.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295910" marR="14604" indent="-283210">
              <a:lnSpc>
                <a:spcPct val="80000"/>
              </a:lnSpc>
              <a:spcBef>
                <a:spcPts val="5"/>
              </a:spcBef>
              <a:buChar char="•"/>
              <a:tabLst>
                <a:tab pos="295910" algn="l"/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Sanitary methods of handling and processing foods e.g. in  the dairy </a:t>
            </a:r>
            <a:r>
              <a:rPr sz="2000" spc="-20" dirty="0">
                <a:latin typeface="Arial"/>
                <a:cs typeface="Arial"/>
              </a:rPr>
              <a:t>industry, </a:t>
            </a:r>
            <a:r>
              <a:rPr sz="2000" dirty="0">
                <a:latin typeface="Arial"/>
                <a:cs typeface="Arial"/>
              </a:rPr>
              <a:t>contamination with microorganisms is  avoided as much as possible in the production and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handling  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milk.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295910" marR="5080" indent="-283210">
              <a:lnSpc>
                <a:spcPct val="80000"/>
              </a:lnSpc>
              <a:buChar char="•"/>
              <a:tabLst>
                <a:tab pos="295910" algn="l"/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Food industries - attention is given to prevention of the  contamination of foods (from raw material finished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products)  concerning the "bioburden" of microorganisms on or in a  food.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4444" y="5004815"/>
            <a:ext cx="710184" cy="522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7636" y="5004815"/>
            <a:ext cx="381000" cy="522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5652" y="5004815"/>
            <a:ext cx="507491" cy="5227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80160" y="5004815"/>
            <a:ext cx="1205484" cy="522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2660" y="5004815"/>
            <a:ext cx="633984" cy="5227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13660" y="5004815"/>
            <a:ext cx="748284" cy="5227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08960" y="5004815"/>
            <a:ext cx="1092708" cy="5227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48684" y="5004815"/>
            <a:ext cx="507491" cy="5227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03191" y="5004815"/>
            <a:ext cx="912876" cy="5227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63084" y="5004815"/>
            <a:ext cx="1245108" cy="5227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55208" y="5004815"/>
            <a:ext cx="824484" cy="5227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26708" y="5004815"/>
            <a:ext cx="1231391" cy="5227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05116" y="5004815"/>
            <a:ext cx="952500" cy="5227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06156" y="5004815"/>
            <a:ext cx="569976" cy="5227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23147" y="5004815"/>
            <a:ext cx="443483" cy="5227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444" y="5279135"/>
            <a:ext cx="760476" cy="52273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11936" y="5279135"/>
            <a:ext cx="772668" cy="5227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3144" y="5279135"/>
            <a:ext cx="507492" cy="5227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87651" y="5279135"/>
            <a:ext cx="545592" cy="52273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78735" y="5279135"/>
            <a:ext cx="734568" cy="5227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61844" y="5279135"/>
            <a:ext cx="1456944" cy="52273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68852" y="5279135"/>
            <a:ext cx="963168" cy="5227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79035" y="5279135"/>
            <a:ext cx="684276" cy="52273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46320" y="5279135"/>
            <a:ext cx="381000" cy="5227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0240" y="5065903"/>
            <a:ext cx="80727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562213"/>
                </a:solidFill>
                <a:latin typeface="Arial"/>
                <a:cs typeface="Arial"/>
              </a:rPr>
              <a:t>Aim: </a:t>
            </a:r>
            <a:r>
              <a:rPr sz="1800" dirty="0">
                <a:solidFill>
                  <a:srgbClr val="562213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562213"/>
                </a:solidFill>
                <a:latin typeface="Arial"/>
                <a:cs typeface="Arial"/>
              </a:rPr>
              <a:t>measure </a:t>
            </a:r>
            <a:r>
              <a:rPr sz="1800" dirty="0">
                <a:solidFill>
                  <a:srgbClr val="562213"/>
                </a:solidFill>
                <a:latin typeface="Arial"/>
                <a:cs typeface="Arial"/>
              </a:rPr>
              <a:t>the total </a:t>
            </a:r>
            <a:r>
              <a:rPr sz="1800" spc="-5" dirty="0">
                <a:solidFill>
                  <a:srgbClr val="562213"/>
                </a:solidFill>
                <a:latin typeface="Arial"/>
                <a:cs typeface="Arial"/>
              </a:rPr>
              <a:t>number of viable </a:t>
            </a:r>
            <a:r>
              <a:rPr sz="1800" dirty="0">
                <a:solidFill>
                  <a:srgbClr val="562213"/>
                </a:solidFill>
                <a:latin typeface="Arial"/>
                <a:cs typeface="Arial"/>
              </a:rPr>
              <a:t>microbes (total </a:t>
            </a:r>
            <a:r>
              <a:rPr sz="1800" spc="-5" dirty="0">
                <a:solidFill>
                  <a:srgbClr val="562213"/>
                </a:solidFill>
                <a:latin typeface="Arial"/>
                <a:cs typeface="Arial"/>
              </a:rPr>
              <a:t>microbial count) on a  food prior </a:t>
            </a:r>
            <a:r>
              <a:rPr sz="1800" dirty="0">
                <a:solidFill>
                  <a:srgbClr val="562213"/>
                </a:solidFill>
                <a:latin typeface="Arial"/>
                <a:cs typeface="Arial"/>
              </a:rPr>
              <a:t>to its </a:t>
            </a:r>
            <a:r>
              <a:rPr sz="1800" spc="-5" dirty="0">
                <a:solidFill>
                  <a:srgbClr val="562213"/>
                </a:solidFill>
                <a:latin typeface="Arial"/>
                <a:cs typeface="Arial"/>
              </a:rPr>
              <a:t>final sterilization before</a:t>
            </a:r>
            <a:r>
              <a:rPr sz="1800" spc="35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62213"/>
                </a:solidFill>
                <a:latin typeface="Arial"/>
                <a:cs typeface="Arial"/>
              </a:rPr>
              <a:t>use.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96996" y="1505711"/>
            <a:ext cx="2508504" cy="54711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405378" y="1500377"/>
            <a:ext cx="2467610" cy="506095"/>
          </a:xfrm>
          <a:prstGeom prst="rect">
            <a:avLst/>
          </a:prstGeom>
          <a:solidFill>
            <a:srgbClr val="C0504D"/>
          </a:solidFill>
          <a:ln w="38100">
            <a:solidFill>
              <a:srgbClr val="F1F1F1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04850">
              <a:lnSpc>
                <a:spcPct val="100000"/>
              </a:lnSpc>
              <a:spcBef>
                <a:spcPts val="315"/>
              </a:spcBef>
            </a:pPr>
            <a:r>
              <a:rPr sz="1400" spc="-5" dirty="0">
                <a:latin typeface="Arial"/>
                <a:cs typeface="Arial"/>
              </a:rPr>
              <a:t>BIOBURDEN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04615" y="2000376"/>
            <a:ext cx="747395" cy="509905"/>
          </a:xfrm>
          <a:custGeom>
            <a:avLst/>
            <a:gdLst/>
            <a:ahLst/>
            <a:cxnLst/>
            <a:rect l="l" t="t" r="r" b="b"/>
            <a:pathLst>
              <a:path w="747395" h="509905">
                <a:moveTo>
                  <a:pt x="41656" y="435356"/>
                </a:moveTo>
                <a:lnTo>
                  <a:pt x="0" y="509650"/>
                </a:lnTo>
                <a:lnTo>
                  <a:pt x="84455" y="498348"/>
                </a:lnTo>
                <a:lnTo>
                  <a:pt x="71511" y="479298"/>
                </a:lnTo>
                <a:lnTo>
                  <a:pt x="56134" y="479298"/>
                </a:lnTo>
                <a:lnTo>
                  <a:pt x="49022" y="468757"/>
                </a:lnTo>
                <a:lnTo>
                  <a:pt x="59514" y="461640"/>
                </a:lnTo>
                <a:lnTo>
                  <a:pt x="41656" y="435356"/>
                </a:lnTo>
                <a:close/>
              </a:path>
              <a:path w="747395" h="509905">
                <a:moveTo>
                  <a:pt x="59514" y="461640"/>
                </a:moveTo>
                <a:lnTo>
                  <a:pt x="49022" y="468757"/>
                </a:lnTo>
                <a:lnTo>
                  <a:pt x="56134" y="479298"/>
                </a:lnTo>
                <a:lnTo>
                  <a:pt x="66659" y="472156"/>
                </a:lnTo>
                <a:lnTo>
                  <a:pt x="59514" y="461640"/>
                </a:lnTo>
                <a:close/>
              </a:path>
              <a:path w="747395" h="509905">
                <a:moveTo>
                  <a:pt x="66659" y="472156"/>
                </a:moveTo>
                <a:lnTo>
                  <a:pt x="56134" y="479298"/>
                </a:lnTo>
                <a:lnTo>
                  <a:pt x="71511" y="479298"/>
                </a:lnTo>
                <a:lnTo>
                  <a:pt x="66659" y="472156"/>
                </a:lnTo>
                <a:close/>
              </a:path>
              <a:path w="747395" h="509905">
                <a:moveTo>
                  <a:pt x="740156" y="0"/>
                </a:moveTo>
                <a:lnTo>
                  <a:pt x="59514" y="461640"/>
                </a:lnTo>
                <a:lnTo>
                  <a:pt x="66659" y="472156"/>
                </a:lnTo>
                <a:lnTo>
                  <a:pt x="747268" y="10413"/>
                </a:lnTo>
                <a:lnTo>
                  <a:pt x="740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58689" y="2000376"/>
            <a:ext cx="709295" cy="509905"/>
          </a:xfrm>
          <a:custGeom>
            <a:avLst/>
            <a:gdLst/>
            <a:ahLst/>
            <a:cxnLst/>
            <a:rect l="l" t="t" r="r" b="b"/>
            <a:pathLst>
              <a:path w="709295" h="509905">
                <a:moveTo>
                  <a:pt x="643561" y="470493"/>
                </a:moveTo>
                <a:lnTo>
                  <a:pt x="625094" y="496315"/>
                </a:lnTo>
                <a:lnTo>
                  <a:pt x="709295" y="509650"/>
                </a:lnTo>
                <a:lnTo>
                  <a:pt x="692483" y="477900"/>
                </a:lnTo>
                <a:lnTo>
                  <a:pt x="653923" y="477900"/>
                </a:lnTo>
                <a:lnTo>
                  <a:pt x="643561" y="470493"/>
                </a:lnTo>
                <a:close/>
              </a:path>
              <a:path w="709295" h="509905">
                <a:moveTo>
                  <a:pt x="650922" y="460200"/>
                </a:moveTo>
                <a:lnTo>
                  <a:pt x="643561" y="470493"/>
                </a:lnTo>
                <a:lnTo>
                  <a:pt x="653923" y="477900"/>
                </a:lnTo>
                <a:lnTo>
                  <a:pt x="661288" y="467613"/>
                </a:lnTo>
                <a:lnTo>
                  <a:pt x="650922" y="460200"/>
                </a:lnTo>
                <a:close/>
              </a:path>
              <a:path w="709295" h="509905">
                <a:moveTo>
                  <a:pt x="669416" y="434339"/>
                </a:moveTo>
                <a:lnTo>
                  <a:pt x="650922" y="460200"/>
                </a:lnTo>
                <a:lnTo>
                  <a:pt x="661288" y="467613"/>
                </a:lnTo>
                <a:lnTo>
                  <a:pt x="653923" y="477900"/>
                </a:lnTo>
                <a:lnTo>
                  <a:pt x="692483" y="477900"/>
                </a:lnTo>
                <a:lnTo>
                  <a:pt x="669416" y="434339"/>
                </a:lnTo>
                <a:close/>
              </a:path>
              <a:path w="709295" h="509905">
                <a:moveTo>
                  <a:pt x="7365" y="0"/>
                </a:moveTo>
                <a:lnTo>
                  <a:pt x="0" y="10413"/>
                </a:lnTo>
                <a:lnTo>
                  <a:pt x="643561" y="470493"/>
                </a:lnTo>
                <a:lnTo>
                  <a:pt x="650922" y="460200"/>
                </a:lnTo>
                <a:lnTo>
                  <a:pt x="73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72995" y="2820923"/>
            <a:ext cx="2642616" cy="94640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77567" y="2831592"/>
            <a:ext cx="2580132" cy="101650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881377" y="2815589"/>
            <a:ext cx="2601595" cy="905510"/>
          </a:xfrm>
          <a:prstGeom prst="rect">
            <a:avLst/>
          </a:prstGeom>
          <a:solidFill>
            <a:srgbClr val="4F81BC"/>
          </a:solidFill>
          <a:ln w="38100">
            <a:solidFill>
              <a:srgbClr val="F1F1F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 marR="184150">
              <a:lnSpc>
                <a:spcPct val="100000"/>
              </a:lnSpc>
              <a:spcBef>
                <a:spcPts val="310"/>
              </a:spcBef>
            </a:pPr>
            <a:r>
              <a:rPr sz="1400" dirty="0">
                <a:latin typeface="Arial"/>
                <a:cs typeface="Arial"/>
              </a:rPr>
              <a:t>Kinds of </a:t>
            </a:r>
            <a:r>
              <a:rPr sz="1400" spc="-5" dirty="0">
                <a:latin typeface="Arial"/>
                <a:cs typeface="Arial"/>
              </a:rPr>
              <a:t>microorganisms  </a:t>
            </a:r>
            <a:r>
              <a:rPr sz="1400" dirty="0">
                <a:latin typeface="Arial"/>
                <a:cs typeface="Arial"/>
              </a:rPr>
              <a:t>present </a:t>
            </a:r>
            <a:r>
              <a:rPr sz="1400" spc="-5" dirty="0">
                <a:latin typeface="Arial"/>
                <a:cs typeface="Arial"/>
              </a:rPr>
              <a:t>whether </a:t>
            </a:r>
            <a:r>
              <a:rPr sz="1400" dirty="0">
                <a:latin typeface="Arial"/>
                <a:cs typeface="Arial"/>
              </a:rPr>
              <a:t>any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spoilage  or pathogenic  </a:t>
            </a:r>
            <a:r>
              <a:rPr sz="1400" spc="-5" dirty="0">
                <a:latin typeface="Arial"/>
                <a:cs typeface="Arial"/>
              </a:rPr>
              <a:t>microorganisms.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40808" y="2820923"/>
            <a:ext cx="2641091" cy="128930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43855" y="2831592"/>
            <a:ext cx="2397252" cy="101650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49190" y="2815589"/>
            <a:ext cx="2600325" cy="1248410"/>
          </a:xfrm>
          <a:custGeom>
            <a:avLst/>
            <a:gdLst/>
            <a:ahLst/>
            <a:cxnLst/>
            <a:rect l="l" t="t" r="r" b="b"/>
            <a:pathLst>
              <a:path w="2600325" h="1248410">
                <a:moveTo>
                  <a:pt x="0" y="1248156"/>
                </a:moveTo>
                <a:lnTo>
                  <a:pt x="2599943" y="1248156"/>
                </a:lnTo>
                <a:lnTo>
                  <a:pt x="2599943" y="0"/>
                </a:lnTo>
                <a:lnTo>
                  <a:pt x="0" y="0"/>
                </a:lnTo>
                <a:lnTo>
                  <a:pt x="0" y="124815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49190" y="2815589"/>
            <a:ext cx="2600325" cy="1248410"/>
          </a:xfrm>
          <a:prstGeom prst="rect">
            <a:avLst/>
          </a:prstGeom>
          <a:ln w="38100">
            <a:solidFill>
              <a:srgbClr val="F1F1F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400" dirty="0">
                <a:latin typeface="Arial"/>
                <a:cs typeface="Arial"/>
              </a:rPr>
              <a:t>Number of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microorganisms.</a:t>
            </a:r>
            <a:endParaRPr sz="1400">
              <a:latin typeface="Arial"/>
              <a:cs typeface="Arial"/>
            </a:endParaRPr>
          </a:p>
          <a:p>
            <a:pPr marL="336550" marR="69278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Arial"/>
                <a:cs typeface="Arial"/>
              </a:rPr>
              <a:t>Spoilage organisms  </a:t>
            </a:r>
            <a:r>
              <a:rPr sz="1400" dirty="0">
                <a:latin typeface="Arial"/>
                <a:cs typeface="Arial"/>
              </a:rPr>
              <a:t>food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spoilage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Difficult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preserve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963667" y="2918460"/>
            <a:ext cx="359663" cy="60502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7490459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7875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Removal of</a:t>
            </a:r>
            <a:r>
              <a:rPr sz="4300" spc="-35" dirty="0"/>
              <a:t> </a:t>
            </a:r>
            <a:r>
              <a:rPr sz="4300" spc="-5" dirty="0"/>
              <a:t>microorganisms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618236" y="1564894"/>
            <a:ext cx="7742555" cy="475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2280" indent="-449580">
              <a:lnSpc>
                <a:spcPct val="100000"/>
              </a:lnSpc>
              <a:spcBef>
                <a:spcPts val="105"/>
              </a:spcBef>
              <a:buAutoNum type="alphaLcParenBoth"/>
              <a:tabLst>
                <a:tab pos="462280" algn="l"/>
                <a:tab pos="462915" algn="l"/>
              </a:tabLst>
            </a:pPr>
            <a:r>
              <a:rPr sz="2000" dirty="0">
                <a:latin typeface="Arial"/>
                <a:cs typeface="Arial"/>
              </a:rPr>
              <a:t>Filtration</a:t>
            </a:r>
            <a:endParaRPr sz="2000">
              <a:latin typeface="Arial"/>
              <a:cs typeface="Arial"/>
            </a:endParaRPr>
          </a:p>
          <a:p>
            <a:pPr marL="295910" marR="100965">
              <a:lnSpc>
                <a:spcPts val="1920"/>
              </a:lnSpc>
              <a:spcBef>
                <a:spcPts val="585"/>
              </a:spcBef>
            </a:pPr>
            <a:r>
              <a:rPr sz="2000" dirty="0">
                <a:latin typeface="Arial"/>
                <a:cs typeface="Arial"/>
              </a:rPr>
              <a:t>The only successful method for complete removal by using a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pre-  </a:t>
            </a:r>
            <a:r>
              <a:rPr sz="2000" dirty="0">
                <a:latin typeface="Arial"/>
                <a:cs typeface="Arial"/>
              </a:rPr>
              <a:t>sterilized </a:t>
            </a:r>
            <a:r>
              <a:rPr sz="2000" spc="-5" dirty="0">
                <a:latin typeface="Arial"/>
                <a:cs typeface="Arial"/>
              </a:rPr>
              <a:t>filters </a:t>
            </a:r>
            <a:r>
              <a:rPr sz="2000" dirty="0">
                <a:latin typeface="Arial"/>
                <a:cs typeface="Arial"/>
              </a:rPr>
              <a:t>e.g. in </a:t>
            </a:r>
            <a:r>
              <a:rPr sz="2000" spc="-5" dirty="0">
                <a:latin typeface="Arial"/>
                <a:cs typeface="Arial"/>
              </a:rPr>
              <a:t>fruit </a:t>
            </a:r>
            <a:r>
              <a:rPr sz="2000" dirty="0">
                <a:latin typeface="Arial"/>
                <a:cs typeface="Arial"/>
              </a:rPr>
              <a:t>juices, soft drinks and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water.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Times New Roman"/>
              <a:cs typeface="Times New Roman"/>
            </a:endParaRPr>
          </a:p>
          <a:p>
            <a:pPr marL="391795" indent="-379095">
              <a:lnSpc>
                <a:spcPct val="100000"/>
              </a:lnSpc>
              <a:buAutoNum type="alphaLcParenBoth" startAt="2"/>
              <a:tabLst>
                <a:tab pos="392430" algn="l"/>
              </a:tabLst>
            </a:pPr>
            <a:r>
              <a:rPr sz="2000" dirty="0">
                <a:latin typeface="Arial"/>
                <a:cs typeface="Arial"/>
              </a:rPr>
              <a:t>Centrifugation</a:t>
            </a:r>
            <a:endParaRPr sz="2000">
              <a:latin typeface="Arial"/>
              <a:cs typeface="Arial"/>
            </a:endParaRPr>
          </a:p>
          <a:p>
            <a:pPr marL="295910" marR="275590">
              <a:lnSpc>
                <a:spcPct val="8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Not very </a:t>
            </a:r>
            <a:r>
              <a:rPr sz="2000" spc="-5" dirty="0">
                <a:latin typeface="Arial"/>
                <a:cs typeface="Arial"/>
              </a:rPr>
              <a:t>effective </a:t>
            </a:r>
            <a:r>
              <a:rPr sz="2000" dirty="0">
                <a:latin typeface="Arial"/>
                <a:cs typeface="Arial"/>
              </a:rPr>
              <a:t>because not all microorganisms are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removed,  examples: </a:t>
            </a:r>
            <a:r>
              <a:rPr sz="2000" spc="-10" dirty="0">
                <a:latin typeface="Arial"/>
                <a:cs typeface="Arial"/>
              </a:rPr>
              <a:t>Treatment </a:t>
            </a:r>
            <a:r>
              <a:rPr sz="2000" dirty="0">
                <a:latin typeface="Arial"/>
                <a:cs typeface="Arial"/>
              </a:rPr>
              <a:t>of drinking water- remove heat resistant  bacteria from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milk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377825" indent="-365125">
              <a:lnSpc>
                <a:spcPct val="100000"/>
              </a:lnSpc>
              <a:spcBef>
                <a:spcPts val="5"/>
              </a:spcBef>
              <a:buAutoNum type="alphaLcParenBoth" startAt="3"/>
              <a:tabLst>
                <a:tab pos="378460" algn="l"/>
              </a:tabLst>
            </a:pPr>
            <a:r>
              <a:rPr sz="2000" spc="-10" dirty="0">
                <a:latin typeface="Arial"/>
                <a:cs typeface="Arial"/>
              </a:rPr>
              <a:t>Washing</a:t>
            </a:r>
            <a:endParaRPr sz="2000">
              <a:latin typeface="Arial"/>
              <a:cs typeface="Arial"/>
            </a:endParaRPr>
          </a:p>
          <a:p>
            <a:pPr marL="295910" marR="5080">
              <a:lnSpc>
                <a:spcPct val="80100"/>
              </a:lnSpc>
              <a:spcBef>
                <a:spcPts val="595"/>
              </a:spcBef>
              <a:tabLst>
                <a:tab pos="1652905" algn="l"/>
                <a:tab pos="2611120" algn="l"/>
                <a:tab pos="3017520" algn="l"/>
                <a:tab pos="4271645" algn="l"/>
              </a:tabLst>
            </a:pPr>
            <a:r>
              <a:rPr sz="2000" dirty="0">
                <a:latin typeface="Arial"/>
                <a:cs typeface="Arial"/>
              </a:rPr>
              <a:t>Especially	helpful	in	removing	soil microorganisms from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fresh  fruits and vegetables that may be resistant to heat process during  canning.- water not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contaminator.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386715" indent="-374015">
              <a:lnSpc>
                <a:spcPct val="100000"/>
              </a:lnSpc>
              <a:spcBef>
                <a:spcPts val="5"/>
              </a:spcBef>
              <a:buAutoNum type="alphaLcParenBoth" startAt="4"/>
              <a:tabLst>
                <a:tab pos="387350" algn="l"/>
              </a:tabLst>
            </a:pPr>
            <a:r>
              <a:rPr sz="2000" spc="-10" dirty="0">
                <a:latin typeface="Arial"/>
                <a:cs typeface="Arial"/>
              </a:rPr>
              <a:t>Trimming</a:t>
            </a:r>
            <a:endParaRPr sz="20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  <a:spcBef>
                <a:spcPts val="120"/>
              </a:spcBef>
            </a:pPr>
            <a:r>
              <a:rPr sz="2000" spc="-20" dirty="0">
                <a:latin typeface="Arial"/>
                <a:cs typeface="Arial"/>
              </a:rPr>
              <a:t>Trim </a:t>
            </a:r>
            <a:r>
              <a:rPr sz="2000" dirty="0">
                <a:latin typeface="Arial"/>
                <a:cs typeface="Arial"/>
              </a:rPr>
              <a:t>away spoiled portions of a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food.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4816" y="86868"/>
            <a:ext cx="6515100" cy="1110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4816" y="681227"/>
            <a:ext cx="2897124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808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Maintenance of</a:t>
            </a:r>
            <a:r>
              <a:rPr spc="-55" dirty="0"/>
              <a:t> </a:t>
            </a:r>
            <a:r>
              <a:rPr dirty="0"/>
              <a:t>anaerobic  conditions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96897" y="1468577"/>
            <a:ext cx="7256145" cy="456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60705" indent="-283210">
              <a:lnSpc>
                <a:spcPct val="100000"/>
              </a:lnSpc>
              <a:spcBef>
                <a:spcPts val="105"/>
              </a:spcBef>
              <a:buChar char="•"/>
              <a:tabLst>
                <a:tab pos="470534" algn="l"/>
                <a:tab pos="471805" algn="l"/>
              </a:tabLst>
            </a:pPr>
            <a:r>
              <a:rPr sz="3200" spc="-5" dirty="0">
                <a:latin typeface="Arial"/>
                <a:cs typeface="Arial"/>
              </a:rPr>
              <a:t>Anaerobic conditions </a:t>
            </a:r>
            <a:r>
              <a:rPr sz="3200" dirty="0">
                <a:latin typeface="Arial"/>
                <a:cs typeface="Arial"/>
              </a:rPr>
              <a:t>can </a:t>
            </a:r>
            <a:r>
              <a:rPr sz="3200" spc="-5" dirty="0">
                <a:latin typeface="Arial"/>
                <a:cs typeface="Arial"/>
              </a:rPr>
              <a:t>be  achieved </a:t>
            </a:r>
            <a:r>
              <a:rPr sz="3200" dirty="0">
                <a:latin typeface="Arial"/>
                <a:cs typeface="Arial"/>
              </a:rPr>
              <a:t>by a </a:t>
            </a:r>
            <a:r>
              <a:rPr sz="3200" spc="-5" dirty="0">
                <a:latin typeface="Arial"/>
                <a:cs typeface="Arial"/>
              </a:rPr>
              <a:t>complete fill,  replacement </a:t>
            </a:r>
            <a:r>
              <a:rPr sz="3200" dirty="0">
                <a:latin typeface="Arial"/>
                <a:cs typeface="Arial"/>
              </a:rPr>
              <a:t>of air by </a:t>
            </a:r>
            <a:r>
              <a:rPr sz="3200" spc="5" dirty="0">
                <a:latin typeface="Arial"/>
                <a:cs typeface="Arial"/>
              </a:rPr>
              <a:t>C0</a:t>
            </a:r>
            <a:r>
              <a:rPr sz="3150" spc="7" baseline="-21164" dirty="0">
                <a:latin typeface="Arial"/>
                <a:cs typeface="Arial"/>
              </a:rPr>
              <a:t>2 </a:t>
            </a:r>
            <a:r>
              <a:rPr sz="3200" dirty="0">
                <a:latin typeface="Arial"/>
                <a:cs typeface="Arial"/>
              </a:rPr>
              <a:t>or </a:t>
            </a:r>
            <a:r>
              <a:rPr sz="3200" spc="10" dirty="0">
                <a:latin typeface="Arial"/>
                <a:cs typeface="Arial"/>
              </a:rPr>
              <a:t>N</a:t>
            </a:r>
            <a:r>
              <a:rPr sz="3150" spc="15" baseline="-21164" dirty="0">
                <a:latin typeface="Arial"/>
                <a:cs typeface="Arial"/>
              </a:rPr>
              <a:t>2 </a:t>
            </a:r>
            <a:r>
              <a:rPr sz="3200" spc="-5" dirty="0">
                <a:latin typeface="Arial"/>
                <a:cs typeface="Arial"/>
              </a:rPr>
              <a:t>and  others.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295910" marR="5080" indent="-283210">
              <a:lnSpc>
                <a:spcPct val="100000"/>
              </a:lnSpc>
              <a:spcBef>
                <a:spcPts val="5"/>
              </a:spcBef>
              <a:buChar char="•"/>
              <a:tabLst>
                <a:tab pos="494030" algn="l"/>
                <a:tab pos="494665" algn="l"/>
              </a:tabLst>
            </a:pPr>
            <a:r>
              <a:rPr sz="3200" spc="-5" dirty="0">
                <a:latin typeface="Arial"/>
                <a:cs typeface="Arial"/>
              </a:rPr>
              <a:t>Spores are </a:t>
            </a:r>
            <a:r>
              <a:rPr sz="3200" dirty="0">
                <a:latin typeface="Arial"/>
                <a:cs typeface="Arial"/>
              </a:rPr>
              <a:t>resistant to </a:t>
            </a:r>
            <a:r>
              <a:rPr sz="3200" spc="-5" dirty="0">
                <a:latin typeface="Arial"/>
                <a:cs typeface="Arial"/>
              </a:rPr>
              <a:t>heat and </a:t>
            </a:r>
            <a:r>
              <a:rPr sz="3200" spc="-10" dirty="0">
                <a:latin typeface="Arial"/>
                <a:cs typeface="Arial"/>
              </a:rPr>
              <a:t>may  </a:t>
            </a:r>
            <a:r>
              <a:rPr sz="3200" dirty="0">
                <a:latin typeface="Arial"/>
                <a:cs typeface="Arial"/>
              </a:rPr>
              <a:t>survive in </a:t>
            </a:r>
            <a:r>
              <a:rPr sz="3200" spc="-5" dirty="0">
                <a:latin typeface="Arial"/>
                <a:cs typeface="Arial"/>
              </a:rPr>
              <a:t>canned </a:t>
            </a:r>
            <a:r>
              <a:rPr sz="3200" dirty="0">
                <a:latin typeface="Arial"/>
                <a:cs typeface="Arial"/>
              </a:rPr>
              <a:t>food </a:t>
            </a:r>
            <a:r>
              <a:rPr sz="3200" spc="-5" dirty="0">
                <a:latin typeface="Arial"/>
                <a:cs typeface="Arial"/>
              </a:rPr>
              <a:t>but </a:t>
            </a:r>
            <a:r>
              <a:rPr sz="3200" dirty="0">
                <a:latin typeface="Arial"/>
                <a:cs typeface="Arial"/>
              </a:rPr>
              <a:t>they</a:t>
            </a:r>
            <a:r>
              <a:rPr sz="3200" spc="-1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unable 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germinate </a:t>
            </a:r>
            <a:r>
              <a:rPr sz="3200" dirty="0">
                <a:latin typeface="Arial"/>
                <a:cs typeface="Arial"/>
              </a:rPr>
              <a:t>in the </a:t>
            </a:r>
            <a:r>
              <a:rPr sz="3200" spc="-5" dirty="0">
                <a:latin typeface="Arial"/>
                <a:cs typeface="Arial"/>
              </a:rPr>
              <a:t>absence </a:t>
            </a:r>
            <a:r>
              <a:rPr sz="3200" dirty="0">
                <a:latin typeface="Arial"/>
                <a:cs typeface="Arial"/>
              </a:rPr>
              <a:t>of  oxygen.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685190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614934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Use of high</a:t>
            </a:r>
            <a:r>
              <a:rPr sz="4300" spc="-70" dirty="0"/>
              <a:t> </a:t>
            </a:r>
            <a:r>
              <a:rPr sz="4300" spc="-5" dirty="0"/>
              <a:t>temperatures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880361" y="1397254"/>
            <a:ext cx="6551295" cy="14732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675"/>
              </a:spcBef>
            </a:pPr>
            <a:r>
              <a:rPr sz="2500" spc="-30" dirty="0">
                <a:latin typeface="Arial"/>
                <a:cs typeface="Arial"/>
              </a:rPr>
              <a:t>Temperature </a:t>
            </a:r>
            <a:r>
              <a:rPr sz="2500" spc="-5" dirty="0">
                <a:latin typeface="Arial"/>
                <a:cs typeface="Arial"/>
              </a:rPr>
              <a:t>and time used in heat processing  will depend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on:</a:t>
            </a:r>
            <a:endParaRPr sz="2500">
              <a:latin typeface="Arial"/>
              <a:cs typeface="Arial"/>
            </a:endParaRPr>
          </a:p>
          <a:p>
            <a:pPr marL="484505" indent="-471805">
              <a:lnSpc>
                <a:spcPct val="100000"/>
              </a:lnSpc>
              <a:spcBef>
                <a:spcPts val="20"/>
              </a:spcBef>
              <a:buAutoNum type="alphaLcParenBoth"/>
              <a:tabLst>
                <a:tab pos="485140" algn="l"/>
              </a:tabLst>
            </a:pPr>
            <a:r>
              <a:rPr sz="2500" spc="-5" dirty="0">
                <a:latin typeface="Arial"/>
                <a:cs typeface="Arial"/>
              </a:rPr>
              <a:t>The </a:t>
            </a:r>
            <a:r>
              <a:rPr sz="2500" spc="-10" dirty="0">
                <a:latin typeface="Arial"/>
                <a:cs typeface="Arial"/>
              </a:rPr>
              <a:t>effect </a:t>
            </a:r>
            <a:r>
              <a:rPr sz="2500" spc="-5" dirty="0">
                <a:latin typeface="Arial"/>
                <a:cs typeface="Arial"/>
              </a:rPr>
              <a:t>of heat on the</a:t>
            </a:r>
            <a:r>
              <a:rPr sz="2500" spc="3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food</a:t>
            </a:r>
            <a:endParaRPr sz="2500">
              <a:latin typeface="Arial"/>
              <a:cs typeface="Arial"/>
            </a:endParaRPr>
          </a:p>
          <a:p>
            <a:pPr marL="490855" indent="-478155">
              <a:lnSpc>
                <a:spcPct val="100000"/>
              </a:lnSpc>
              <a:buAutoNum type="alphaLcParenBoth"/>
              <a:tabLst>
                <a:tab pos="491490" algn="l"/>
              </a:tabLst>
            </a:pPr>
            <a:r>
              <a:rPr sz="2500" spc="-5" dirty="0">
                <a:latin typeface="Arial"/>
                <a:cs typeface="Arial"/>
              </a:rPr>
              <a:t>Other preservative methods</a:t>
            </a:r>
            <a:r>
              <a:rPr sz="2500" spc="3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employed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6897" y="4369689"/>
            <a:ext cx="6713220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Arial"/>
                <a:cs typeface="Arial"/>
              </a:rPr>
              <a:t>Classification of heat treatments used on</a:t>
            </a:r>
            <a:r>
              <a:rPr sz="2500" spc="7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foods:</a:t>
            </a:r>
            <a:endParaRPr sz="2500">
              <a:latin typeface="Arial"/>
              <a:cs typeface="Arial"/>
            </a:endParaRPr>
          </a:p>
          <a:p>
            <a:pPr marL="579120" indent="-566420">
              <a:lnSpc>
                <a:spcPct val="100000"/>
              </a:lnSpc>
              <a:buAutoNum type="alphaLcParenBoth"/>
              <a:tabLst>
                <a:tab pos="578485" algn="l"/>
                <a:tab pos="579755" algn="l"/>
              </a:tabLst>
            </a:pPr>
            <a:r>
              <a:rPr sz="2500" spc="-5" dirty="0">
                <a:latin typeface="Arial"/>
                <a:cs typeface="Arial"/>
              </a:rPr>
              <a:t>Pasteurization (below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100°C)</a:t>
            </a:r>
            <a:endParaRPr sz="2500">
              <a:latin typeface="Arial"/>
              <a:cs typeface="Arial"/>
            </a:endParaRPr>
          </a:p>
          <a:p>
            <a:pPr marL="579120" indent="-566420">
              <a:lnSpc>
                <a:spcPct val="100000"/>
              </a:lnSpc>
              <a:buAutoNum type="alphaLcParenBoth"/>
              <a:tabLst>
                <a:tab pos="578485" algn="l"/>
                <a:tab pos="579755" algn="l"/>
              </a:tabLst>
            </a:pPr>
            <a:r>
              <a:rPr sz="2500" spc="-5" dirty="0">
                <a:latin typeface="Arial"/>
                <a:cs typeface="Arial"/>
              </a:rPr>
              <a:t>Heat </a:t>
            </a:r>
            <a:r>
              <a:rPr sz="2500" dirty="0">
                <a:latin typeface="Arial"/>
                <a:cs typeface="Arial"/>
              </a:rPr>
              <a:t>at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100°C</a:t>
            </a:r>
            <a:endParaRPr sz="2500">
              <a:latin typeface="Arial"/>
              <a:cs typeface="Arial"/>
            </a:endParaRPr>
          </a:p>
          <a:p>
            <a:pPr marL="560705" indent="-548005">
              <a:lnSpc>
                <a:spcPct val="100000"/>
              </a:lnSpc>
              <a:buAutoNum type="alphaLcParenBoth"/>
              <a:tabLst>
                <a:tab pos="560705" algn="l"/>
                <a:tab pos="561340" algn="l"/>
              </a:tabLst>
            </a:pPr>
            <a:r>
              <a:rPr sz="2500" spc="-5" dirty="0">
                <a:latin typeface="Arial"/>
                <a:cs typeface="Arial"/>
              </a:rPr>
              <a:t>Heat &gt;</a:t>
            </a:r>
            <a:r>
              <a:rPr sz="2500" spc="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100°C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57883" y="3454908"/>
            <a:ext cx="6432803" cy="633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8750" y="3500373"/>
            <a:ext cx="6286500" cy="487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28750" y="3500373"/>
            <a:ext cx="3230880" cy="487680"/>
          </a:xfrm>
          <a:prstGeom prst="rect">
            <a:avLst/>
          </a:prstGeom>
          <a:ln w="9525">
            <a:solidFill>
              <a:srgbClr val="FDB809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1237615" marR="906780" indent="571500">
              <a:lnSpc>
                <a:spcPts val="1920"/>
              </a:lnSpc>
              <a:spcBef>
                <a:spcPts val="30"/>
              </a:spcBef>
            </a:pPr>
            <a:r>
              <a:rPr sz="1600" spc="-10" dirty="0">
                <a:latin typeface="Arial"/>
                <a:cs typeface="Arial"/>
              </a:rPr>
              <a:t>Heat  Treatment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↑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9503" y="3500373"/>
            <a:ext cx="3056255" cy="487680"/>
          </a:xfrm>
          <a:prstGeom prst="rect">
            <a:avLst/>
          </a:prstGeom>
          <a:ln w="9525">
            <a:solidFill>
              <a:srgbClr val="FDB80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97280">
              <a:lnSpc>
                <a:spcPts val="1885"/>
              </a:lnSpc>
            </a:pPr>
            <a:r>
              <a:rPr sz="1600" spc="-5" dirty="0">
                <a:latin typeface="Arial"/>
                <a:cs typeface="Arial"/>
              </a:rPr>
              <a:t>Microorganisms</a:t>
            </a:r>
            <a:endParaRPr sz="1600">
              <a:latin typeface="Arial"/>
              <a:cs typeface="Arial"/>
            </a:endParaRPr>
          </a:p>
          <a:p>
            <a:pPr marL="788035"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↓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1215</Words>
  <Application>Microsoft Office PowerPoint</Application>
  <PresentationFormat>On-screen Show (4:3)</PresentationFormat>
  <Paragraphs>254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Food preservation </vt:lpstr>
      <vt:lpstr>Principles of food  preservation</vt:lpstr>
      <vt:lpstr>Applications of microbial growth  curve to food preservation  Microbial decomposition of foods will be  prevented if all spoilage organisms are killed and  recontamination is prevented by:</vt:lpstr>
      <vt:lpstr>Methods of food preservation</vt:lpstr>
      <vt:lpstr>Asepsis</vt:lpstr>
      <vt:lpstr>Slide 6</vt:lpstr>
      <vt:lpstr>Removal of microorganisms</vt:lpstr>
      <vt:lpstr>Maintenance of anaerobic  conditions</vt:lpstr>
      <vt:lpstr>Use of high temperatures</vt:lpstr>
      <vt:lpstr>a. Pasteurization</vt:lpstr>
      <vt:lpstr>Slide 11</vt:lpstr>
      <vt:lpstr>Slide 12</vt:lpstr>
      <vt:lpstr>b) Heating at about 100°C</vt:lpstr>
      <vt:lpstr>c) Heating above 100°C</vt:lpstr>
      <vt:lpstr>Slide 15</vt:lpstr>
      <vt:lpstr>Canning process</vt:lpstr>
      <vt:lpstr>Slide 17</vt:lpstr>
      <vt:lpstr>Slide 18</vt:lpstr>
      <vt:lpstr>Slide 19</vt:lpstr>
      <vt:lpstr>2. Mesophilic bacteria</vt:lpstr>
      <vt:lpstr>Use of low temperature</vt:lpstr>
      <vt:lpstr>Slide 22</vt:lpstr>
      <vt:lpstr>Drying and smoking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preservation </dc:title>
  <cp:lastModifiedBy>A_Jay</cp:lastModifiedBy>
  <cp:revision>2</cp:revision>
  <dcterms:created xsi:type="dcterms:W3CDTF">2018-05-29T10:26:58Z</dcterms:created>
  <dcterms:modified xsi:type="dcterms:W3CDTF">2018-09-23T05:46:33Z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2018-05-29T00:00:00Z</vt:filetime>
  </property>
</Properties>
</file>