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82" r:id="rId23"/>
    <p:sldId id="283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036234" y="5336049"/>
            <a:ext cx="41204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400" b="1" spc="1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Kanchan</a:t>
            </a:r>
            <a:endParaRPr lang="en-US" altLang="zh-CN" sz="2400" b="1" spc="1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hangingPunct="0">
              <a:lnSpc>
                <a:spcPct val="100000"/>
              </a:lnSpc>
            </a:pPr>
            <a:r>
              <a:rPr lang="en-US" altLang="zh-CN" sz="2400" b="1" spc="1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Deptt</a:t>
            </a:r>
            <a:r>
              <a:rPr lang="en-US" altLang="zh-CN" sz="2400" b="1" spc="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of Food Technology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400" b="1" spc="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CBL Polytechnic, </a:t>
            </a:r>
            <a:r>
              <a:rPr lang="en-US" altLang="zh-CN" sz="2400" b="1" spc="1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Bhiwani</a:t>
            </a:r>
            <a:endParaRPr lang="en-US" altLang="zh-CN" sz="2400" b="1" spc="1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hangingPunct="0">
              <a:lnSpc>
                <a:spcPct val="100000"/>
              </a:lnSpc>
            </a:pPr>
            <a:endParaRPr lang="en-US" altLang="zh-CN" sz="2400" b="1" spc="1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hangingPunct="0">
              <a:lnSpc>
                <a:spcPct val="100000"/>
              </a:lnSpc>
            </a:pPr>
            <a:endParaRPr lang="en-US" altLang="zh-CN" sz="24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29" y="4331717"/>
            <a:ext cx="3010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 smtClean="0"/>
              <a:t>Wheat Milling</a:t>
            </a:r>
            <a:endParaRPr lang="en-IN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1"/>
          <p:cNvSpPr txBox="1"/>
          <p:nvPr/>
        </p:nvSpPr>
        <p:spPr>
          <a:xfrm>
            <a:off x="519988" y="745393"/>
            <a:ext cx="7999079" cy="5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833"/>
              </a:lnSpc>
            </a:pP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Purifying:-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it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consist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long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oscillating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sieve</a:t>
            </a:r>
            <a:r>
              <a:rPr lang="en-US" altLang="zh-CN" sz="2000" spc="3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inclined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downward,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through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which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air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current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passed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000" spc="2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direction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floor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to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ceiling.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gets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stratified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into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bran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middings</a:t>
            </a:r>
            <a:r>
              <a:rPr lang="en-US" altLang="zh-CN" sz="2000" spc="1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different</a:t>
            </a:r>
            <a:r>
              <a:rPr lang="en-US" altLang="zh-CN" sz="2000" spc="2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size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 hangingPunct="0">
              <a:lnSpc>
                <a:spcPct val="104583"/>
              </a:lnSpc>
            </a:pP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Reduction:-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these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reduce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endosperm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middings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to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000" spc="-3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size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facilitate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removal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remaining</a:t>
            </a:r>
            <a:r>
              <a:rPr lang="en-US" altLang="zh-CN" sz="2000" spc="7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particles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5"/>
              </a:lnSpc>
            </a:pPr>
            <a:endParaRPr lang="en-US" dirty="0" smtClean="0"/>
          </a:p>
          <a:p>
            <a:pPr marL="0" hangingPunct="0">
              <a:lnSpc>
                <a:spcPct val="101666"/>
              </a:lnSpc>
            </a:pP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Scratching:-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addition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to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break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reduction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system,</a:t>
            </a:r>
            <a:r>
              <a:rPr lang="en-US" altLang="zh-CN" sz="2000" spc="-4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scratch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system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system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sometimes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used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standby</a:t>
            </a:r>
            <a:r>
              <a:rPr lang="en-US" altLang="zh-CN" sz="2000" spc="7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to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maintain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proper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release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endosperm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from</a:t>
            </a:r>
            <a:r>
              <a:rPr lang="en-US" altLang="zh-CN" sz="2000" spc="9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bran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55"/>
              </a:lnSpc>
            </a:pPr>
            <a:endParaRPr lang="en-US" dirty="0" smtClean="0"/>
          </a:p>
          <a:p>
            <a:pPr marL="0" hangingPunct="0">
              <a:lnSpc>
                <a:spcPct val="104583"/>
              </a:lnSpc>
            </a:pP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Entoleter:-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stock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from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earlier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reduction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roll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treated</a:t>
            </a:r>
            <a:r>
              <a:rPr lang="en-US" altLang="zh-CN" sz="2000" spc="-5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specially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devised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entoleter</a:t>
            </a:r>
            <a:r>
              <a:rPr lang="en-US" altLang="zh-CN" sz="2000" spc="7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machine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0" hangingPunct="0">
              <a:lnSpc>
                <a:spcPct val="104583"/>
              </a:lnSpc>
            </a:pP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Air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classification:-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finished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product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from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roller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mill</a:t>
            </a:r>
            <a:r>
              <a:rPr lang="en-US" altLang="zh-CN" sz="2000" spc="-3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further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reduced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special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grinders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moving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at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high</a:t>
            </a:r>
            <a:r>
              <a:rPr lang="en-US" altLang="zh-CN" sz="2000" spc="7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speed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519988" y="766418"/>
            <a:ext cx="8273423" cy="5751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70636">
              <a:lnSpc>
                <a:spcPct val="145000"/>
              </a:lnSpc>
            </a:pPr>
            <a:r>
              <a:rPr lang="en-US" altLang="zh-CN" sz="3600" b="1" dirty="0">
                <a:solidFill>
                  <a:srgbClr val="BF0000"/>
                </a:solidFill>
                <a:latin typeface="Segoe Print"/>
                <a:ea typeface="Segoe Print"/>
              </a:rPr>
              <a:t>MILLING</a:t>
            </a:r>
            <a:r>
              <a:rPr lang="en-US" altLang="zh-CN" sz="3600" b="1" spc="30" dirty="0">
                <a:solidFill>
                  <a:srgbClr val="BF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spc="-5" dirty="0">
                <a:solidFill>
                  <a:srgbClr val="BF0000"/>
                </a:solidFill>
                <a:latin typeface="Segoe Print"/>
                <a:ea typeface="Segoe Print"/>
              </a:rPr>
              <a:t>QUALITY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94"/>
              </a:lnSpc>
            </a:pPr>
            <a:endParaRPr lang="en-US" dirty="0" smtClean="0"/>
          </a:p>
          <a:p>
            <a:pPr marL="0" hangingPunct="0">
              <a:lnSpc>
                <a:spcPct val="100416"/>
              </a:lnSpc>
            </a:pPr>
            <a:r>
              <a:rPr lang="en-US" altLang="zh-CN" sz="2400" dirty="0">
                <a:solidFill>
                  <a:srgbClr val="5C337A"/>
                </a:solidFill>
                <a:latin typeface="Wingdings"/>
                <a:ea typeface="Wingdings"/>
              </a:rPr>
              <a:t>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commercial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mill,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aim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to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obtain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a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maximum</a:t>
            </a:r>
            <a:r>
              <a:rPr lang="en-US" altLang="zh-CN" sz="2400" spc="-104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yield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with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a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healthy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white</a:t>
            </a:r>
            <a:r>
              <a:rPr lang="en-US" altLang="zh-CN" sz="2400" spc="-15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color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5C337A"/>
                </a:solidFill>
                <a:latin typeface="Wingdings"/>
                <a:ea typeface="Wingdings"/>
              </a:rPr>
              <a:t>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Lower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ash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content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white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spc="-94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flour</a:t>
            </a:r>
          </a:p>
          <a:p>
            <a:pPr marL="0" hangingPunct="0">
              <a:lnSpc>
                <a:spcPct val="100416"/>
              </a:lnSpc>
            </a:pPr>
            <a:r>
              <a:rPr lang="en-US" altLang="zh-CN" sz="2400" dirty="0">
                <a:solidFill>
                  <a:srgbClr val="5C337A"/>
                </a:solidFill>
                <a:latin typeface="Wingdings"/>
                <a:ea typeface="Wingdings"/>
              </a:rPr>
              <a:t>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milling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quality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determined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by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successively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measuring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following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characteristics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a</a:t>
            </a:r>
            <a:r>
              <a:rPr lang="en-US" altLang="zh-CN" sz="2400" spc="-2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standard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milling</a:t>
            </a:r>
            <a:r>
              <a:rPr lang="en-US" altLang="zh-CN" sz="2400" spc="25" dirty="0">
                <a:solidFill>
                  <a:srgbClr val="5C337A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5C337A"/>
                </a:solidFill>
                <a:latin typeface="Comic Sans MS"/>
                <a:ea typeface="Comic Sans MS"/>
              </a:rPr>
              <a:t>equipment;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9"/>
              </a:lnSpc>
            </a:pPr>
            <a:endParaRPr lang="en-US" dirty="0" smtClean="0"/>
          </a:p>
          <a:p>
            <a:pPr marL="0" indent="905586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1)the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amount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grain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that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can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be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milled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per</a:t>
            </a:r>
            <a:r>
              <a:rPr lang="en-US" altLang="zh-CN" sz="2400" spc="-8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unit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BF0000"/>
                </a:solidFill>
                <a:latin typeface="Comic Sans MS"/>
                <a:ea typeface="Comic Sans MS"/>
              </a:rPr>
              <a:t>ti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me</a:t>
            </a:r>
          </a:p>
          <a:p>
            <a:pPr marL="0" indent="905586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2)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yield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each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milling</a:t>
            </a:r>
            <a:r>
              <a:rPr lang="en-US" altLang="zh-CN" sz="2400" spc="-5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passage</a:t>
            </a:r>
          </a:p>
          <a:p>
            <a:pPr marL="0" indent="905586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3)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moisture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ash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content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each</a:t>
            </a:r>
            <a:r>
              <a:rPr lang="en-US" altLang="zh-CN" sz="2400" spc="-8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milling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BF0000"/>
                </a:solidFill>
                <a:latin typeface="Comic Sans MS"/>
                <a:ea typeface="Comic Sans MS"/>
              </a:rPr>
              <a:t>pa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ssage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5"/>
          <p:cNvSpPr txBox="1"/>
          <p:nvPr/>
        </p:nvSpPr>
        <p:spPr>
          <a:xfrm>
            <a:off x="890625" y="424129"/>
            <a:ext cx="7080592" cy="1139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3750"/>
              </a:lnSpc>
            </a:pPr>
            <a:r>
              <a:rPr lang="en-US" altLang="zh-CN" sz="3600" b="1" dirty="0">
                <a:solidFill>
                  <a:srgbClr val="FE0000"/>
                </a:solidFill>
                <a:latin typeface="Segoe Print"/>
                <a:ea typeface="Segoe Print"/>
              </a:rPr>
              <a:t>Milling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ea typeface="Segoe Print"/>
              </a:rPr>
              <a:t>of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ea typeface="Segoe Print"/>
              </a:rPr>
              <a:t>soft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ea typeface="Segoe Print"/>
              </a:rPr>
              <a:t>wheat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ea typeface="Segoe Print"/>
              </a:rPr>
              <a:t>v/s</a:t>
            </a:r>
            <a:r>
              <a:rPr lang="en-US" altLang="zh-CN" sz="3600" b="1" spc="-80" dirty="0">
                <a:solidFill>
                  <a:srgbClr val="FE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ea typeface="Segoe Print"/>
              </a:rPr>
              <a:t>hard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spc="-5" dirty="0">
                <a:solidFill>
                  <a:srgbClr val="FE0000"/>
                </a:solidFill>
                <a:latin typeface="Segoe Print"/>
                <a:ea typeface="Segoe Print"/>
              </a:rPr>
              <a:t>whe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ea typeface="Segoe Print"/>
              </a:rPr>
              <a:t>at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93978" y="2027548"/>
            <a:ext cx="3544160" cy="4540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Comic Sans MS"/>
                <a:ea typeface="Comic Sans MS"/>
              </a:rPr>
              <a:t>SOFT</a:t>
            </a:r>
            <a:r>
              <a:rPr lang="en-US" altLang="zh-CN" sz="2400" b="1" dirty="0">
                <a:solidFill>
                  <a:srgbClr val="001E5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omic Sans MS"/>
                <a:ea typeface="Comic Sans MS"/>
              </a:rPr>
              <a:t>WHEAT</a:t>
            </a:r>
          </a:p>
          <a:p>
            <a:pPr marL="347472" indent="-347472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355E11"/>
                </a:solidFill>
                <a:latin typeface="Courier New"/>
                <a:ea typeface="Courier New"/>
              </a:rPr>
              <a:t>o</a:t>
            </a:r>
            <a:r>
              <a:rPr lang="en-US" altLang="zh-CN" sz="2000" dirty="0">
                <a:solidFill>
                  <a:srgbClr val="355E11"/>
                </a:solidFill>
                <a:latin typeface="Courier New"/>
                <a:cs typeface="Courier New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The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mealy</a:t>
            </a:r>
            <a:r>
              <a:rPr lang="en-US" altLang="zh-CN" sz="2000" spc="284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endosperm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spc="89" dirty="0">
                <a:solidFill>
                  <a:srgbClr val="355E11"/>
                </a:solidFill>
                <a:latin typeface="Kartika"/>
                <a:ea typeface="Kartika"/>
              </a:rPr>
              <a:t>is</a:t>
            </a:r>
            <a:r>
              <a:rPr lang="en-US" altLang="zh-CN" sz="2000" spc="-72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spc="129" dirty="0">
                <a:solidFill>
                  <a:srgbClr val="355E11"/>
                </a:solidFill>
                <a:latin typeface="Kartika"/>
                <a:ea typeface="Kartika"/>
              </a:rPr>
              <a:t>fragmented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spc="-5" dirty="0">
                <a:solidFill>
                  <a:srgbClr val="355E11"/>
                </a:solidFill>
                <a:latin typeface="Kartika"/>
                <a:ea typeface="Kartika"/>
              </a:rPr>
              <a:t>in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discriminately.</a:t>
            </a:r>
          </a:p>
          <a:p>
            <a:pPr>
              <a:lnSpc>
                <a:spcPts val="740"/>
              </a:lnSpc>
            </a:pPr>
            <a:endParaRPr lang="en-US" dirty="0" smtClean="0"/>
          </a:p>
          <a:p>
            <a:pPr marL="347472" indent="-347472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355E11"/>
                </a:solidFill>
                <a:latin typeface="Courier New"/>
                <a:ea typeface="Courier New"/>
              </a:rPr>
              <a:t>o</a:t>
            </a:r>
            <a:r>
              <a:rPr lang="en-US" altLang="zh-CN" sz="2000" dirty="0">
                <a:solidFill>
                  <a:srgbClr val="355E11"/>
                </a:solidFill>
                <a:latin typeface="Courier New"/>
                <a:cs typeface="Courier New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When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rubbed</a:t>
            </a:r>
            <a:r>
              <a:rPr lang="en-US" altLang="zh-CN" sz="2000" spc="259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between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thumb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and</a:t>
            </a:r>
            <a:r>
              <a:rPr lang="en-US" altLang="zh-CN" sz="2000" spc="5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forefinger,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the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flour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has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a</a:t>
            </a:r>
            <a:r>
              <a:rPr lang="en-US" altLang="zh-CN" sz="2000" spc="15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soft,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wooly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feel.</a:t>
            </a:r>
          </a:p>
          <a:p>
            <a:pPr marL="347472" indent="-347472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355E11"/>
                </a:solidFill>
                <a:latin typeface="Courier New"/>
                <a:ea typeface="Courier New"/>
              </a:rPr>
              <a:t>o</a:t>
            </a:r>
            <a:r>
              <a:rPr lang="en-US" altLang="zh-CN" sz="2000" spc="110" dirty="0">
                <a:solidFill>
                  <a:srgbClr val="355E11"/>
                </a:solidFill>
                <a:latin typeface="Courier New"/>
                <a:cs typeface="Courier New"/>
              </a:rPr>
              <a:t> 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The</a:t>
            </a:r>
            <a:r>
              <a:rPr lang="en-US" altLang="zh-CN" sz="2000" spc="139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flour</a:t>
            </a:r>
            <a:r>
              <a:rPr lang="en-US" altLang="zh-CN" sz="2000" spc="135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of</a:t>
            </a:r>
            <a:r>
              <a:rPr lang="en-US" altLang="zh-CN" sz="2000" spc="139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soft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wheat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contains</a:t>
            </a:r>
            <a:r>
              <a:rPr lang="en-US" altLang="zh-CN" sz="2000" spc="5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many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loose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starch</a:t>
            </a:r>
            <a:r>
              <a:rPr lang="en-US" altLang="zh-CN" sz="2000" spc="-1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granules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and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protein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particles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due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to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the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low</a:t>
            </a:r>
            <a:r>
              <a:rPr lang="en-US" altLang="zh-CN" sz="2000" spc="-6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degree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of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cohesion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between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starch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and</a:t>
            </a:r>
            <a:r>
              <a:rPr lang="en-US" altLang="zh-CN" sz="2000" spc="-30" dirty="0">
                <a:solidFill>
                  <a:srgbClr val="355E11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355E11"/>
                </a:solidFill>
                <a:latin typeface="Kartika"/>
                <a:ea typeface="Kartika"/>
              </a:rPr>
              <a:t>particles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21352" y="1975848"/>
            <a:ext cx="3722330" cy="4480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5000"/>
              </a:lnSpc>
            </a:pPr>
            <a:r>
              <a:rPr lang="en-US" altLang="zh-CN" sz="2400" b="1" dirty="0">
                <a:solidFill>
                  <a:srgbClr val="6E2E9E"/>
                </a:solidFill>
                <a:latin typeface="Segoe Print"/>
                <a:ea typeface="Segoe Print"/>
              </a:rPr>
              <a:t>HARD</a:t>
            </a:r>
            <a:r>
              <a:rPr lang="en-US" altLang="zh-CN" sz="2400" b="1" spc="-5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6E2E9E"/>
                </a:solidFill>
                <a:latin typeface="Segoe Print"/>
                <a:ea typeface="Segoe Print"/>
              </a:rPr>
              <a:t>WHEAT</a:t>
            </a:r>
          </a:p>
          <a:p>
            <a:pPr marL="347471" indent="-347471" hangingPunct="0">
              <a:lnSpc>
                <a:spcPct val="100833"/>
              </a:lnSpc>
              <a:spcBef>
                <a:spcPts val="384"/>
              </a:spcBef>
            </a:pPr>
            <a:r>
              <a:rPr lang="en-US" altLang="zh-CN" sz="2000" dirty="0">
                <a:solidFill>
                  <a:srgbClr val="7F1E07"/>
                </a:solidFill>
                <a:latin typeface="Courier New"/>
                <a:ea typeface="Courier New"/>
              </a:rPr>
              <a:t>o</a:t>
            </a:r>
            <a:r>
              <a:rPr lang="en-US" altLang="zh-CN" sz="2000" dirty="0">
                <a:solidFill>
                  <a:srgbClr val="7F1E07"/>
                </a:solidFill>
                <a:latin typeface="Courier New"/>
                <a:cs typeface="Courier New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Fracturing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of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the</a:t>
            </a:r>
            <a:r>
              <a:rPr lang="en-US" altLang="zh-CN" sz="2000" spc="259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grain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follows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the</a:t>
            </a:r>
            <a:r>
              <a:rPr lang="en-US" altLang="zh-CN" sz="2000" spc="15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middle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lamellas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of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the</a:t>
            </a:r>
            <a:r>
              <a:rPr lang="en-US" altLang="zh-CN" sz="2000" spc="5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mealy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endosperm</a:t>
            </a:r>
            <a:r>
              <a:rPr lang="en-US" altLang="zh-CN" sz="2000" spc="-35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cells.</a:t>
            </a:r>
          </a:p>
          <a:p>
            <a:pPr>
              <a:lnSpc>
                <a:spcPts val="1775"/>
              </a:lnSpc>
            </a:pPr>
            <a:endParaRPr lang="en-US" dirty="0" smtClean="0"/>
          </a:p>
          <a:p>
            <a:pPr marL="347471" indent="-347471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7F1E07"/>
                </a:solidFill>
                <a:latin typeface="Courier New"/>
                <a:ea typeface="Courier New"/>
              </a:rPr>
              <a:t>o</a:t>
            </a:r>
            <a:r>
              <a:rPr lang="en-US" altLang="zh-CN" sz="2000" spc="139" dirty="0">
                <a:solidFill>
                  <a:srgbClr val="7F1E07"/>
                </a:solidFill>
                <a:latin typeface="Courier New"/>
                <a:cs typeface="Courier New"/>
              </a:rPr>
              <a:t> 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As</a:t>
            </a:r>
            <a:r>
              <a:rPr lang="en-US" altLang="zh-CN" sz="2000" spc="179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the</a:t>
            </a:r>
            <a:r>
              <a:rPr lang="en-US" altLang="zh-CN" sz="2000" spc="175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cohesion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between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starch</a:t>
            </a:r>
            <a:r>
              <a:rPr lang="en-US" altLang="zh-CN" sz="2000" spc="-1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and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protein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is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much</a:t>
            </a:r>
            <a:r>
              <a:rPr lang="en-US" altLang="zh-CN" sz="2000" spc="-55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stronger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in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hard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than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in</a:t>
            </a:r>
            <a:r>
              <a:rPr lang="en-US" altLang="zh-CN" sz="2000" spc="1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soft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endosperm,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the</a:t>
            </a:r>
            <a:r>
              <a:rPr lang="en-US" altLang="zh-CN" sz="2000" spc="-2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flour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contains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hardy</a:t>
            </a:r>
            <a:r>
              <a:rPr lang="en-US" altLang="zh-CN" sz="2000" spc="-3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any</a:t>
            </a:r>
          </a:p>
          <a:p>
            <a:pPr marL="347471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loose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starch</a:t>
            </a:r>
            <a:r>
              <a:rPr lang="en-US" altLang="zh-CN" sz="2000" spc="-69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granules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and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protein</a:t>
            </a:r>
            <a:r>
              <a:rPr lang="en-US" altLang="zh-CN" sz="2000" spc="-25" dirty="0">
                <a:solidFill>
                  <a:srgbClr val="7F1E07"/>
                </a:solidFill>
                <a:latin typeface="Kartika"/>
                <a:cs typeface="Kartika"/>
              </a:rPr>
              <a:t> </a:t>
            </a:r>
            <a:r>
              <a:rPr lang="en-US" altLang="zh-CN" sz="2000" dirty="0">
                <a:solidFill>
                  <a:srgbClr val="7F1E07"/>
                </a:solidFill>
                <a:latin typeface="Kartika"/>
                <a:ea typeface="Kartika"/>
              </a:rPr>
              <a:t>particles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9"/>
          <p:cNvSpPr txBox="1"/>
          <p:nvPr/>
        </p:nvSpPr>
        <p:spPr>
          <a:xfrm>
            <a:off x="1806194" y="265212"/>
            <a:ext cx="5700578" cy="5859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u="sng" spc="5" dirty="0">
                <a:solidFill>
                  <a:srgbClr val="355E11"/>
                </a:solidFill>
                <a:uFill>
                  <a:solidFill>
                    <a:srgbClr val="355E11"/>
                  </a:solidFill>
                </a:uFill>
                <a:latin typeface="Comic Sans MS"/>
                <a:ea typeface="Comic Sans MS"/>
              </a:rPr>
              <a:t>B</a:t>
            </a:r>
            <a:r>
              <a:rPr lang="en-US" altLang="zh-CN" sz="2400" b="1" u="sng" dirty="0">
                <a:solidFill>
                  <a:srgbClr val="355E11"/>
                </a:solidFill>
                <a:uFill>
                  <a:solidFill>
                    <a:srgbClr val="355E11"/>
                  </a:solidFill>
                </a:uFill>
                <a:latin typeface="Comic Sans MS"/>
                <a:ea typeface="Comic Sans MS"/>
              </a:rPr>
              <a:t>leaching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contains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a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yellow</a:t>
            </a:r>
            <a:r>
              <a:rPr lang="en-US" altLang="zh-CN" sz="2400" spc="-1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pigment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xanthophylls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which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not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desired</a:t>
            </a:r>
            <a:r>
              <a:rPr lang="en-US" altLang="zh-CN" sz="2400" spc="-25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making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white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bread.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When</a:t>
            </a:r>
            <a:r>
              <a:rPr lang="en-US" altLang="zh-CN" sz="2400" spc="-114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the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exposed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to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air,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color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spc="-1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bleached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by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oxidation.</a:t>
            </a:r>
            <a:r>
              <a:rPr lang="en-US" altLang="zh-CN" sz="2400" spc="5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When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stored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bulk,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this</a:t>
            </a:r>
            <a:r>
              <a:rPr lang="en-US" altLang="zh-CN" sz="2400" spc="-34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change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spc="-25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355E11"/>
                </a:solidFill>
                <a:latin typeface="Comic Sans MS"/>
                <a:ea typeface="Comic Sans MS"/>
              </a:rPr>
              <a:t>slow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4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u="sng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Comic Sans MS"/>
                <a:ea typeface="Comic Sans MS"/>
              </a:rPr>
              <a:t>Mat</a:t>
            </a:r>
            <a:r>
              <a:rPr lang="en-US" altLang="zh-CN" sz="240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Comic Sans MS"/>
                <a:ea typeface="Comic Sans MS"/>
              </a:rPr>
              <a:t>uring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bread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making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quality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spc="1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freshly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milled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improves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with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storage</a:t>
            </a:r>
            <a:r>
              <a:rPr lang="en-US" altLang="zh-CN" sz="2400" spc="-3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for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1-2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months.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number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spc="-4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oxidizing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agents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are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used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at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mill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as</a:t>
            </a:r>
            <a:r>
              <a:rPr lang="en-US" altLang="zh-CN" sz="2400" spc="-129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maturing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spc="-5" dirty="0">
                <a:solidFill>
                  <a:srgbClr val="BF0000"/>
                </a:solidFill>
                <a:latin typeface="Comic Sans MS"/>
                <a:ea typeface="Comic Sans MS"/>
              </a:rPr>
              <a:t>ag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ents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Eg;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chlorine</a:t>
            </a:r>
            <a:r>
              <a:rPr lang="en-US" altLang="zh-CN" sz="2400" spc="-34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dioxide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5"/>
          <p:cNvSpPr txBox="1"/>
          <p:nvPr/>
        </p:nvSpPr>
        <p:spPr>
          <a:xfrm>
            <a:off x="890625" y="424129"/>
            <a:ext cx="6836519" cy="1984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3750"/>
              </a:lnSpc>
            </a:pPr>
            <a:r>
              <a:rPr lang="en-US" altLang="zh-CN" sz="3600" b="1" dirty="0">
                <a:solidFill>
                  <a:srgbClr val="FE0000"/>
                </a:solidFill>
                <a:latin typeface="Segoe Print"/>
                <a:ea typeface="Segoe Print"/>
              </a:rPr>
              <a:t>PRIMARY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ea typeface="Segoe Print"/>
              </a:rPr>
              <a:t>PRODUCTS</a:t>
            </a:r>
            <a:r>
              <a:rPr lang="en-US" altLang="zh-CN" sz="3600" b="1" spc="-69" dirty="0">
                <a:solidFill>
                  <a:srgbClr val="FE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ea typeface="Segoe Print"/>
              </a:rPr>
              <a:t>FROM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spc="-10" dirty="0">
                <a:solidFill>
                  <a:srgbClr val="FE0000"/>
                </a:solidFill>
                <a:latin typeface="Segoe Print"/>
                <a:ea typeface="Segoe Print"/>
              </a:rPr>
              <a:t>MIL</a:t>
            </a:r>
            <a:r>
              <a:rPr lang="en-US" altLang="zh-CN" sz="3600" b="1" dirty="0">
                <a:solidFill>
                  <a:srgbClr val="FE0000"/>
                </a:solidFill>
                <a:latin typeface="Segoe Print"/>
                <a:ea typeface="Segoe Print"/>
              </a:rPr>
              <a:t>LING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0"/>
              </a:lnSpc>
            </a:pPr>
            <a:endParaRPr lang="en-US" dirty="0" smtClean="0"/>
          </a:p>
          <a:p>
            <a:pPr marL="0" indent="326202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6E2E9E"/>
                </a:solidFill>
                <a:latin typeface="Comic Sans MS"/>
                <a:ea typeface="Comic Sans MS"/>
              </a:rPr>
              <a:t>WH</a:t>
            </a:r>
            <a:r>
              <a:rPr lang="en-US" altLang="zh-CN" sz="1800" b="1" dirty="0">
                <a:solidFill>
                  <a:srgbClr val="6E2E9E"/>
                </a:solidFill>
                <a:latin typeface="Comic Sans MS"/>
                <a:ea typeface="Comic Sans MS"/>
              </a:rPr>
              <a:t>EAT</a:t>
            </a:r>
          </a:p>
          <a:p>
            <a:pPr marL="0" indent="3321456">
              <a:lnSpc>
                <a:spcPct val="100000"/>
              </a:lnSpc>
              <a:spcBef>
                <a:spcPts val="154"/>
              </a:spcBef>
            </a:pPr>
            <a:r>
              <a:rPr lang="en-US" altLang="zh-CN" sz="1800" b="1" spc="-5" dirty="0">
                <a:solidFill>
                  <a:srgbClr val="6E2E9E"/>
                </a:solidFill>
                <a:latin typeface="Comic Sans MS"/>
                <a:ea typeface="Comic Sans MS"/>
              </a:rPr>
              <a:t>F</a:t>
            </a:r>
            <a:r>
              <a:rPr lang="en-US" altLang="zh-CN" sz="1800" b="1" dirty="0">
                <a:solidFill>
                  <a:srgbClr val="6E2E9E"/>
                </a:solidFill>
                <a:latin typeface="Comic Sans MS"/>
                <a:ea typeface="Comic Sans MS"/>
              </a:rPr>
              <a:t>LOUR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97633" y="3663165"/>
            <a:ext cx="859992" cy="63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096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A32688"/>
                </a:solidFill>
                <a:latin typeface="Comic Sans MS"/>
                <a:ea typeface="Comic Sans MS"/>
              </a:rPr>
              <a:t>A</a:t>
            </a:r>
            <a:r>
              <a:rPr lang="en-US" altLang="zh-CN" sz="2000" b="1" dirty="0">
                <a:solidFill>
                  <a:srgbClr val="A32688"/>
                </a:solidFill>
                <a:latin typeface="Comic Sans MS"/>
                <a:ea typeface="Comic Sans MS"/>
              </a:rPr>
              <a:t>TTA</a:t>
            </a:r>
          </a:p>
          <a:p>
            <a:pPr marL="0">
              <a:lnSpc>
                <a:spcPct val="100000"/>
              </a:lnSpc>
              <a:spcBef>
                <a:spcPts val="185"/>
              </a:spcBef>
            </a:pPr>
            <a:r>
              <a:rPr lang="en-US" altLang="zh-CN" sz="2000" b="1" spc="-5" dirty="0">
                <a:solidFill>
                  <a:srgbClr val="A32688"/>
                </a:solidFill>
                <a:latin typeface="Comic Sans MS"/>
                <a:ea typeface="Comic Sans MS"/>
              </a:rPr>
              <a:t>F</a:t>
            </a:r>
            <a:r>
              <a:rPr lang="en-US" altLang="zh-CN" sz="2000" b="1" dirty="0">
                <a:solidFill>
                  <a:srgbClr val="A32688"/>
                </a:solidFill>
                <a:latin typeface="Comic Sans MS"/>
                <a:ea typeface="Comic Sans MS"/>
              </a:rPr>
              <a:t>LOUR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475609" y="3177035"/>
            <a:ext cx="2251031" cy="3142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7347">
              <a:lnSpc>
                <a:spcPct val="100000"/>
              </a:lnSpc>
            </a:pPr>
            <a:r>
              <a:rPr lang="en-US" altLang="zh-CN" sz="4000" b="1" spc="-10" dirty="0">
                <a:solidFill>
                  <a:srgbClr val="995114"/>
                </a:solidFill>
                <a:latin typeface="Segoe Print"/>
                <a:ea typeface="Segoe Print"/>
              </a:rPr>
              <a:t>WH</a:t>
            </a:r>
            <a:r>
              <a:rPr lang="en-US" altLang="zh-CN" sz="4000" b="1" dirty="0">
                <a:solidFill>
                  <a:srgbClr val="995114"/>
                </a:solidFill>
                <a:latin typeface="Segoe Print"/>
                <a:ea typeface="Segoe Print"/>
              </a:rPr>
              <a:t>EAT</a:t>
            </a:r>
          </a:p>
          <a:p>
            <a:pPr>
              <a:lnSpc>
                <a:spcPts val="17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995114"/>
                </a:solidFill>
                <a:latin typeface="Segoe Print"/>
                <a:ea typeface="Segoe Print"/>
              </a:rPr>
              <a:t>MILLI</a:t>
            </a:r>
            <a:r>
              <a:rPr lang="en-US" altLang="zh-CN" sz="4000" b="1" dirty="0">
                <a:solidFill>
                  <a:srgbClr val="995114"/>
                </a:solidFill>
                <a:latin typeface="Segoe Print"/>
                <a:ea typeface="Segoe Print"/>
              </a:rPr>
              <a:t>NG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45"/>
              </a:lnSpc>
            </a:pPr>
            <a:endParaRPr lang="en-US" dirty="0" smtClean="0"/>
          </a:p>
          <a:p>
            <a:pPr marL="0" indent="673353">
              <a:lnSpc>
                <a:spcPct val="100000"/>
              </a:lnSpc>
            </a:pPr>
            <a:r>
              <a:rPr lang="en-US" altLang="zh-CN" sz="2000" b="1" spc="5" dirty="0">
                <a:solidFill>
                  <a:srgbClr val="BF0000"/>
                </a:solidFill>
                <a:latin typeface="Comic Sans MS"/>
                <a:ea typeface="Comic Sans MS"/>
              </a:rPr>
              <a:t>S</a:t>
            </a:r>
            <a:r>
              <a:rPr lang="en-US" altLang="zh-CN" sz="2000" b="1" dirty="0">
                <a:solidFill>
                  <a:srgbClr val="BF0000"/>
                </a:solidFill>
                <a:latin typeface="Comic Sans MS"/>
                <a:ea typeface="Comic Sans MS"/>
              </a:rPr>
              <a:t>OOJI</a:t>
            </a:r>
          </a:p>
          <a:p>
            <a:pPr marL="0" indent="935735">
              <a:lnSpc>
                <a:spcPct val="100000"/>
              </a:lnSpc>
              <a:spcBef>
                <a:spcPts val="139"/>
              </a:spcBef>
            </a:pPr>
            <a:r>
              <a:rPr lang="en-US" altLang="zh-CN" sz="2000" b="1" spc="-5" dirty="0">
                <a:solidFill>
                  <a:srgbClr val="BF0000"/>
                </a:solidFill>
                <a:latin typeface="Comic Sans MS"/>
                <a:ea typeface="Comic Sans MS"/>
              </a:rPr>
              <a:t>OR</a:t>
            </a:r>
          </a:p>
          <a:p>
            <a:pPr marL="0" indent="764794">
              <a:lnSpc>
                <a:spcPct val="100000"/>
              </a:lnSpc>
              <a:spcBef>
                <a:spcPts val="139"/>
              </a:spcBef>
            </a:pPr>
            <a:r>
              <a:rPr lang="en-US" altLang="zh-CN" sz="2000" b="1" spc="5" dirty="0">
                <a:solidFill>
                  <a:srgbClr val="BF0000"/>
                </a:solidFill>
                <a:latin typeface="Comic Sans MS"/>
                <a:ea typeface="Comic Sans MS"/>
              </a:rPr>
              <a:t>RA</a:t>
            </a:r>
            <a:r>
              <a:rPr lang="en-US" altLang="zh-CN" sz="2000" b="1" dirty="0">
                <a:solidFill>
                  <a:srgbClr val="BF0000"/>
                </a:solidFill>
                <a:latin typeface="Comic Sans MS"/>
                <a:ea typeface="Comic Sans MS"/>
              </a:rPr>
              <a:t>VA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513830" y="3750415"/>
            <a:ext cx="931586" cy="633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AE4F"/>
                </a:solidFill>
                <a:latin typeface="Comic Sans MS"/>
                <a:ea typeface="Comic Sans MS"/>
              </a:rPr>
              <a:t>M</a:t>
            </a:r>
            <a:r>
              <a:rPr lang="en-US" altLang="zh-CN" sz="2000" b="1" dirty="0">
                <a:solidFill>
                  <a:srgbClr val="00AE4F"/>
                </a:solidFill>
                <a:latin typeface="Comic Sans MS"/>
                <a:ea typeface="Comic Sans MS"/>
              </a:rPr>
              <a:t>AIDA</a:t>
            </a:r>
          </a:p>
          <a:p>
            <a:pPr marL="0" indent="35051">
              <a:lnSpc>
                <a:spcPct val="100000"/>
              </a:lnSpc>
              <a:spcBef>
                <a:spcPts val="185"/>
              </a:spcBef>
            </a:pPr>
            <a:r>
              <a:rPr lang="en-US" altLang="zh-CN" sz="2000" b="1" spc="-5" dirty="0">
                <a:solidFill>
                  <a:srgbClr val="00AE4F"/>
                </a:solidFill>
                <a:latin typeface="Comic Sans MS"/>
                <a:ea typeface="Comic Sans MS"/>
              </a:rPr>
              <a:t>F</a:t>
            </a:r>
            <a:r>
              <a:rPr lang="en-US" altLang="zh-CN" sz="2000" b="1" dirty="0">
                <a:solidFill>
                  <a:srgbClr val="00AE4F"/>
                </a:solidFill>
                <a:latin typeface="Comic Sans MS"/>
                <a:ea typeface="Comic Sans MS"/>
              </a:rPr>
              <a:t>LOUR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0"/>
          <p:cNvSpPr txBox="1"/>
          <p:nvPr/>
        </p:nvSpPr>
        <p:spPr>
          <a:xfrm>
            <a:off x="91439" y="360250"/>
            <a:ext cx="8575653" cy="3787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5833"/>
              </a:lnSpc>
            </a:pPr>
            <a:r>
              <a:rPr lang="en-US" altLang="zh-CN" sz="3600" b="1" dirty="0">
                <a:solidFill>
                  <a:srgbClr val="FE0000"/>
                </a:solidFill>
                <a:latin typeface="Comic Sans MS"/>
                <a:ea typeface="Comic Sans MS"/>
              </a:rPr>
              <a:t>WHOLE</a:t>
            </a:r>
            <a:r>
              <a:rPr lang="en-US" altLang="zh-CN" sz="3600" b="1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3600" b="1" spc="-20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Comic Sans MS"/>
                <a:ea typeface="Comic Sans MS"/>
              </a:rPr>
              <a:t>FLOUR</a:t>
            </a:r>
          </a:p>
          <a:p>
            <a:pPr>
              <a:lnSpc>
                <a:spcPts val="8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995114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It</a:t>
            </a:r>
            <a:r>
              <a:rPr lang="en-US" altLang="zh-CN" sz="2400" b="1" spc="11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contains</a:t>
            </a:r>
            <a:r>
              <a:rPr lang="en-US" altLang="zh-CN" sz="2400" b="1" spc="11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spc="11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finely</a:t>
            </a:r>
            <a:r>
              <a:rPr lang="en-US" altLang="zh-CN" sz="2400" b="1" spc="11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ground</a:t>
            </a:r>
            <a:r>
              <a:rPr lang="en-US" altLang="zh-CN" sz="2400" b="1" spc="11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bran,</a:t>
            </a:r>
            <a:r>
              <a:rPr lang="en-US" altLang="zh-CN" sz="2400" b="1" spc="11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germ,</a:t>
            </a:r>
            <a:r>
              <a:rPr lang="en-US" altLang="zh-CN" sz="2400" b="1" spc="11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</a:p>
          <a:p>
            <a:pPr marL="0" indent="347472">
              <a:lnSpc>
                <a:spcPct val="100000"/>
              </a:lnSpc>
              <a:spcBef>
                <a:spcPts val="114"/>
              </a:spcBef>
            </a:pP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endosperm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whole</a:t>
            </a:r>
            <a:r>
              <a:rPr lang="en-US" altLang="zh-CN" sz="2400" b="1" spc="-4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kernel</a:t>
            </a:r>
          </a:p>
          <a:p>
            <a:pPr>
              <a:lnSpc>
                <a:spcPts val="167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995114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Whole</a:t>
            </a:r>
            <a:r>
              <a:rPr lang="en-US" altLang="zh-CN" sz="2400" b="1" spc="11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2400" b="1" spc="11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product</a:t>
            </a:r>
            <a:r>
              <a:rPr lang="en-US" altLang="zh-CN" sz="2400" b="1" spc="11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have</a:t>
            </a:r>
            <a:r>
              <a:rPr lang="en-US" altLang="zh-CN" sz="2400" b="1" spc="11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a</a:t>
            </a:r>
            <a:r>
              <a:rPr lang="en-US" altLang="zh-CN" sz="2400" b="1" spc="11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distinctive</a:t>
            </a:r>
            <a:r>
              <a:rPr lang="en-US" altLang="zh-CN" sz="2400" b="1" spc="11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flavor</a:t>
            </a:r>
            <a:r>
              <a:rPr lang="en-US" altLang="zh-CN" sz="2400" b="1" spc="11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</a:p>
          <a:p>
            <a:pPr marL="0" indent="347472">
              <a:lnSpc>
                <a:spcPct val="100000"/>
              </a:lnSpc>
              <a:spcBef>
                <a:spcPts val="114"/>
              </a:spcBef>
            </a:pP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coarser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texture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than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those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made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from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white</a:t>
            </a:r>
            <a:r>
              <a:rPr lang="en-US" altLang="zh-CN" sz="2400" b="1" spc="-8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flour</a:t>
            </a:r>
          </a:p>
          <a:p>
            <a:pPr>
              <a:lnSpc>
                <a:spcPts val="1760"/>
              </a:lnSpc>
            </a:pPr>
            <a:endParaRPr lang="en-US" dirty="0" smtClean="0"/>
          </a:p>
          <a:p>
            <a:pPr marL="347472" indent="-347472" hangingPunct="0">
              <a:lnSpc>
                <a:spcPct val="101666"/>
              </a:lnSpc>
            </a:pPr>
            <a:r>
              <a:rPr lang="en-US" altLang="zh-CN" sz="2400" dirty="0">
                <a:solidFill>
                  <a:srgbClr val="995114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Because</a:t>
            </a:r>
            <a:r>
              <a:rPr lang="en-US" altLang="zh-CN" sz="2400" b="1" spc="8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b="1" spc="8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spc="8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higher</a:t>
            </a:r>
            <a:r>
              <a:rPr lang="en-US" altLang="zh-CN" sz="2400" b="1" spc="8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fat</a:t>
            </a:r>
            <a:r>
              <a:rPr lang="en-US" altLang="zh-CN" sz="2400" b="1" spc="8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content</a:t>
            </a:r>
            <a:r>
              <a:rPr lang="en-US" altLang="zh-CN" sz="2400" b="1" spc="8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b="1" spc="8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spc="8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germ,</a:t>
            </a:r>
            <a:r>
              <a:rPr lang="en-US" altLang="zh-CN" sz="2400" b="1" spc="8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whole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more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difficult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to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keep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b="1" spc="-3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sometime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becomes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rancid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b="1" spc="-2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storage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2"/>
          <p:cNvSpPr txBox="1"/>
          <p:nvPr/>
        </p:nvSpPr>
        <p:spPr>
          <a:xfrm>
            <a:off x="91439" y="333117"/>
            <a:ext cx="8668735" cy="3652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28725">
              <a:lnSpc>
                <a:spcPct val="115833"/>
              </a:lnSpc>
            </a:pPr>
            <a:r>
              <a:rPr lang="en-US" altLang="zh-CN" sz="3600" b="1" spc="-5" dirty="0">
                <a:solidFill>
                  <a:srgbClr val="FE0000"/>
                </a:solidFill>
                <a:latin typeface="Comic Sans MS"/>
                <a:ea typeface="Comic Sans MS"/>
              </a:rPr>
              <a:t>M</a:t>
            </a:r>
            <a:r>
              <a:rPr lang="en-US" altLang="zh-CN" sz="3600" b="1" dirty="0">
                <a:solidFill>
                  <a:srgbClr val="FE0000"/>
                </a:solidFill>
                <a:latin typeface="Comic Sans MS"/>
                <a:ea typeface="Comic Sans MS"/>
              </a:rPr>
              <a:t>AIDA</a:t>
            </a:r>
          </a:p>
          <a:p>
            <a:pPr>
              <a:lnSpc>
                <a:spcPts val="475"/>
              </a:lnSpc>
            </a:pPr>
            <a:endParaRPr lang="en-US" dirty="0" smtClean="0"/>
          </a:p>
          <a:p>
            <a:pPr marL="0" hangingPunct="0">
              <a:lnSpc>
                <a:spcPct val="103750"/>
              </a:lnSpc>
            </a:pPr>
            <a:r>
              <a:rPr lang="en-US" altLang="zh-CN" sz="2400" dirty="0">
                <a:solidFill>
                  <a:srgbClr val="995114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bran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germ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are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separated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making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white</a:t>
            </a:r>
            <a:r>
              <a:rPr lang="en-US" altLang="zh-CN" sz="2400" b="1" spc="-7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or</a:t>
            </a:r>
            <a:r>
              <a:rPr lang="en-US" altLang="zh-CN" sz="2400" b="1" spc="-2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Maida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64"/>
              </a:lnSpc>
            </a:pPr>
            <a:endParaRPr lang="en-US" dirty="0" smtClean="0"/>
          </a:p>
          <a:p>
            <a:pPr marL="0" hangingPunct="0">
              <a:lnSpc>
                <a:spcPct val="103750"/>
              </a:lnSpc>
            </a:pPr>
            <a:r>
              <a:rPr lang="en-US" altLang="zh-CN" sz="2400" dirty="0">
                <a:solidFill>
                  <a:srgbClr val="995114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Maida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makes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more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bland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taste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more</a:t>
            </a:r>
            <a:r>
              <a:rPr lang="en-US" altLang="zh-CN" sz="2400" b="1" spc="-69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easily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spc="-5" dirty="0">
                <a:solidFill>
                  <a:srgbClr val="995114"/>
                </a:solidFill>
                <a:latin typeface="Comic Sans MS"/>
                <a:ea typeface="Comic Sans MS"/>
              </a:rPr>
              <a:t>dige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sted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60"/>
              </a:lnSpc>
            </a:pPr>
            <a:endParaRPr lang="en-US" dirty="0" smtClean="0"/>
          </a:p>
          <a:p>
            <a:pPr marL="0" hangingPunct="0">
              <a:lnSpc>
                <a:spcPct val="103750"/>
              </a:lnSpc>
            </a:pPr>
            <a:r>
              <a:rPr lang="en-US" altLang="zh-CN" sz="2400" dirty="0">
                <a:solidFill>
                  <a:srgbClr val="995114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It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can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be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stored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an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airtight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container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b="1" spc="-6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spc="-5" dirty="0">
                <a:solidFill>
                  <a:srgbClr val="995114"/>
                </a:solidFill>
                <a:latin typeface="Comic Sans MS"/>
                <a:ea typeface="Comic Sans MS"/>
              </a:rPr>
              <a:t>refr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igerator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4"/>
          <p:cNvSpPr txBox="1"/>
          <p:nvPr/>
        </p:nvSpPr>
        <p:spPr>
          <a:xfrm>
            <a:off x="91439" y="196771"/>
            <a:ext cx="8097035" cy="3208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85774">
              <a:lnSpc>
                <a:spcPct val="116250"/>
              </a:lnSpc>
            </a:pPr>
            <a:r>
              <a:rPr lang="en-US" altLang="zh-CN" sz="3200" b="1" spc="5" dirty="0">
                <a:solidFill>
                  <a:srgbClr val="FE0000"/>
                </a:solidFill>
                <a:latin typeface="Comic Sans MS"/>
                <a:ea typeface="Comic Sans MS"/>
              </a:rPr>
              <a:t>SEMOLI</a:t>
            </a:r>
            <a:r>
              <a:rPr lang="en-US" altLang="zh-CN" sz="3200" b="1" dirty="0">
                <a:solidFill>
                  <a:srgbClr val="FE0000"/>
                </a:solidFill>
                <a:latin typeface="Comic Sans MS"/>
                <a:ea typeface="Comic Sans MS"/>
              </a:rPr>
              <a:t>NA</a:t>
            </a:r>
          </a:p>
          <a:p>
            <a:pPr>
              <a:lnSpc>
                <a:spcPts val="400"/>
              </a:lnSpc>
            </a:pPr>
            <a:endParaRPr lang="en-US" dirty="0" smtClean="0"/>
          </a:p>
          <a:p>
            <a:pPr marL="0" hangingPunct="0">
              <a:lnSpc>
                <a:spcPct val="103750"/>
              </a:lnSpc>
            </a:pPr>
            <a:r>
              <a:rPr lang="en-US" altLang="zh-CN" sz="2400" dirty="0">
                <a:solidFill>
                  <a:srgbClr val="995114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It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closely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ground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endosperm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its</a:t>
            </a:r>
            <a:r>
              <a:rPr lang="en-US" altLang="zh-CN" sz="2400" b="1" spc="-7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chemical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composition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similar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to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that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white</a:t>
            </a:r>
            <a:r>
              <a:rPr lang="en-US" altLang="zh-CN" sz="2400" b="1" spc="-6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flour</a:t>
            </a:r>
          </a:p>
          <a:p>
            <a:pPr marL="0">
              <a:lnSpc>
                <a:spcPct val="92916"/>
              </a:lnSpc>
            </a:pPr>
            <a:r>
              <a:rPr lang="en-US" altLang="zh-CN" sz="2400" spc="-10" dirty="0">
                <a:solidFill>
                  <a:srgbClr val="995114"/>
                </a:solidFill>
                <a:latin typeface="Wingdings"/>
                <a:ea typeface="Wingdings"/>
              </a:rPr>
              <a:t>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995114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It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used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manufacture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macaroni</a:t>
            </a:r>
            <a:r>
              <a:rPr lang="en-US" altLang="zh-CN" sz="2400" b="1" spc="-4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products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0"/>
              </a:lnSpc>
            </a:pPr>
            <a:endParaRPr lang="en-US" dirty="0" smtClean="0"/>
          </a:p>
          <a:p>
            <a:pPr marL="0" hangingPunct="0">
              <a:lnSpc>
                <a:spcPct val="103750"/>
              </a:lnSpc>
            </a:pPr>
            <a:r>
              <a:rPr lang="en-US" altLang="zh-CN" sz="2400" dirty="0">
                <a:solidFill>
                  <a:srgbClr val="995114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It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roasted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before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storing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to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save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it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from</a:t>
            </a:r>
            <a:r>
              <a:rPr lang="en-US" altLang="zh-CN" sz="2400" b="1" spc="-13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insects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995114"/>
                </a:solidFill>
                <a:latin typeface="Comic Sans MS"/>
                <a:ea typeface="Comic Sans MS"/>
              </a:rPr>
              <a:t>corms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6"/>
          <p:cNvSpPr txBox="1"/>
          <p:nvPr/>
        </p:nvSpPr>
        <p:spPr>
          <a:xfrm>
            <a:off x="91439" y="125860"/>
            <a:ext cx="8745716" cy="2924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71500">
              <a:lnSpc>
                <a:spcPct val="116250"/>
              </a:lnSpc>
            </a:pPr>
            <a:r>
              <a:rPr lang="en-US" altLang="zh-CN" sz="3200" b="1" dirty="0">
                <a:solidFill>
                  <a:srgbClr val="FE0000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3200" b="1" spc="1385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FE0000"/>
                </a:solidFill>
                <a:latin typeface="Comic Sans MS"/>
                <a:ea typeface="Comic Sans MS"/>
              </a:rPr>
              <a:t>BRAN</a:t>
            </a:r>
          </a:p>
          <a:p>
            <a:pPr>
              <a:lnSpc>
                <a:spcPts val="1489"/>
              </a:lnSpc>
            </a:pPr>
            <a:endParaRPr lang="en-US" dirty="0" smtClean="0"/>
          </a:p>
          <a:p>
            <a:pPr marL="0" hangingPunct="0">
              <a:lnSpc>
                <a:spcPct val="103750"/>
              </a:lnSpc>
            </a:pPr>
            <a:r>
              <a:rPr lang="en-US" altLang="zh-CN" sz="2800" dirty="0">
                <a:solidFill>
                  <a:srgbClr val="995114"/>
                </a:solidFill>
                <a:latin typeface="Wingdings"/>
                <a:ea typeface="Wingdings"/>
              </a:rPr>
              <a:t>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It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increases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stool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weight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by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increasing</a:t>
            </a:r>
            <a:r>
              <a:rPr lang="en-US" altLang="zh-CN" sz="2800" b="1" spc="-10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water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holding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capacity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800" b="1" spc="-5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bran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0"/>
              </a:lnSpc>
            </a:pPr>
            <a:endParaRPr lang="en-US" dirty="0" smtClean="0"/>
          </a:p>
          <a:p>
            <a:pPr marL="0" hangingPunct="0">
              <a:lnSpc>
                <a:spcPct val="103750"/>
              </a:lnSpc>
            </a:pPr>
            <a:r>
              <a:rPr lang="en-US" altLang="zh-CN" sz="2800" dirty="0">
                <a:solidFill>
                  <a:srgbClr val="995114"/>
                </a:solidFill>
                <a:latin typeface="Wingdings"/>
                <a:ea typeface="Wingdings"/>
              </a:rPr>
              <a:t>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When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bran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products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constipation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may</a:t>
            </a:r>
            <a:r>
              <a:rPr lang="en-US" altLang="zh-CN" sz="2800" b="1" spc="-89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lower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risk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colon</a:t>
            </a:r>
            <a:r>
              <a:rPr lang="en-US" altLang="zh-CN" sz="2800" b="1" spc="-3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995114"/>
                </a:solidFill>
                <a:latin typeface="Comic Sans MS"/>
                <a:ea typeface="Comic Sans MS"/>
              </a:rPr>
              <a:t>cancer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8"/>
          <p:cNvSpPr txBox="1"/>
          <p:nvPr/>
        </p:nvSpPr>
        <p:spPr>
          <a:xfrm>
            <a:off x="91439" y="705360"/>
            <a:ext cx="9065259" cy="2597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5833"/>
              </a:lnSpc>
            </a:pPr>
            <a:r>
              <a:rPr lang="en-US" altLang="zh-CN" sz="2800" b="1" u="sng" spc="-5" dirty="0">
                <a:solidFill>
                  <a:srgbClr val="518F1B"/>
                </a:solidFill>
                <a:uFill>
                  <a:solidFill>
                    <a:srgbClr val="518F1B"/>
                  </a:solidFill>
                </a:uFill>
                <a:latin typeface="Comic Sans MS"/>
                <a:ea typeface="Comic Sans MS"/>
              </a:rPr>
              <a:t>Wheat</a:t>
            </a:r>
            <a:r>
              <a:rPr lang="en-US" altLang="zh-CN" sz="2800" b="1" u="sng" dirty="0">
                <a:solidFill>
                  <a:srgbClr val="518F1B"/>
                </a:solidFill>
                <a:uFill>
                  <a:solidFill>
                    <a:srgbClr val="518F1B"/>
                  </a:solidFill>
                </a:uFill>
                <a:latin typeface="Comic Sans MS"/>
                <a:cs typeface="Comic Sans MS"/>
              </a:rPr>
              <a:t> </a:t>
            </a:r>
            <a:r>
              <a:rPr lang="en-US" altLang="zh-CN" sz="2800" b="1" u="sng" dirty="0">
                <a:solidFill>
                  <a:srgbClr val="518F1B"/>
                </a:solidFill>
                <a:uFill>
                  <a:solidFill>
                    <a:srgbClr val="518F1B"/>
                  </a:solidFill>
                </a:uFill>
                <a:latin typeface="Comic Sans MS"/>
                <a:ea typeface="Comic Sans MS"/>
              </a:rPr>
              <a:t>berry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9"/>
              </a:lnSpc>
            </a:pPr>
            <a:endParaRPr lang="en-US" dirty="0" smtClean="0"/>
          </a:p>
          <a:p>
            <a:pPr marL="0" hangingPunct="0">
              <a:lnSpc>
                <a:spcPct val="104583"/>
              </a:lnSpc>
            </a:pPr>
            <a:r>
              <a:rPr lang="en-US" altLang="zh-CN" sz="2200" dirty="0">
                <a:solidFill>
                  <a:srgbClr val="6E2E9E"/>
                </a:solidFill>
                <a:latin typeface="Wingdings"/>
                <a:ea typeface="Wingdings"/>
              </a:rPr>
              <a:t>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Is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row,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unprocessed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wheat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kernel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containing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the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bran</a:t>
            </a:r>
            <a:r>
              <a:rPr lang="en-US" altLang="zh-CN" sz="2200" spc="-15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and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germ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and</a:t>
            </a:r>
            <a:r>
              <a:rPr lang="en-US" altLang="zh-CN" sz="2200" spc="-55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endosperm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5"/>
              </a:lnSpc>
            </a:pPr>
            <a:endParaRPr lang="en-US" dirty="0" smtClean="0"/>
          </a:p>
          <a:p>
            <a:pPr marL="0" hangingPunct="0">
              <a:lnSpc>
                <a:spcPct val="104583"/>
              </a:lnSpc>
            </a:pPr>
            <a:r>
              <a:rPr lang="en-US" altLang="zh-CN" sz="2200" dirty="0">
                <a:solidFill>
                  <a:srgbClr val="6E2E9E"/>
                </a:solidFill>
                <a:latin typeface="Wingdings"/>
                <a:ea typeface="Wingdings"/>
              </a:rPr>
              <a:t>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These</a:t>
            </a:r>
            <a:r>
              <a:rPr lang="en-US" altLang="zh-CN" sz="2200" spc="-55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kernels</a:t>
            </a:r>
            <a:r>
              <a:rPr lang="en-US" altLang="zh-CN" sz="2200" spc="-6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double</a:t>
            </a:r>
            <a:r>
              <a:rPr lang="en-US" altLang="zh-CN" sz="2200" spc="-55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in</a:t>
            </a:r>
            <a:r>
              <a:rPr lang="en-US" altLang="zh-CN" sz="2200" spc="-6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volume</a:t>
            </a:r>
            <a:r>
              <a:rPr lang="en-US" altLang="zh-CN" sz="2200" spc="-55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when</a:t>
            </a:r>
            <a:r>
              <a:rPr lang="en-US" altLang="zh-CN" sz="2200" spc="-6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cooked</a:t>
            </a:r>
            <a:r>
              <a:rPr lang="en-US" altLang="zh-CN" sz="2200" spc="-55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in</a:t>
            </a:r>
            <a:r>
              <a:rPr lang="en-US" altLang="zh-CN" sz="2200" spc="-6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water</a:t>
            </a:r>
            <a:r>
              <a:rPr lang="en-US" altLang="zh-CN" sz="2200" spc="-6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and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have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a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nutty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taste,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with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a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chewy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but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tender</a:t>
            </a:r>
            <a:r>
              <a:rPr lang="en-US" altLang="zh-CN" sz="2200" spc="-75" dirty="0">
                <a:solidFill>
                  <a:srgbClr val="6E2E9E"/>
                </a:solidFill>
                <a:latin typeface="Kartika"/>
                <a:cs typeface="Kartika"/>
              </a:rPr>
              <a:t> </a:t>
            </a:r>
            <a:r>
              <a:rPr lang="en-US" altLang="zh-CN" sz="2200" dirty="0">
                <a:solidFill>
                  <a:srgbClr val="6E2E9E"/>
                </a:solidFill>
                <a:latin typeface="Kartika"/>
                <a:ea typeface="Kartika"/>
              </a:rPr>
              <a:t>texture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91439" y="860376"/>
            <a:ext cx="8872546" cy="52833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99185">
              <a:lnSpc>
                <a:spcPct val="115833"/>
              </a:lnSpc>
            </a:pPr>
            <a:r>
              <a:rPr lang="en-US" altLang="zh-CN" sz="3600" b="1" dirty="0">
                <a:solidFill>
                  <a:srgbClr val="FE0000"/>
                </a:solidFill>
                <a:latin typeface="Comic Sans MS"/>
                <a:ea typeface="Comic Sans MS"/>
              </a:rPr>
              <a:t>ABOUT</a:t>
            </a:r>
            <a:r>
              <a:rPr lang="en-US" altLang="zh-CN" sz="3600" b="1" spc="-5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Comic Sans MS"/>
                <a:ea typeface="Comic Sans MS"/>
              </a:rPr>
              <a:t>WHEAT……..</a:t>
            </a:r>
          </a:p>
          <a:p>
            <a:pPr>
              <a:lnSpc>
                <a:spcPts val="1685"/>
              </a:lnSpc>
            </a:pPr>
            <a:endParaRPr lang="en-US" dirty="0" smtClean="0"/>
          </a:p>
          <a:p>
            <a:pPr marL="702259" hangingPunct="0">
              <a:lnSpc>
                <a:spcPct val="111249"/>
              </a:lnSpc>
            </a:pPr>
            <a:r>
              <a:rPr lang="en-US" altLang="zh-CN" sz="2800" b="1" dirty="0">
                <a:solidFill>
                  <a:srgbClr val="5C2499"/>
                </a:solidFill>
                <a:latin typeface="Segoe Print"/>
                <a:ea typeface="Segoe Print"/>
              </a:rPr>
              <a:t>Genus</a:t>
            </a:r>
            <a:r>
              <a:rPr lang="en-US" altLang="zh-CN" sz="2800" b="1" dirty="0">
                <a:solidFill>
                  <a:srgbClr val="5C2499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5C2499"/>
                </a:solidFill>
                <a:latin typeface="Segoe Print"/>
                <a:ea typeface="Segoe Print"/>
              </a:rPr>
              <a:t>:</a:t>
            </a:r>
            <a:r>
              <a:rPr lang="en-US" altLang="zh-CN" sz="2800" b="1" dirty="0">
                <a:solidFill>
                  <a:srgbClr val="5C2499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5C2499"/>
                </a:solidFill>
                <a:latin typeface="Segoe Print"/>
                <a:ea typeface="Segoe Print"/>
              </a:rPr>
              <a:t>Triticum</a:t>
            </a:r>
            <a:r>
              <a:rPr lang="en-US" altLang="zh-CN" sz="2800" b="1" dirty="0">
                <a:solidFill>
                  <a:srgbClr val="5C2499"/>
                </a:solidFill>
                <a:latin typeface="Segoe Print"/>
                <a:cs typeface="Segoe Print"/>
              </a:rPr>
              <a:t> </a:t>
            </a:r>
            <a:r>
              <a:t/>
            </a:r>
            <a:br/>
            <a:r>
              <a:rPr lang="en-US" altLang="zh-CN" sz="2800" b="1" dirty="0">
                <a:solidFill>
                  <a:srgbClr val="355E11"/>
                </a:solidFill>
                <a:latin typeface="Segoe Print"/>
                <a:ea typeface="Segoe Print"/>
              </a:rPr>
              <a:t>Family</a:t>
            </a:r>
            <a:r>
              <a:rPr lang="en-US" altLang="zh-CN" sz="2800" b="1" dirty="0">
                <a:solidFill>
                  <a:srgbClr val="355E11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355E11"/>
                </a:solidFill>
                <a:latin typeface="Segoe Print"/>
                <a:ea typeface="Segoe Print"/>
              </a:rPr>
              <a:t>:</a:t>
            </a:r>
            <a:r>
              <a:rPr lang="en-US" altLang="zh-CN" sz="2800" b="1" spc="-114" dirty="0">
                <a:solidFill>
                  <a:srgbClr val="355E11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355E11"/>
                </a:solidFill>
                <a:latin typeface="Segoe Print"/>
                <a:ea typeface="Segoe Print"/>
              </a:rPr>
              <a:t>Gramineae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0"/>
              </a:lnSpc>
            </a:pPr>
            <a:endParaRPr lang="en-US" dirty="0" smtClean="0"/>
          </a:p>
          <a:p>
            <a:pPr marL="347472" indent="-347472" hangingPunct="0">
              <a:lnSpc>
                <a:spcPct val="111249"/>
              </a:lnSpc>
            </a:pPr>
            <a:r>
              <a:rPr lang="en-US" altLang="zh-CN" sz="2400" dirty="0">
                <a:solidFill>
                  <a:srgbClr val="831D87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It</a:t>
            </a:r>
            <a:r>
              <a:rPr lang="en-US" altLang="zh-CN" sz="2400" b="1" spc="75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is</a:t>
            </a:r>
            <a:r>
              <a:rPr lang="en-US" altLang="zh-CN" sz="2400" b="1" spc="75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one</a:t>
            </a:r>
            <a:r>
              <a:rPr lang="en-US" altLang="zh-CN" sz="2400" b="1" spc="75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of</a:t>
            </a:r>
            <a:r>
              <a:rPr lang="en-US" altLang="zh-CN" sz="2400" b="1" spc="75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the</a:t>
            </a:r>
            <a:r>
              <a:rPr lang="en-US" altLang="zh-CN" sz="2400" b="1" spc="75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most</a:t>
            </a:r>
            <a:r>
              <a:rPr lang="en-US" altLang="zh-CN" sz="2400" b="1" spc="75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important</a:t>
            </a:r>
            <a:r>
              <a:rPr lang="en-US" altLang="zh-CN" sz="2400" b="1" spc="75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cereal</a:t>
            </a:r>
            <a:r>
              <a:rPr lang="en-US" altLang="zh-CN" sz="2400" b="1" spc="75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crops</a:t>
            </a:r>
            <a:r>
              <a:rPr lang="en-US" altLang="zh-CN" sz="2400" b="1" spc="80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in</a:t>
            </a:r>
            <a:r>
              <a:rPr lang="en-US" altLang="zh-CN" sz="2400" b="1" spc="75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the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spc="-5" dirty="0">
                <a:solidFill>
                  <a:srgbClr val="831D87"/>
                </a:solidFill>
                <a:latin typeface="Segoe Print"/>
                <a:ea typeface="Segoe Print"/>
              </a:rPr>
              <a:t>wo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rld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0">
              <a:lnSpc>
                <a:spcPct val="145000"/>
              </a:lnSpc>
            </a:pPr>
            <a:r>
              <a:rPr lang="en-US" altLang="zh-CN" sz="2400" dirty="0">
                <a:solidFill>
                  <a:srgbClr val="831D87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The</a:t>
            </a:r>
            <a:r>
              <a:rPr lang="en-US" altLang="zh-CN" sz="2400" b="1" spc="129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wheat</a:t>
            </a:r>
            <a:r>
              <a:rPr lang="en-US" altLang="zh-CN" sz="2400" b="1" spc="129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of</a:t>
            </a:r>
            <a:r>
              <a:rPr lang="en-US" altLang="zh-CN" sz="2400" b="1" spc="129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commercial</a:t>
            </a:r>
            <a:r>
              <a:rPr lang="en-US" altLang="zh-CN" sz="2400" b="1" spc="135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importance</a:t>
            </a:r>
            <a:r>
              <a:rPr lang="en-US" altLang="zh-CN" sz="2400" b="1" spc="129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belong</a:t>
            </a:r>
            <a:r>
              <a:rPr lang="en-US" altLang="zh-CN" sz="2400" b="1" spc="129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to: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0" indent="2078989">
              <a:lnSpc>
                <a:spcPct val="145000"/>
              </a:lnSpc>
            </a:pPr>
            <a:r>
              <a:rPr lang="en-US" altLang="zh-CN" sz="2400" b="1" spc="40" dirty="0">
                <a:solidFill>
                  <a:srgbClr val="00AE4F"/>
                </a:solidFill>
                <a:latin typeface="Segoe Print"/>
                <a:ea typeface="Segoe Print"/>
              </a:rPr>
              <a:t>1.</a:t>
            </a:r>
            <a:r>
              <a:rPr lang="en-US" altLang="zh-CN" sz="2400" b="1" spc="34" dirty="0">
                <a:solidFill>
                  <a:srgbClr val="00AE4F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spc="44" dirty="0">
                <a:solidFill>
                  <a:srgbClr val="00AE4F"/>
                </a:solidFill>
                <a:latin typeface="Segoe Print"/>
                <a:ea typeface="Segoe Print"/>
              </a:rPr>
              <a:t>Triticum</a:t>
            </a:r>
            <a:r>
              <a:rPr lang="en-US" altLang="zh-CN" sz="2400" b="1" spc="50" dirty="0">
                <a:solidFill>
                  <a:srgbClr val="00AE4F"/>
                </a:solidFill>
                <a:latin typeface="Segoe Print"/>
                <a:ea typeface="Segoe Print"/>
              </a:rPr>
              <a:t>aestivum</a:t>
            </a:r>
            <a:r>
              <a:rPr lang="en-US" altLang="zh-CN" sz="2400" b="1" spc="60" dirty="0">
                <a:solidFill>
                  <a:srgbClr val="831D87"/>
                </a:solidFill>
                <a:latin typeface="Segoe Print"/>
                <a:ea typeface="Segoe Print"/>
              </a:rPr>
              <a:t>(common</a:t>
            </a:r>
            <a:r>
              <a:rPr lang="en-US" altLang="zh-CN" sz="2400" b="1" spc="40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spc="60" dirty="0">
                <a:solidFill>
                  <a:srgbClr val="831D87"/>
                </a:solidFill>
                <a:latin typeface="Segoe Print"/>
                <a:ea typeface="Segoe Print"/>
              </a:rPr>
              <a:t>hard</a:t>
            </a:r>
            <a:r>
              <a:rPr lang="en-US" altLang="zh-CN" sz="2400" b="1" spc="40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spc="50" dirty="0">
                <a:solidFill>
                  <a:srgbClr val="831D87"/>
                </a:solidFill>
                <a:latin typeface="Segoe Print"/>
                <a:ea typeface="Segoe Print"/>
              </a:rPr>
              <a:t>wheat)</a:t>
            </a:r>
          </a:p>
          <a:p>
            <a:pPr>
              <a:lnSpc>
                <a:spcPts val="505"/>
              </a:lnSpc>
            </a:pPr>
            <a:endParaRPr lang="en-US" dirty="0" smtClean="0"/>
          </a:p>
          <a:p>
            <a:pPr marL="0" indent="2078989">
              <a:lnSpc>
                <a:spcPct val="145000"/>
              </a:lnSpc>
            </a:pPr>
            <a:r>
              <a:rPr lang="en-US" altLang="zh-CN" sz="2400" b="1" dirty="0">
                <a:solidFill>
                  <a:srgbClr val="1970C9"/>
                </a:solidFill>
                <a:latin typeface="Segoe Print"/>
                <a:ea typeface="Segoe Print"/>
              </a:rPr>
              <a:t>2.</a:t>
            </a:r>
            <a:r>
              <a:rPr lang="en-US" altLang="zh-CN" sz="2400" b="1" dirty="0">
                <a:solidFill>
                  <a:srgbClr val="1970C9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1970C9"/>
                </a:solidFill>
                <a:latin typeface="Segoe Print"/>
                <a:ea typeface="Segoe Print"/>
              </a:rPr>
              <a:t>Triticum</a:t>
            </a:r>
            <a:r>
              <a:rPr lang="en-US" altLang="zh-CN" sz="2400" b="1" dirty="0">
                <a:solidFill>
                  <a:srgbClr val="1970C9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1970C9"/>
                </a:solidFill>
                <a:latin typeface="Segoe Print"/>
                <a:ea typeface="Segoe Print"/>
              </a:rPr>
              <a:t>durum</a:t>
            </a:r>
            <a:r>
              <a:rPr lang="en-US" altLang="zh-CN" sz="2400" b="1" dirty="0">
                <a:solidFill>
                  <a:srgbClr val="1970C9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(durun</a:t>
            </a:r>
            <a:r>
              <a:rPr lang="en-US" altLang="zh-CN" sz="2400" b="1" spc="34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wheat)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0" indent="2078989">
              <a:lnSpc>
                <a:spcPct val="145000"/>
              </a:lnSpc>
            </a:pPr>
            <a:r>
              <a:rPr lang="en-US" altLang="zh-CN" sz="2400" b="1" dirty="0">
                <a:solidFill>
                  <a:srgbClr val="BF2C0B"/>
                </a:solidFill>
                <a:latin typeface="Segoe Print"/>
                <a:ea typeface="Segoe Print"/>
              </a:rPr>
              <a:t>3.</a:t>
            </a:r>
            <a:r>
              <a:rPr lang="en-US" altLang="zh-CN" sz="2400" b="1" dirty="0">
                <a:solidFill>
                  <a:srgbClr val="BF2C0B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BF2C0B"/>
                </a:solidFill>
                <a:latin typeface="Segoe Print"/>
                <a:ea typeface="Segoe Print"/>
              </a:rPr>
              <a:t>Triticum</a:t>
            </a:r>
            <a:r>
              <a:rPr lang="en-US" altLang="zh-CN" sz="2400" b="1" dirty="0">
                <a:solidFill>
                  <a:srgbClr val="BF2C0B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BF2C0B"/>
                </a:solidFill>
                <a:latin typeface="Segoe Print"/>
                <a:ea typeface="Segoe Print"/>
              </a:rPr>
              <a:t>compactum</a:t>
            </a:r>
            <a:r>
              <a:rPr lang="en-US" altLang="zh-CN" sz="2400" b="1" dirty="0">
                <a:solidFill>
                  <a:srgbClr val="BF2C0B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(soft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white</a:t>
            </a:r>
            <a:r>
              <a:rPr lang="en-US" altLang="zh-CN" sz="2400" b="1" spc="25" dirty="0">
                <a:solidFill>
                  <a:srgbClr val="831D87"/>
                </a:solidFill>
                <a:latin typeface="Segoe Print"/>
                <a:cs typeface="Segoe Print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Segoe Print"/>
                <a:ea typeface="Segoe Print"/>
              </a:rPr>
              <a:t>wheat)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0"/>
          <p:cNvSpPr txBox="1"/>
          <p:nvPr/>
        </p:nvSpPr>
        <p:spPr>
          <a:xfrm>
            <a:off x="5092953" y="204777"/>
            <a:ext cx="3914636" cy="5617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8750"/>
              </a:lnSpc>
            </a:pPr>
            <a:r>
              <a:rPr lang="en-US" altLang="zh-CN" sz="2800" spc="55" dirty="0">
                <a:solidFill>
                  <a:srgbClr val="00AE4F"/>
                </a:solidFill>
                <a:latin typeface="Kartika"/>
                <a:ea typeface="Kartika"/>
              </a:rPr>
              <a:t>CRACKED</a:t>
            </a:r>
            <a:r>
              <a:rPr lang="en-US" altLang="zh-CN" sz="2800" spc="-1235" dirty="0">
                <a:solidFill>
                  <a:srgbClr val="00AE4F"/>
                </a:solidFill>
                <a:latin typeface="Kartika"/>
                <a:cs typeface="Kartika"/>
              </a:rPr>
              <a:t> </a:t>
            </a:r>
            <a:r>
              <a:rPr lang="en-US" altLang="zh-CN" sz="2800" spc="55" dirty="0">
                <a:solidFill>
                  <a:srgbClr val="00AE4F"/>
                </a:solidFill>
                <a:latin typeface="Kartika"/>
                <a:ea typeface="Kartika"/>
              </a:rPr>
              <a:t>WHEAT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9"/>
              </a:lnSpc>
            </a:pPr>
            <a:endParaRPr lang="en-US" dirty="0" smtClean="0"/>
          </a:p>
          <a:p>
            <a:pPr marL="0" hangingPunct="0">
              <a:lnSpc>
                <a:spcPct val="100833"/>
              </a:lnSpc>
            </a:pPr>
            <a:r>
              <a:rPr lang="en-US" altLang="zh-CN" sz="2800" dirty="0">
                <a:solidFill>
                  <a:srgbClr val="995114"/>
                </a:solidFill>
                <a:latin typeface="Wingdings"/>
                <a:ea typeface="Wingdings"/>
              </a:rPr>
              <a:t>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created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when</a:t>
            </a:r>
            <a:r>
              <a:rPr lang="en-US" altLang="zh-CN" sz="2800" spc="-6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row,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spc="50" dirty="0">
                <a:solidFill>
                  <a:srgbClr val="995114"/>
                </a:solidFill>
                <a:latin typeface="Comic Sans MS"/>
                <a:ea typeface="Comic Sans MS"/>
              </a:rPr>
              <a:t>unprocessed</a:t>
            </a:r>
            <a:r>
              <a:rPr lang="en-US" altLang="zh-CN" sz="2800" spc="-38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spc="50" dirty="0">
                <a:solidFill>
                  <a:srgbClr val="995114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berries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are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crushed</a:t>
            </a:r>
            <a:r>
              <a:rPr lang="en-US" altLang="zh-CN" sz="2800" spc="-1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or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cut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into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small</a:t>
            </a:r>
            <a:r>
              <a:rPr lang="en-US" altLang="zh-CN" sz="2800" spc="-2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pieces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9"/>
              </a:lnSpc>
            </a:pPr>
            <a:endParaRPr lang="en-US" dirty="0" smtClean="0"/>
          </a:p>
          <a:p>
            <a:pPr marL="0" hangingPunct="0">
              <a:lnSpc>
                <a:spcPct val="100416"/>
              </a:lnSpc>
            </a:pPr>
            <a:r>
              <a:rPr lang="en-US" altLang="zh-CN" sz="2800" dirty="0">
                <a:solidFill>
                  <a:srgbClr val="995114"/>
                </a:solidFill>
                <a:latin typeface="Wingdings"/>
                <a:ea typeface="Wingdings"/>
              </a:rPr>
              <a:t>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Cracked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2800" spc="2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used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in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800" spc="-3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production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cereals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can</a:t>
            </a:r>
            <a:r>
              <a:rPr lang="en-US" altLang="zh-CN" sz="2800" spc="1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be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used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in</a:t>
            </a:r>
            <a:r>
              <a:rPr lang="en-US" altLang="zh-CN" sz="2800" spc="-2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casserdes,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salads,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stuffing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800" spc="-4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as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a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meat</a:t>
            </a:r>
            <a:r>
              <a:rPr lang="en-US" altLang="zh-CN" sz="2800" spc="-1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dirty="0">
                <a:solidFill>
                  <a:srgbClr val="995114"/>
                </a:solidFill>
                <a:latin typeface="Comic Sans MS"/>
                <a:ea typeface="Comic Sans MS"/>
              </a:rPr>
              <a:t>extender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8"/>
          <p:cNvSpPr txBox="1"/>
          <p:nvPr/>
        </p:nvSpPr>
        <p:spPr>
          <a:xfrm>
            <a:off x="519988" y="920199"/>
            <a:ext cx="4882576" cy="5623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5833"/>
              </a:lnSpc>
            </a:pPr>
            <a:r>
              <a:rPr lang="en-US" altLang="zh-CN" sz="2800" b="1" dirty="0">
                <a:solidFill>
                  <a:srgbClr val="BF0000"/>
                </a:solidFill>
                <a:latin typeface="Comic Sans MS"/>
                <a:ea typeface="Comic Sans MS"/>
              </a:rPr>
              <a:t>Shredded</a:t>
            </a:r>
            <a:r>
              <a:rPr lang="en-US" altLang="zh-CN" sz="2800" b="1" spc="5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Comic Sans MS"/>
                <a:ea typeface="Comic Sans MS"/>
              </a:rPr>
              <a:t>products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95"/>
              </a:lnSpc>
            </a:pPr>
            <a:endParaRPr lang="en-US" dirty="0" smtClean="0"/>
          </a:p>
          <a:p>
            <a:pPr marL="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1970C9"/>
                </a:solidFill>
                <a:latin typeface="Wingdings"/>
                <a:ea typeface="Wingdings"/>
              </a:rPr>
              <a:t>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Wheat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is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cooked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in</a:t>
            </a:r>
            <a:r>
              <a:rPr lang="en-US" altLang="zh-CN" sz="2400" spc="-34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water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to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gelatinize</a:t>
            </a:r>
            <a:r>
              <a:rPr lang="en-US" altLang="zh-CN" sz="2400" spc="3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starch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1970C9"/>
                </a:solidFill>
                <a:latin typeface="Wingdings"/>
                <a:ea typeface="Wingdings"/>
              </a:rPr>
              <a:t>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The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conditioned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grain</a:t>
            </a:r>
            <a:r>
              <a:rPr lang="en-US" altLang="zh-CN" sz="2400" spc="4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is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fed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into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shedders</a:t>
            </a:r>
            <a:r>
              <a:rPr lang="en-US" altLang="zh-CN" sz="2400" spc="6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and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material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emerging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as</a:t>
            </a:r>
            <a:r>
              <a:rPr lang="en-US" altLang="zh-CN" sz="2400" spc="64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long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parallel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shreds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are</a:t>
            </a:r>
            <a:r>
              <a:rPr lang="en-US" altLang="zh-CN" sz="2400" spc="5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received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on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a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slowly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travelling</a:t>
            </a:r>
            <a:r>
              <a:rPr lang="en-US" altLang="zh-CN" sz="2400" spc="-2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band,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a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thick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mat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is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built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up</a:t>
            </a:r>
            <a:r>
              <a:rPr lang="en-US" altLang="zh-CN" sz="2400" spc="44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by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the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superimposition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of</a:t>
            </a:r>
            <a:r>
              <a:rPr lang="en-US" altLang="zh-CN" sz="2400" spc="5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several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1970C9"/>
                </a:solidFill>
                <a:latin typeface="Kartika"/>
                <a:ea typeface="Kartika"/>
              </a:rPr>
              <a:t>la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yers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1970C9"/>
                </a:solidFill>
                <a:latin typeface="Wingdings"/>
                <a:ea typeface="Wingdings"/>
              </a:rPr>
              <a:t>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The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mat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is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cut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into</a:t>
            </a:r>
            <a:r>
              <a:rPr lang="en-US" altLang="zh-CN" sz="2400" spc="-4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desired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shapes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and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baked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at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260</a:t>
            </a:r>
            <a:r>
              <a:rPr lang="en-US" altLang="zh-CN" sz="2400" spc="11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C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for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20</a:t>
            </a:r>
            <a:r>
              <a:rPr lang="en-US" altLang="zh-CN" sz="2400" spc="10" dirty="0">
                <a:solidFill>
                  <a:srgbClr val="1970C9"/>
                </a:solidFill>
                <a:latin typeface="Kartika"/>
                <a:cs typeface="Kartika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Kartika"/>
                <a:ea typeface="Kartika"/>
              </a:rPr>
              <a:t>minutes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0"/>
          <p:cNvSpPr txBox="1"/>
          <p:nvPr/>
        </p:nvSpPr>
        <p:spPr>
          <a:xfrm>
            <a:off x="91439" y="3063242"/>
            <a:ext cx="8667618" cy="30543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5833"/>
              </a:lnSpc>
            </a:pPr>
            <a:r>
              <a:rPr lang="en-US" altLang="zh-CN" sz="2800" b="1" spc="-5" dirty="0">
                <a:solidFill>
                  <a:srgbClr val="00AEEE"/>
                </a:solidFill>
                <a:latin typeface="Comic Sans MS"/>
                <a:ea typeface="Comic Sans MS"/>
              </a:rPr>
              <a:t>GRANULAR</a:t>
            </a:r>
            <a:r>
              <a:rPr lang="en-US" altLang="zh-CN" sz="2800" b="1" spc="30" dirty="0">
                <a:solidFill>
                  <a:srgbClr val="00AEEE"/>
                </a:solidFill>
                <a:latin typeface="Comic Sans MS"/>
                <a:cs typeface="Comic Sans MS"/>
              </a:rPr>
              <a:t> </a:t>
            </a:r>
            <a:r>
              <a:rPr lang="en-US" altLang="zh-CN" sz="2800" b="1" spc="-5" dirty="0">
                <a:solidFill>
                  <a:srgbClr val="00AEEE"/>
                </a:solidFill>
                <a:latin typeface="Comic Sans MS"/>
                <a:ea typeface="Comic Sans MS"/>
              </a:rPr>
              <a:t>PRODUCTS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95"/>
              </a:lnSpc>
            </a:pPr>
            <a:endParaRPr lang="en-US" dirty="0" smtClean="0"/>
          </a:p>
          <a:p>
            <a:pPr marL="0" hangingPunct="0">
              <a:lnSpc>
                <a:spcPct val="100416"/>
              </a:lnSpc>
            </a:pPr>
            <a:r>
              <a:rPr lang="en-US" altLang="zh-CN" sz="2400" dirty="0">
                <a:solidFill>
                  <a:srgbClr val="BF0000"/>
                </a:solidFill>
                <a:latin typeface="Wingdings"/>
                <a:ea typeface="Wingdings"/>
              </a:rPr>
              <a:t>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dough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made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yeasted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whole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meal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spc="-145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malted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barley</a:t>
            </a:r>
            <a:r>
              <a:rPr lang="en-US" altLang="zh-CN" sz="2400" spc="-3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flour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Wingdings"/>
                <a:ea typeface="Wingdings"/>
              </a:rPr>
              <a:t>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dough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fermented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for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about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5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hours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bread</a:t>
            </a:r>
            <a:r>
              <a:rPr lang="en-US" altLang="zh-CN" sz="2400" spc="-85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is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BF0000"/>
                </a:solidFill>
                <a:latin typeface="Comic Sans MS"/>
                <a:ea typeface="Comic Sans MS"/>
              </a:rPr>
              <a:t>ba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ked</a:t>
            </a:r>
          </a:p>
          <a:p>
            <a:pPr marL="0" hangingPunct="0">
              <a:lnSpc>
                <a:spcPct val="100416"/>
              </a:lnSpc>
            </a:pPr>
            <a:r>
              <a:rPr lang="en-US" altLang="zh-CN" sz="2400" dirty="0">
                <a:solidFill>
                  <a:srgbClr val="BF0000"/>
                </a:solidFill>
                <a:latin typeface="Wingdings"/>
                <a:ea typeface="Wingdings"/>
              </a:rPr>
              <a:t>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bread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then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broken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up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dried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ground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to</a:t>
            </a:r>
            <a:r>
              <a:rPr lang="en-US" altLang="zh-CN" sz="2400" spc="-104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desired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spc="5" dirty="0">
                <a:solidFill>
                  <a:srgbClr val="BF0000"/>
                </a:solidFill>
                <a:latin typeface="Comic Sans MS"/>
                <a:ea typeface="Comic Sans MS"/>
              </a:rPr>
              <a:t>f</a:t>
            </a:r>
            <a:r>
              <a:rPr lang="en-US" altLang="zh-CN" sz="2400" dirty="0">
                <a:solidFill>
                  <a:srgbClr val="BF0000"/>
                </a:solidFill>
                <a:latin typeface="Comic Sans MS"/>
                <a:ea typeface="Comic Sans MS"/>
              </a:rPr>
              <a:t>ineness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2"/>
          <p:cNvSpPr txBox="1"/>
          <p:nvPr/>
        </p:nvSpPr>
        <p:spPr>
          <a:xfrm>
            <a:off x="91439" y="3706340"/>
            <a:ext cx="8563866" cy="2841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5902">
              <a:lnSpc>
                <a:spcPct val="118333"/>
              </a:lnSpc>
            </a:pPr>
            <a:r>
              <a:rPr lang="en-US" altLang="zh-CN" sz="2800" spc="-50" dirty="0">
                <a:solidFill>
                  <a:srgbClr val="995114"/>
                </a:solidFill>
                <a:latin typeface="Kartika"/>
                <a:ea typeface="Kartika"/>
              </a:rPr>
              <a:t>Biscuits,</a:t>
            </a:r>
            <a:r>
              <a:rPr lang="en-US" altLang="zh-CN" sz="2800" spc="-85" dirty="0">
                <a:solidFill>
                  <a:srgbClr val="995114"/>
                </a:solidFill>
                <a:latin typeface="Kartika"/>
                <a:cs typeface="Kartika"/>
              </a:rPr>
              <a:t> </a:t>
            </a:r>
            <a:r>
              <a:rPr lang="en-US" altLang="zh-CN" sz="2800" spc="-60" dirty="0">
                <a:solidFill>
                  <a:srgbClr val="995114"/>
                </a:solidFill>
                <a:latin typeface="Kartika"/>
                <a:ea typeface="Kartika"/>
              </a:rPr>
              <a:t>cookies,</a:t>
            </a:r>
            <a:r>
              <a:rPr lang="en-US" altLang="zh-CN" sz="2800" spc="-85" dirty="0">
                <a:solidFill>
                  <a:srgbClr val="995114"/>
                </a:solidFill>
                <a:latin typeface="Kartika"/>
                <a:cs typeface="Kartika"/>
              </a:rPr>
              <a:t> </a:t>
            </a:r>
            <a:r>
              <a:rPr lang="en-US" altLang="zh-CN" sz="2800" spc="-69" dirty="0">
                <a:solidFill>
                  <a:srgbClr val="995114"/>
                </a:solidFill>
                <a:latin typeface="Kartika"/>
                <a:ea typeface="Kartika"/>
              </a:rPr>
              <a:t>and</a:t>
            </a:r>
            <a:r>
              <a:rPr lang="en-US" altLang="zh-CN" sz="2800" spc="-85" dirty="0">
                <a:solidFill>
                  <a:srgbClr val="995114"/>
                </a:solidFill>
                <a:latin typeface="Kartika"/>
                <a:cs typeface="Kartika"/>
              </a:rPr>
              <a:t> </a:t>
            </a:r>
            <a:r>
              <a:rPr lang="en-US" altLang="zh-CN" sz="2800" spc="-60" dirty="0">
                <a:solidFill>
                  <a:srgbClr val="995114"/>
                </a:solidFill>
                <a:latin typeface="Kartika"/>
                <a:ea typeface="Kartika"/>
              </a:rPr>
              <a:t>confectionary</a:t>
            </a:r>
            <a:r>
              <a:rPr lang="en-US" altLang="zh-CN" sz="2800" spc="-94" dirty="0">
                <a:solidFill>
                  <a:srgbClr val="995114"/>
                </a:solidFill>
                <a:latin typeface="Kartika"/>
                <a:cs typeface="Kartika"/>
              </a:rPr>
              <a:t> </a:t>
            </a:r>
            <a:r>
              <a:rPr lang="en-US" altLang="zh-CN" sz="2800" spc="-60" dirty="0">
                <a:solidFill>
                  <a:srgbClr val="995114"/>
                </a:solidFill>
                <a:latin typeface="Kartika"/>
                <a:ea typeface="Kartika"/>
              </a:rPr>
              <a:t>products</a:t>
            </a:r>
          </a:p>
          <a:p>
            <a:pPr>
              <a:lnSpc>
                <a:spcPts val="15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6EBF"/>
                </a:solidFill>
                <a:latin typeface="Wingdings"/>
                <a:ea typeface="Wingdings"/>
              </a:rPr>
              <a:t>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These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are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low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density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baked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products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require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soft</a:t>
            </a:r>
            <a:r>
              <a:rPr lang="en-US" altLang="zh-CN" sz="2000" b="1" spc="-125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wheat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006EBF"/>
                </a:solidFill>
                <a:latin typeface="Wingdings"/>
                <a:ea typeface="Wingdings"/>
              </a:rPr>
              <a:t>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In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biscuits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cookies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making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should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not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contain</a:t>
            </a:r>
            <a:r>
              <a:rPr lang="en-US" altLang="zh-CN" sz="2000" b="1" spc="-1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more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than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13.5%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moisture,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protein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content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of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should</a:t>
            </a:r>
            <a:r>
              <a:rPr lang="en-US" altLang="zh-CN" sz="2000" b="1" spc="-16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range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between</a:t>
            </a:r>
            <a:r>
              <a:rPr lang="en-US" altLang="zh-CN" sz="2000" b="1" spc="-3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spc="5" dirty="0">
                <a:solidFill>
                  <a:srgbClr val="006EBF"/>
                </a:solidFill>
                <a:latin typeface="Comic Sans MS"/>
                <a:ea typeface="Comic Sans MS"/>
              </a:rPr>
              <a:t>7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-8%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006EBF"/>
                </a:solidFill>
                <a:latin typeface="Wingdings"/>
                <a:ea typeface="Wingdings"/>
              </a:rPr>
              <a:t>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Other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ingredients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used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are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sweetening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agents,</a:t>
            </a:r>
            <a:r>
              <a:rPr lang="en-US" altLang="zh-CN" sz="2000" b="1" spc="-12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shortening,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emulsifiers,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milk,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salt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aerating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agents</a:t>
            </a:r>
            <a:r>
              <a:rPr lang="en-US" altLang="zh-CN" sz="2000" b="1" spc="-69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etc.</a:t>
            </a:r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6EBF"/>
                </a:solidFill>
                <a:latin typeface="Wingdings"/>
                <a:ea typeface="Wingdings"/>
              </a:rPr>
              <a:t>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Fruits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nuts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are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used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for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taste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000" b="1" spc="-89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b="1" dirty="0">
                <a:solidFill>
                  <a:srgbClr val="006EBF"/>
                </a:solidFill>
                <a:latin typeface="Comic Sans MS"/>
                <a:ea typeface="Comic Sans MS"/>
              </a:rPr>
              <a:t>flavor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6"/>
          <p:cNvSpPr txBox="1"/>
          <p:nvPr/>
        </p:nvSpPr>
        <p:spPr>
          <a:xfrm>
            <a:off x="305714" y="1607904"/>
            <a:ext cx="8390200" cy="3918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166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Hand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made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vermicelli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is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made</a:t>
            </a:r>
            <a:r>
              <a:rPr lang="en-US" altLang="zh-CN" sz="3200" b="1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with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maida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into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very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fine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threads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and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is</a:t>
            </a:r>
            <a:r>
              <a:rPr lang="en-US" altLang="zh-CN" sz="3200" b="1" spc="-4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very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popular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as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the</a:t>
            </a:r>
            <a:r>
              <a:rPr lang="en-US" altLang="zh-CN" sz="3200" b="1" spc="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vermicelli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0"/>
              </a:lnSpc>
            </a:pPr>
            <a:endParaRPr lang="en-US" dirty="0" smtClean="0"/>
          </a:p>
          <a:p>
            <a:pPr marL="0">
              <a:lnSpc>
                <a:spcPct val="11625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Delicious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payasam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is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made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from</a:t>
            </a:r>
            <a:r>
              <a:rPr lang="en-US" altLang="zh-CN" sz="3200" b="1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this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44"/>
              </a:lnSpc>
            </a:pPr>
            <a:endParaRPr lang="en-US" dirty="0" smtClean="0"/>
          </a:p>
          <a:p>
            <a:pPr marL="0" hangingPunct="0">
              <a:lnSpc>
                <a:spcPct val="10375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It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is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very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fast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process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and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does</a:t>
            </a:r>
            <a:r>
              <a:rPr lang="en-US" altLang="zh-CN" sz="3200" b="1" spc="5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not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require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any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costly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machinery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or</a:t>
            </a:r>
            <a:r>
              <a:rPr lang="en-US" altLang="zh-CN" sz="3200" b="1" spc="-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/>
                <a:ea typeface="Comic Sans MS"/>
              </a:rPr>
              <a:t>equipment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8"/>
          <p:cNvSpPr txBox="1"/>
          <p:nvPr/>
        </p:nvSpPr>
        <p:spPr>
          <a:xfrm>
            <a:off x="305714" y="260162"/>
            <a:ext cx="8306993" cy="5750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8750"/>
              </a:lnSpc>
            </a:pPr>
            <a:r>
              <a:rPr lang="en-US" altLang="zh-CN" sz="3600" spc="85" dirty="0">
                <a:solidFill>
                  <a:srgbClr val="BF0000"/>
                </a:solidFill>
                <a:latin typeface="Kartika"/>
                <a:ea typeface="Kartika"/>
              </a:rPr>
              <a:t>PAP</a:t>
            </a:r>
            <a:r>
              <a:rPr lang="en-US" altLang="zh-CN" sz="3600" spc="75" dirty="0">
                <a:solidFill>
                  <a:srgbClr val="BF0000"/>
                </a:solidFill>
                <a:latin typeface="Kartika"/>
                <a:ea typeface="Kartika"/>
              </a:rPr>
              <a:t>PAD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marL="0" indent="285902">
              <a:lnSpc>
                <a:spcPct val="100000"/>
              </a:lnSpc>
            </a:pPr>
            <a:r>
              <a:rPr lang="en-US" altLang="zh-CN" sz="2800" dirty="0">
                <a:solidFill>
                  <a:srgbClr val="6E2E9E"/>
                </a:solidFill>
                <a:latin typeface="Wingdings"/>
                <a:ea typeface="Wingdings"/>
              </a:rPr>
              <a:t>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Pappad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is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very</a:t>
            </a:r>
            <a:r>
              <a:rPr lang="en-US" altLang="zh-CN" sz="2800" b="1" spc="-34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popular</a:t>
            </a:r>
          </a:p>
          <a:p>
            <a:pPr marL="285902" hangingPunct="0">
              <a:lnSpc>
                <a:spcPct val="102499"/>
              </a:lnSpc>
            </a:pPr>
            <a:r>
              <a:rPr lang="en-US" altLang="zh-CN" sz="2800" dirty="0">
                <a:solidFill>
                  <a:srgbClr val="6E2E9E"/>
                </a:solidFill>
                <a:latin typeface="Wingdings"/>
                <a:ea typeface="Wingdings"/>
              </a:rPr>
              <a:t>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They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are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used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as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meal</a:t>
            </a:r>
            <a:r>
              <a:rPr lang="en-US" altLang="zh-CN" sz="2800" b="1" spc="-55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accompaniments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especially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on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festive</a:t>
            </a:r>
            <a:r>
              <a:rPr lang="en-US" altLang="zh-CN" sz="2800" b="1" spc="-30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occasions</a:t>
            </a:r>
          </a:p>
          <a:p>
            <a:pPr marL="0" indent="285902">
              <a:lnSpc>
                <a:spcPct val="100000"/>
              </a:lnSpc>
            </a:pPr>
            <a:r>
              <a:rPr lang="en-US" altLang="zh-CN" sz="2800" dirty="0">
                <a:solidFill>
                  <a:srgbClr val="6E2E9E"/>
                </a:solidFill>
                <a:latin typeface="Wingdings"/>
                <a:ea typeface="Wingdings"/>
              </a:rPr>
              <a:t>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Leavening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agent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used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is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sodium</a:t>
            </a:r>
            <a:r>
              <a:rPr lang="en-US" altLang="zh-CN" sz="2800" b="1" spc="-44" dirty="0">
                <a:solidFill>
                  <a:srgbClr val="6E2E9E"/>
                </a:solidFill>
                <a:latin typeface="Segoe Print"/>
                <a:cs typeface="Segoe Print"/>
              </a:rPr>
              <a:t> </a:t>
            </a:r>
            <a:r>
              <a:rPr lang="en-US" altLang="zh-CN" sz="2800" b="1" dirty="0">
                <a:solidFill>
                  <a:srgbClr val="6E2E9E"/>
                </a:solidFill>
                <a:latin typeface="Segoe Print"/>
                <a:ea typeface="Segoe Print"/>
              </a:rPr>
              <a:t>bicarbonate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91439" y="554612"/>
            <a:ext cx="9065259" cy="5758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15133">
              <a:lnSpc>
                <a:spcPct val="116250"/>
              </a:lnSpc>
            </a:pPr>
            <a:r>
              <a:rPr lang="en-US" altLang="zh-CN" sz="3200" b="1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Comic Sans MS"/>
                <a:ea typeface="Comic Sans MS"/>
              </a:rPr>
              <a:t>WHAT</a:t>
            </a:r>
            <a:r>
              <a:rPr lang="en-US" altLang="zh-CN" sz="3200" b="1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Comic Sans MS"/>
                <a:cs typeface="Comic Sans MS"/>
              </a:rPr>
              <a:t> </a:t>
            </a:r>
            <a:r>
              <a:rPr lang="en-US" altLang="zh-CN" sz="3200" b="1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Comic Sans MS"/>
                <a:ea typeface="Comic Sans MS"/>
              </a:rPr>
              <a:t>IS</a:t>
            </a:r>
            <a:r>
              <a:rPr lang="en-US" altLang="zh-CN" sz="3200" b="1" u="sng" spc="30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Comic Sans MS"/>
                <a:cs typeface="Comic Sans MS"/>
              </a:rPr>
              <a:t> </a:t>
            </a:r>
            <a:r>
              <a:rPr lang="en-US" altLang="zh-CN" sz="3200" b="1" u="sng" dirty="0">
                <a:solidFill>
                  <a:srgbClr val="FE0000"/>
                </a:solidFill>
                <a:uFill>
                  <a:solidFill>
                    <a:srgbClr val="FE0000"/>
                  </a:solidFill>
                </a:uFill>
                <a:latin typeface="Comic Sans MS"/>
                <a:ea typeface="Comic Sans MS"/>
              </a:rPr>
              <a:t>MILLING????????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64"/>
              </a:lnSpc>
            </a:pPr>
            <a:endParaRPr lang="en-US" dirty="0" smtClean="0"/>
          </a:p>
          <a:p>
            <a:pPr marL="0" hangingPunct="0">
              <a:lnSpc>
                <a:spcPct val="100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Most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cereal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grains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are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used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either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for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production</a:t>
            </a:r>
            <a:r>
              <a:rPr lang="en-US" altLang="zh-CN" sz="2400" b="1" spc="-1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animal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feed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or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for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milling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for</a:t>
            </a:r>
            <a:r>
              <a:rPr lang="en-US" altLang="zh-CN" sz="2400" b="1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human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omic Sans MS"/>
                <a:ea typeface="Comic Sans MS"/>
              </a:rPr>
              <a:t>cons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umption</a:t>
            </a:r>
          </a:p>
          <a:p>
            <a:pPr marL="0" hangingPunct="0">
              <a:lnSpc>
                <a:spcPct val="100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grinding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for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human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consumption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has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to</a:t>
            </a:r>
            <a:r>
              <a:rPr lang="en-US" altLang="zh-CN" sz="2400" b="1" spc="-9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meet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higher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standards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quality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called</a:t>
            </a:r>
            <a:r>
              <a:rPr lang="en-US" altLang="zh-CN" sz="2400" b="1" spc="-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milling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aim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milling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two</a:t>
            </a:r>
            <a:r>
              <a:rPr lang="en-US" altLang="zh-CN" sz="2400" b="1" spc="-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omic Sans MS"/>
                <a:ea typeface="Comic Sans MS"/>
              </a:rPr>
              <a:t>fold;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69"/>
              </a:lnSpc>
            </a:pPr>
            <a:endParaRPr lang="en-US" dirty="0" smtClean="0"/>
          </a:p>
          <a:p>
            <a:pPr marL="0" indent="1100632">
              <a:lnSpc>
                <a:spcPct val="115833"/>
              </a:lnSpc>
            </a:pPr>
            <a:r>
              <a:rPr lang="en-US" altLang="zh-CN" sz="2400" b="1" dirty="0">
                <a:solidFill>
                  <a:srgbClr val="831D87"/>
                </a:solidFill>
                <a:latin typeface="Comic Sans MS"/>
                <a:ea typeface="Comic Sans MS"/>
              </a:rPr>
              <a:t>1.</a:t>
            </a:r>
            <a:r>
              <a:rPr lang="en-US" altLang="zh-CN" sz="2400" b="1" dirty="0">
                <a:solidFill>
                  <a:srgbClr val="831D87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Comic Sans MS"/>
                <a:ea typeface="Comic Sans MS"/>
              </a:rPr>
              <a:t>to</a:t>
            </a:r>
            <a:r>
              <a:rPr lang="en-US" altLang="zh-CN" sz="2400" b="1" dirty="0">
                <a:solidFill>
                  <a:srgbClr val="831D87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Comic Sans MS"/>
                <a:ea typeface="Comic Sans MS"/>
              </a:rPr>
              <a:t>grind</a:t>
            </a:r>
            <a:r>
              <a:rPr lang="en-US" altLang="zh-CN" sz="2400" b="1" dirty="0">
                <a:solidFill>
                  <a:srgbClr val="831D87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Comic Sans MS"/>
                <a:ea typeface="Comic Sans MS"/>
              </a:rPr>
              <a:t>cleaned</a:t>
            </a:r>
            <a:r>
              <a:rPr lang="en-US" altLang="zh-CN" sz="2400" b="1" dirty="0">
                <a:solidFill>
                  <a:srgbClr val="831D87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b="1" dirty="0">
                <a:solidFill>
                  <a:srgbClr val="831D87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Comic Sans MS"/>
                <a:ea typeface="Comic Sans MS"/>
              </a:rPr>
              <a:t>tempered</a:t>
            </a:r>
            <a:r>
              <a:rPr lang="en-US" altLang="zh-CN" sz="2400" b="1" spc="-34" dirty="0">
                <a:solidFill>
                  <a:srgbClr val="831D87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831D87"/>
                </a:solidFill>
                <a:latin typeface="Comic Sans MS"/>
                <a:ea typeface="Comic Sans MS"/>
              </a:rPr>
              <a:t>cereal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10"/>
              </a:lnSpc>
            </a:pPr>
            <a:endParaRPr lang="en-US" dirty="0" smtClean="0"/>
          </a:p>
          <a:p>
            <a:pPr marL="0" indent="1054912" hangingPunct="0">
              <a:lnSpc>
                <a:spcPct val="100833"/>
              </a:lnSpc>
            </a:pP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2.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to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completely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separate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bran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germ</a:t>
            </a:r>
            <a:r>
              <a:rPr lang="en-US" altLang="zh-CN" sz="2400" b="1" spc="-50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from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mealy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endosperm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to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thoroughly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pulverize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b="1" spc="-104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mealy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endosperm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into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middings,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semolina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case</a:t>
            </a:r>
            <a:r>
              <a:rPr lang="en-US" altLang="zh-CN" sz="2400" b="1" spc="5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spc="-5" dirty="0">
                <a:solidFill>
                  <a:srgbClr val="355E11"/>
                </a:solidFill>
                <a:latin typeface="Comic Sans MS"/>
                <a:ea typeface="Comic Sans MS"/>
              </a:rPr>
              <a:t>w</a:t>
            </a:r>
            <a:r>
              <a:rPr lang="en-US" altLang="zh-CN" sz="2400" b="1" dirty="0">
                <a:solidFill>
                  <a:srgbClr val="355E11"/>
                </a:solidFill>
                <a:latin typeface="Comic Sans MS"/>
                <a:ea typeface="Comic Sans MS"/>
              </a:rPr>
              <a:t>heat.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0"/>
          <p:cNvSpPr txBox="1"/>
          <p:nvPr/>
        </p:nvSpPr>
        <p:spPr>
          <a:xfrm>
            <a:off x="2520695" y="351831"/>
            <a:ext cx="4395978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5" dirty="0">
                <a:solidFill>
                  <a:srgbClr val="518F1B"/>
                </a:solidFill>
                <a:latin typeface="Aharoni"/>
                <a:ea typeface="Aharoni"/>
              </a:rPr>
              <a:t>NUTRIENT</a:t>
            </a:r>
            <a:r>
              <a:rPr lang="en-US" altLang="zh-CN" sz="2800" spc="5" dirty="0">
                <a:solidFill>
                  <a:srgbClr val="518F1B"/>
                </a:solidFill>
                <a:latin typeface="Aharoni"/>
                <a:cs typeface="Aharoni"/>
              </a:rPr>
              <a:t> </a:t>
            </a:r>
            <a:r>
              <a:rPr lang="en-US" altLang="zh-CN" sz="2800" dirty="0">
                <a:solidFill>
                  <a:srgbClr val="518F1B"/>
                </a:solidFill>
                <a:latin typeface="Aharoni"/>
                <a:ea typeface="Aharoni"/>
              </a:rPr>
              <a:t>COMPOSITION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93898" y="1136650"/>
          <a:ext cx="6396099" cy="4548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8001"/>
                <a:gridCol w="1271651"/>
                <a:gridCol w="1671573"/>
                <a:gridCol w="871601"/>
                <a:gridCol w="1303273"/>
              </a:tblGrid>
              <a:tr h="718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254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00000"/>
                        </a:lnSpc>
                      </a:pPr>
                      <a:r>
                        <a:rPr lang="en-US" altLang="zh-CN" sz="1800" b="1" spc="-25" dirty="0">
                          <a:solidFill>
                            <a:srgbClr val="FE0000"/>
                          </a:solidFill>
                          <a:latin typeface="Comic Sans MS"/>
                          <a:ea typeface="Comic Sans MS"/>
                        </a:rPr>
                        <a:t>Wh</a:t>
                      </a:r>
                      <a:r>
                        <a:rPr lang="en-US" altLang="zh-CN" sz="1800" b="1" spc="-20" dirty="0">
                          <a:solidFill>
                            <a:srgbClr val="FE0000"/>
                          </a:solidFill>
                          <a:latin typeface="Comic Sans MS"/>
                          <a:ea typeface="Comic Sans MS"/>
                        </a:rPr>
                        <a:t>ole</a:t>
                      </a:r>
                    </a:p>
                    <a:p>
                      <a:pPr marL="0" indent="79375">
                        <a:lnSpc>
                          <a:spcPct val="115833"/>
                        </a:lnSpc>
                      </a:pPr>
                      <a:r>
                        <a:rPr lang="en-US" altLang="zh-CN" sz="1800" b="1" spc="-25" dirty="0">
                          <a:solidFill>
                            <a:srgbClr val="FE0000"/>
                          </a:solidFill>
                          <a:latin typeface="Comic Sans MS"/>
                          <a:ea typeface="Comic Sans MS"/>
                        </a:rPr>
                        <a:t>gra</a:t>
                      </a:r>
                      <a:r>
                        <a:rPr lang="en-US" altLang="zh-CN" sz="1800" b="1" spc="-20" dirty="0">
                          <a:solidFill>
                            <a:srgbClr val="FE0000"/>
                          </a:solidFill>
                          <a:latin typeface="Comic Sans MS"/>
                          <a:ea typeface="Comic Sans MS"/>
                        </a:rPr>
                        <a:t>in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254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15833"/>
                        </a:lnSpc>
                      </a:pPr>
                      <a:r>
                        <a:rPr lang="en-US" altLang="zh-CN" sz="1800" b="1" spc="-15" dirty="0">
                          <a:solidFill>
                            <a:srgbClr val="FE0000"/>
                          </a:solidFill>
                          <a:latin typeface="Comic Sans MS"/>
                          <a:ea typeface="Comic Sans MS"/>
                        </a:rPr>
                        <a:t>End</a:t>
                      </a:r>
                      <a:r>
                        <a:rPr lang="en-US" altLang="zh-CN" sz="1800" b="1" spc="-10" dirty="0">
                          <a:solidFill>
                            <a:srgbClr val="FE0000"/>
                          </a:solidFill>
                          <a:latin typeface="Comic Sans MS"/>
                          <a:ea typeface="Comic Sans MS"/>
                        </a:rPr>
                        <a:t>osperm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254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882">
                        <a:lnSpc>
                          <a:spcPct val="115833"/>
                        </a:lnSpc>
                      </a:pPr>
                      <a:r>
                        <a:rPr lang="en-US" altLang="zh-CN" sz="1800" b="1" spc="-30" dirty="0">
                          <a:solidFill>
                            <a:srgbClr val="FE0000"/>
                          </a:solidFill>
                          <a:latin typeface="Comic Sans MS"/>
                          <a:ea typeface="Comic Sans MS"/>
                        </a:rPr>
                        <a:t>Br</a:t>
                      </a:r>
                      <a:r>
                        <a:rPr lang="en-US" altLang="zh-CN" sz="1800" b="1" spc="-25" dirty="0">
                          <a:solidFill>
                            <a:srgbClr val="FE0000"/>
                          </a:solidFill>
                          <a:latin typeface="Comic Sans MS"/>
                          <a:ea typeface="Comic Sans MS"/>
                        </a:rPr>
                        <a:t>an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254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755">
                        <a:lnSpc>
                          <a:spcPct val="115833"/>
                        </a:lnSpc>
                      </a:pPr>
                      <a:r>
                        <a:rPr lang="en-US" altLang="zh-CN" sz="1800" b="1" spc="-34" dirty="0">
                          <a:solidFill>
                            <a:srgbClr val="FE0000"/>
                          </a:solidFill>
                          <a:latin typeface="Comic Sans MS"/>
                          <a:ea typeface="Comic Sans MS"/>
                        </a:rPr>
                        <a:t>Ge</a:t>
                      </a:r>
                      <a:r>
                        <a:rPr lang="en-US" altLang="zh-CN" sz="1800" b="1" spc="-25" dirty="0">
                          <a:solidFill>
                            <a:srgbClr val="FE0000"/>
                          </a:solidFill>
                          <a:latin typeface="Comic Sans MS"/>
                          <a:ea typeface="Comic Sans MS"/>
                        </a:rPr>
                        <a:t>rm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25400">
                      <a:solidFill>
                        <a:srgbClr val="145199"/>
                      </a:solidFill>
                      <a:prstDash val="solid"/>
                    </a:lnB>
                  </a:tcPr>
                </a:tc>
              </a:tr>
              <a:tr h="619759">
                <a:tc>
                  <a:txBody>
                    <a:bodyPr/>
                    <a:lstStyle/>
                    <a:p>
                      <a:pPr marL="0" indent="85471">
                        <a:lnSpc>
                          <a:spcPct val="116250"/>
                        </a:lnSpc>
                      </a:pPr>
                      <a:r>
                        <a:rPr lang="en-US" altLang="zh-CN" sz="1800" b="1" spc="-20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Prot</a:t>
                      </a:r>
                      <a:r>
                        <a:rPr lang="en-US" altLang="zh-CN" sz="1800" b="1" spc="-10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ein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254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45000"/>
                        </a:lnSpc>
                      </a:pPr>
                      <a:r>
                        <a:rPr lang="en-US" altLang="zh-CN" sz="1800" b="1" spc="-6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16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254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45000"/>
                        </a:lnSpc>
                      </a:pPr>
                      <a:r>
                        <a:rPr lang="en-US" altLang="zh-CN" sz="1800" b="1" spc="-6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254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882">
                        <a:lnSpc>
                          <a:spcPct val="145000"/>
                        </a:lnSpc>
                      </a:pPr>
                      <a:r>
                        <a:rPr lang="en-US" altLang="zh-CN" sz="1800" b="1" spc="-6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16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254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755">
                        <a:lnSpc>
                          <a:spcPct val="145000"/>
                        </a:lnSpc>
                      </a:pPr>
                      <a:r>
                        <a:rPr lang="en-US" altLang="zh-CN" sz="1800" b="1" spc="-55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22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254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</a:tr>
              <a:tr h="619886">
                <a:tc>
                  <a:txBody>
                    <a:bodyPr/>
                    <a:lstStyle/>
                    <a:p>
                      <a:pPr marL="0" indent="85471">
                        <a:lnSpc>
                          <a:spcPct val="115833"/>
                        </a:lnSpc>
                      </a:pPr>
                      <a:r>
                        <a:rPr lang="en-US" altLang="zh-CN" sz="1800" b="1" spc="-40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Fat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45000"/>
                        </a:lnSpc>
                      </a:pPr>
                      <a:r>
                        <a:rPr lang="en-US" altLang="zh-CN" sz="1800" b="1" spc="-114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45000"/>
                        </a:lnSpc>
                      </a:pPr>
                      <a:r>
                        <a:rPr lang="en-US" altLang="zh-CN" sz="1800" b="1" spc="-4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1.5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882">
                        <a:lnSpc>
                          <a:spcPct val="145000"/>
                        </a:lnSpc>
                      </a:pPr>
                      <a:r>
                        <a:rPr lang="en-US" altLang="zh-CN" sz="1800" b="1" spc="-114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755">
                        <a:lnSpc>
                          <a:spcPct val="145000"/>
                        </a:lnSpc>
                      </a:pPr>
                      <a:r>
                        <a:rPr lang="en-US" altLang="zh-CN" sz="1800" b="1" spc="-114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</a:tr>
              <a:tr h="619887">
                <a:tc>
                  <a:txBody>
                    <a:bodyPr/>
                    <a:lstStyle/>
                    <a:p>
                      <a:pPr marL="0" indent="85471">
                        <a:lnSpc>
                          <a:spcPct val="115833"/>
                        </a:lnSpc>
                      </a:pPr>
                      <a:r>
                        <a:rPr lang="en-US" altLang="zh-CN" sz="1800" b="1" spc="-25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Car</a:t>
                      </a:r>
                      <a:r>
                        <a:rPr lang="en-US" altLang="zh-CN" sz="1800" b="1" spc="-20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bs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45000"/>
                        </a:lnSpc>
                      </a:pPr>
                      <a:r>
                        <a:rPr lang="en-US" altLang="zh-CN" sz="1800" b="1" spc="-6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68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45000"/>
                        </a:lnSpc>
                      </a:pPr>
                      <a:r>
                        <a:rPr lang="en-US" altLang="zh-CN" sz="1800" b="1" spc="-6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82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882">
                        <a:lnSpc>
                          <a:spcPct val="145000"/>
                        </a:lnSpc>
                      </a:pPr>
                      <a:r>
                        <a:rPr lang="en-US" altLang="zh-CN" sz="1800" b="1" spc="-6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16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755">
                        <a:lnSpc>
                          <a:spcPct val="145000"/>
                        </a:lnSpc>
                      </a:pPr>
                      <a:r>
                        <a:rPr lang="en-US" altLang="zh-CN" sz="1800" b="1" spc="-6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40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</a:tr>
              <a:tr h="712089">
                <a:tc>
                  <a:txBody>
                    <a:bodyPr/>
                    <a:lstStyle/>
                    <a:p>
                      <a:pPr marL="0" indent="85471">
                        <a:lnSpc>
                          <a:spcPct val="100000"/>
                        </a:lnSpc>
                      </a:pPr>
                      <a:r>
                        <a:rPr lang="en-US" altLang="zh-CN" sz="1800" b="1" spc="-20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Di</a:t>
                      </a:r>
                      <a:r>
                        <a:rPr lang="en-US" altLang="zh-CN" sz="1800" b="1" spc="-15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etary</a:t>
                      </a:r>
                    </a:p>
                    <a:p>
                      <a:pPr marL="0" indent="85471">
                        <a:lnSpc>
                          <a:spcPct val="115833"/>
                        </a:lnSpc>
                      </a:pPr>
                      <a:r>
                        <a:rPr lang="en-US" altLang="zh-CN" sz="1800" b="1" spc="-25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fib</a:t>
                      </a:r>
                      <a:r>
                        <a:rPr lang="en-US" altLang="zh-CN" sz="1800" b="1" spc="-20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er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45000"/>
                        </a:lnSpc>
                      </a:pPr>
                      <a:r>
                        <a:rPr lang="en-US" altLang="zh-CN" sz="1800" b="1" spc="-6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45000"/>
                        </a:lnSpc>
                      </a:pPr>
                      <a:r>
                        <a:rPr lang="en-US" altLang="zh-CN" sz="1800" b="1" spc="-4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1.5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882">
                        <a:lnSpc>
                          <a:spcPct val="145000"/>
                        </a:lnSpc>
                      </a:pPr>
                      <a:r>
                        <a:rPr lang="en-US" altLang="zh-CN" sz="1800" b="1" spc="-6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53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755">
                        <a:lnSpc>
                          <a:spcPct val="145000"/>
                        </a:lnSpc>
                      </a:pPr>
                      <a:r>
                        <a:rPr lang="en-US" altLang="zh-CN" sz="1800" b="1" spc="-6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25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</a:tr>
              <a:tr h="619886">
                <a:tc>
                  <a:txBody>
                    <a:bodyPr/>
                    <a:lstStyle/>
                    <a:p>
                      <a:pPr marL="0" indent="85471">
                        <a:lnSpc>
                          <a:spcPct val="115833"/>
                        </a:lnSpc>
                      </a:pPr>
                      <a:r>
                        <a:rPr lang="en-US" altLang="zh-CN" sz="1800" b="1" spc="-20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Mine</a:t>
                      </a:r>
                      <a:r>
                        <a:rPr lang="en-US" altLang="zh-CN" sz="1800" b="1" spc="-10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rals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45000"/>
                        </a:lnSpc>
                      </a:pPr>
                      <a:r>
                        <a:rPr lang="en-US" altLang="zh-CN" sz="1800" b="1" spc="-4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1.8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45000"/>
                        </a:lnSpc>
                      </a:pPr>
                      <a:r>
                        <a:rPr lang="en-US" altLang="zh-CN" sz="1800" b="1" spc="-4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0.5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882">
                        <a:lnSpc>
                          <a:spcPct val="145000"/>
                        </a:lnSpc>
                      </a:pPr>
                      <a:r>
                        <a:rPr lang="en-US" altLang="zh-CN" sz="1800" b="1" spc="-4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7.2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755">
                        <a:lnSpc>
                          <a:spcPct val="145000"/>
                        </a:lnSpc>
                      </a:pPr>
                      <a:r>
                        <a:rPr lang="en-US" altLang="zh-CN" sz="1800" b="1" spc="-4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4.5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  <a:solidFill>
                      <a:srgbClr val="EADCD0"/>
                    </a:solidFill>
                  </a:tcPr>
                </a:tc>
              </a:tr>
              <a:tr h="638886">
                <a:tc>
                  <a:txBody>
                    <a:bodyPr/>
                    <a:lstStyle/>
                    <a:p>
                      <a:pPr marL="0" indent="85471">
                        <a:lnSpc>
                          <a:spcPct val="116250"/>
                        </a:lnSpc>
                      </a:pPr>
                      <a:r>
                        <a:rPr lang="en-US" altLang="zh-CN" sz="1800" b="1" spc="-20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ot</a:t>
                      </a:r>
                      <a:r>
                        <a:rPr lang="en-US" altLang="zh-CN" sz="1800" b="1" spc="-15" dirty="0">
                          <a:solidFill>
                            <a:srgbClr val="6E2E9E"/>
                          </a:solidFill>
                          <a:latin typeface="Comic Sans MS"/>
                          <a:ea typeface="Comic Sans MS"/>
                        </a:rPr>
                        <a:t>hers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45000"/>
                        </a:lnSpc>
                      </a:pPr>
                      <a:r>
                        <a:rPr lang="en-US" altLang="zh-CN" sz="1800" b="1" spc="-4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1.2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45000"/>
                        </a:lnSpc>
                      </a:pPr>
                      <a:r>
                        <a:rPr lang="en-US" altLang="zh-CN" sz="1800" b="1" spc="-4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1.5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882">
                        <a:lnSpc>
                          <a:spcPct val="145000"/>
                        </a:lnSpc>
                      </a:pPr>
                      <a:r>
                        <a:rPr lang="en-US" altLang="zh-CN" sz="1800" b="1" spc="-4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2.8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755">
                        <a:lnSpc>
                          <a:spcPct val="145000"/>
                        </a:lnSpc>
                      </a:pPr>
                      <a:r>
                        <a:rPr lang="en-US" altLang="zh-CN" sz="1800" b="1" spc="-40" dirty="0">
                          <a:solidFill>
                            <a:srgbClr val="000000"/>
                          </a:solidFill>
                          <a:latin typeface="Segoe Print"/>
                          <a:ea typeface="Segoe Print"/>
                        </a:rPr>
                        <a:t>1.5</a:t>
                      </a:r>
                    </a:p>
                  </a:txBody>
                  <a:tcPr marL="0" marR="0" marT="0" marB="0">
                    <a:lnL w="12700">
                      <a:solidFill>
                        <a:srgbClr val="145199"/>
                      </a:solidFill>
                      <a:prstDash val="solid"/>
                    </a:lnL>
                    <a:lnR w="12700">
                      <a:solidFill>
                        <a:srgbClr val="145199"/>
                      </a:solidFill>
                      <a:prstDash val="solid"/>
                    </a:lnR>
                    <a:lnT w="12700">
                      <a:solidFill>
                        <a:srgbClr val="145199"/>
                      </a:solidFill>
                      <a:prstDash val="solid"/>
                    </a:lnT>
                    <a:lnB w="12700">
                      <a:solidFill>
                        <a:srgbClr val="14519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890625" y="766418"/>
            <a:ext cx="7310058" cy="4617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5000"/>
              </a:lnSpc>
            </a:pPr>
            <a:r>
              <a:rPr lang="en-US" altLang="zh-CN" sz="3600" b="1" spc="-5" dirty="0">
                <a:solidFill>
                  <a:srgbClr val="BF0000"/>
                </a:solidFill>
                <a:latin typeface="Segoe Print"/>
                <a:ea typeface="Segoe Print"/>
              </a:rPr>
              <a:t>WHEAT</a:t>
            </a:r>
            <a:r>
              <a:rPr lang="en-US" altLang="zh-CN" sz="3600" b="1" spc="1414" dirty="0">
                <a:solidFill>
                  <a:srgbClr val="BF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dirty="0">
                <a:solidFill>
                  <a:srgbClr val="BF0000"/>
                </a:solidFill>
                <a:latin typeface="Segoe Print"/>
                <a:ea typeface="Segoe Print"/>
              </a:rPr>
              <a:t>MILLING</a:t>
            </a:r>
          </a:p>
          <a:p>
            <a:pPr>
              <a:lnSpc>
                <a:spcPts val="1564"/>
              </a:lnSpc>
            </a:pPr>
            <a:endParaRPr lang="en-US" dirty="0" smtClean="0"/>
          </a:p>
          <a:p>
            <a:pPr marL="347472" indent="-347472" hangingPunct="0">
              <a:lnSpc>
                <a:spcPct val="100416"/>
              </a:lnSpc>
            </a:pPr>
            <a:r>
              <a:rPr lang="en-US" altLang="zh-CN" sz="2400" dirty="0">
                <a:solidFill>
                  <a:srgbClr val="6E2E9E"/>
                </a:solidFill>
                <a:latin typeface="Wingdings"/>
                <a:ea typeface="Wingdings"/>
              </a:rPr>
              <a:t>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2400" spc="114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spc="114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commonly</a:t>
            </a:r>
            <a:r>
              <a:rPr lang="en-US" altLang="zh-CN" sz="2400" spc="114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consumed</a:t>
            </a:r>
            <a:r>
              <a:rPr lang="en-US" altLang="zh-CN" sz="2400" spc="12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spc="114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spc="114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form</a:t>
            </a:r>
            <a:r>
              <a:rPr lang="en-US" altLang="zh-CN" sz="2400" spc="114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obtained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by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milling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grain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while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a</a:t>
            </a:r>
            <a:r>
              <a:rPr lang="en-US" altLang="zh-CN" sz="2400" spc="-3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small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quantity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converted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into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breakfast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foods,</a:t>
            </a:r>
            <a:r>
              <a:rPr lang="en-US" altLang="zh-CN" sz="2400" spc="-11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such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as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flakes,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puffed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spc="-5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shredded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spc="5" dirty="0">
                <a:solidFill>
                  <a:srgbClr val="6E2E9E"/>
                </a:solidFill>
                <a:latin typeface="Comic Sans MS"/>
                <a:ea typeface="Comic Sans MS"/>
              </a:rPr>
              <a:t>w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heat</a:t>
            </a:r>
          </a:p>
          <a:p>
            <a:pPr>
              <a:lnSpc>
                <a:spcPts val="1369"/>
              </a:lnSpc>
            </a:pPr>
            <a:endParaRPr lang="en-US" dirty="0" smtClean="0"/>
          </a:p>
          <a:p>
            <a:pPr marL="0">
              <a:lnSpc>
                <a:spcPct val="115833"/>
              </a:lnSpc>
            </a:pPr>
            <a:r>
              <a:rPr lang="en-US" altLang="zh-CN" sz="2400" dirty="0">
                <a:solidFill>
                  <a:srgbClr val="6E2E9E"/>
                </a:solidFill>
                <a:latin typeface="Wingdings"/>
                <a:ea typeface="Wingdings"/>
              </a:rPr>
              <a:t>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Two</a:t>
            </a:r>
            <a:r>
              <a:rPr lang="en-US" altLang="zh-CN" sz="2400" spc="16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types</a:t>
            </a:r>
            <a:r>
              <a:rPr lang="en-US" altLang="zh-CN" sz="2400" spc="16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spc="16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milling</a:t>
            </a:r>
            <a:r>
              <a:rPr lang="en-US" altLang="zh-CN" sz="2400" spc="16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process</a:t>
            </a:r>
            <a:r>
              <a:rPr lang="en-US" altLang="zh-CN" sz="2400" spc="160" dirty="0">
                <a:solidFill>
                  <a:srgbClr val="6E2E9E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6E2E9E"/>
                </a:solidFill>
                <a:latin typeface="Comic Sans MS"/>
                <a:ea typeface="Comic Sans MS"/>
              </a:rPr>
              <a:t>are;</a:t>
            </a:r>
          </a:p>
          <a:p>
            <a:pPr>
              <a:lnSpc>
                <a:spcPts val="1339"/>
              </a:lnSpc>
            </a:pPr>
            <a:endParaRPr lang="en-US" dirty="0" smtClean="0"/>
          </a:p>
          <a:p>
            <a:pPr marL="0" indent="1449349">
              <a:lnSpc>
                <a:spcPct val="115833"/>
              </a:lnSpc>
            </a:pPr>
            <a:r>
              <a:rPr lang="en-US" altLang="zh-CN" sz="2400" dirty="0">
                <a:solidFill>
                  <a:srgbClr val="1970C9"/>
                </a:solidFill>
                <a:latin typeface="Comic Sans MS"/>
                <a:ea typeface="Comic Sans MS"/>
              </a:rPr>
              <a:t>1.</a:t>
            </a:r>
            <a:r>
              <a:rPr lang="en-US" altLang="zh-CN" sz="2400" dirty="0">
                <a:solidFill>
                  <a:srgbClr val="1970C9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Comic Sans MS"/>
                <a:ea typeface="Comic Sans MS"/>
              </a:rPr>
              <a:t>traditional</a:t>
            </a:r>
            <a:r>
              <a:rPr lang="en-US" altLang="zh-CN" sz="2400" spc="-44" dirty="0">
                <a:solidFill>
                  <a:srgbClr val="1970C9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Comic Sans MS"/>
                <a:ea typeface="Comic Sans MS"/>
              </a:rPr>
              <a:t>milling</a:t>
            </a:r>
          </a:p>
          <a:p>
            <a:pPr>
              <a:lnSpc>
                <a:spcPts val="1339"/>
              </a:lnSpc>
            </a:pPr>
            <a:endParaRPr lang="en-US" dirty="0" smtClean="0"/>
          </a:p>
          <a:p>
            <a:pPr marL="0" indent="1449349">
              <a:lnSpc>
                <a:spcPct val="115833"/>
              </a:lnSpc>
            </a:pPr>
            <a:r>
              <a:rPr lang="en-US" altLang="zh-CN" sz="2400" dirty="0">
                <a:solidFill>
                  <a:srgbClr val="1970C9"/>
                </a:solidFill>
                <a:latin typeface="Comic Sans MS"/>
                <a:ea typeface="Comic Sans MS"/>
              </a:rPr>
              <a:t>2.</a:t>
            </a:r>
            <a:r>
              <a:rPr lang="en-US" altLang="zh-CN" sz="2400" dirty="0">
                <a:solidFill>
                  <a:srgbClr val="1970C9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Comic Sans MS"/>
                <a:ea typeface="Comic Sans MS"/>
              </a:rPr>
              <a:t>modern</a:t>
            </a:r>
            <a:r>
              <a:rPr lang="en-US" altLang="zh-CN" sz="2400" spc="-34" dirty="0">
                <a:solidFill>
                  <a:srgbClr val="1970C9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1970C9"/>
                </a:solidFill>
                <a:latin typeface="Comic Sans MS"/>
                <a:ea typeface="Comic Sans MS"/>
              </a:rPr>
              <a:t>milling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377342" y="100943"/>
            <a:ext cx="8389459" cy="3884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42823">
              <a:lnSpc>
                <a:spcPct val="145416"/>
              </a:lnSpc>
            </a:pPr>
            <a:r>
              <a:rPr lang="en-US" altLang="zh-CN" sz="3200" b="1" dirty="0">
                <a:solidFill>
                  <a:srgbClr val="BF0000"/>
                </a:solidFill>
                <a:latin typeface="Segoe Print"/>
                <a:ea typeface="Segoe Print"/>
              </a:rPr>
              <a:t>TRADITIONAL</a:t>
            </a:r>
            <a:r>
              <a:rPr lang="en-US" altLang="zh-CN" sz="3200" b="1" spc="5" dirty="0">
                <a:solidFill>
                  <a:srgbClr val="BF0000"/>
                </a:solidFill>
                <a:latin typeface="Segoe Print"/>
                <a:cs typeface="Segoe Print"/>
              </a:rPr>
              <a:t> </a:t>
            </a:r>
            <a:r>
              <a:rPr lang="en-US" altLang="zh-CN" sz="3200" b="1" spc="5" dirty="0">
                <a:solidFill>
                  <a:srgbClr val="BF0000"/>
                </a:solidFill>
                <a:latin typeface="Segoe Print"/>
                <a:ea typeface="Segoe Print"/>
              </a:rPr>
              <a:t>MILLING</a:t>
            </a:r>
          </a:p>
          <a:p>
            <a:pPr>
              <a:lnSpc>
                <a:spcPts val="1895"/>
              </a:lnSpc>
            </a:pPr>
            <a:endParaRPr lang="en-US" dirty="0" smtClean="0"/>
          </a:p>
          <a:p>
            <a:pPr marL="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6EBF"/>
                </a:solidFill>
                <a:latin typeface="Wingdings"/>
                <a:ea typeface="Wingdings"/>
              </a:rPr>
              <a:t>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traditional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procedure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for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milling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India</a:t>
            </a:r>
            <a:r>
              <a:rPr lang="en-US" altLang="zh-CN" sz="2400" spc="-69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has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been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stone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grinding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(chakki)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to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obtain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whole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meal</a:t>
            </a:r>
            <a:r>
              <a:rPr lang="en-US" altLang="zh-CN" sz="2400" spc="-15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spc="-10" dirty="0">
                <a:solidFill>
                  <a:srgbClr val="006EBF"/>
                </a:solidFill>
                <a:latin typeface="Comic Sans MS"/>
                <a:ea typeface="Comic Sans MS"/>
              </a:rPr>
              <a:t>(At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ta)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6EBF"/>
                </a:solidFill>
                <a:latin typeface="Wingdings"/>
                <a:ea typeface="Wingdings"/>
              </a:rPr>
              <a:t>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This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method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results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in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90-95%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extraction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rate</a:t>
            </a:r>
            <a:r>
              <a:rPr lang="en-US" altLang="zh-CN" sz="2400" spc="-64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flour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which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retains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almost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all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nutrients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grain</a:t>
            </a:r>
            <a:r>
              <a:rPr lang="en-US" altLang="zh-CN" sz="2400" spc="-6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while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simultaneously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eliminating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that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part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of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grain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which</a:t>
            </a:r>
            <a:r>
              <a:rPr lang="en-US" altLang="zh-CN" sz="2400" spc="-4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is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most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indigestible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like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cellulose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phytic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acid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which</a:t>
            </a:r>
            <a:r>
              <a:rPr lang="en-US" altLang="zh-CN" sz="2400" spc="-44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binds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carries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away</a:t>
            </a:r>
            <a:r>
              <a:rPr lang="en-US" altLang="zh-CN" sz="2400" spc="-50" dirty="0">
                <a:solidFill>
                  <a:srgbClr val="006EBF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omic Sans MS"/>
                <a:ea typeface="Comic Sans MS"/>
              </a:rPr>
              <a:t>minerals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734568" y="123290"/>
            <a:ext cx="4495054" cy="795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45000"/>
              </a:lnSpc>
            </a:pPr>
            <a:r>
              <a:rPr lang="en-US" altLang="zh-CN" sz="3600" b="1" dirty="0">
                <a:solidFill>
                  <a:srgbClr val="BF0000"/>
                </a:solidFill>
                <a:latin typeface="Segoe Print"/>
                <a:ea typeface="Segoe Print"/>
              </a:rPr>
              <a:t>MODERN</a:t>
            </a:r>
            <a:r>
              <a:rPr lang="en-US" altLang="zh-CN" sz="3600" b="1" spc="-10" dirty="0">
                <a:solidFill>
                  <a:srgbClr val="BF0000"/>
                </a:solidFill>
                <a:latin typeface="Segoe Print"/>
                <a:cs typeface="Segoe Print"/>
              </a:rPr>
              <a:t> </a:t>
            </a:r>
            <a:r>
              <a:rPr lang="en-US" altLang="zh-CN" sz="3600" b="1" spc="-5" dirty="0">
                <a:solidFill>
                  <a:srgbClr val="BF0000"/>
                </a:solidFill>
                <a:latin typeface="Segoe Print"/>
                <a:ea typeface="Segoe Print"/>
              </a:rPr>
              <a:t>MILLING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519988" y="471098"/>
            <a:ext cx="8159137" cy="5391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833"/>
              </a:lnSpc>
            </a:pP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Grain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cleaning:-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grain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removed</a:t>
            </a:r>
            <a:r>
              <a:rPr lang="en-US" altLang="zh-CN" sz="2000" spc="7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various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types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impurities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together</a:t>
            </a:r>
            <a:r>
              <a:rPr lang="en-US" altLang="zh-CN" sz="2000" spc="6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with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damaged,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shrunken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broken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kernels</a:t>
            </a:r>
            <a:r>
              <a:rPr lang="en-US" altLang="zh-CN" sz="2000" spc="4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which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are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collectively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known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as</a:t>
            </a:r>
            <a:r>
              <a:rPr lang="en-US" altLang="zh-CN" sz="2000" spc="3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screenings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70"/>
              </a:lnSpc>
            </a:pPr>
            <a:endParaRPr lang="en-US" dirty="0" smtClean="0"/>
          </a:p>
          <a:p>
            <a:pPr marL="0" indent="2786456">
              <a:lnSpc>
                <a:spcPct val="100000"/>
              </a:lnSpc>
            </a:pP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Conditioning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or</a:t>
            </a:r>
            <a:r>
              <a:rPr lang="en-US" altLang="zh-CN" sz="2400" b="1" spc="10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tempering:-</a:t>
            </a:r>
          </a:p>
          <a:p>
            <a:pPr marL="2786456" hangingPunct="0">
              <a:lnSpc>
                <a:spcPct val="100833"/>
              </a:lnSpc>
            </a:pP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process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involves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the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addition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or</a:t>
            </a:r>
            <a:r>
              <a:rPr lang="en-US" altLang="zh-CN" sz="2000" spc="34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removal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moisture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for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definite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period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time</a:t>
            </a:r>
            <a:r>
              <a:rPr lang="en-US" altLang="zh-CN" sz="2000" spc="5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to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obtain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desired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moisture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content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in</a:t>
            </a:r>
            <a:r>
              <a:rPr lang="en-US" altLang="zh-CN" sz="2000" spc="5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grain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10"/>
              </a:lnSpc>
            </a:pPr>
            <a:endParaRPr lang="en-US" dirty="0" smtClean="0"/>
          </a:p>
          <a:p>
            <a:pPr marL="71627" hangingPunct="0">
              <a:lnSpc>
                <a:spcPct val="104583"/>
              </a:lnSpc>
            </a:pP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Breaking:-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wheat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grains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are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passed</a:t>
            </a:r>
            <a:r>
              <a:rPr lang="en-US" altLang="zh-CN" sz="2000" spc="-2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through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break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rolls.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Grains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are</a:t>
            </a:r>
            <a:r>
              <a:rPr lang="en-US" altLang="zh-CN" sz="2000" spc="2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cracked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69"/>
              </a:lnSpc>
            </a:pPr>
            <a:endParaRPr lang="en-US" dirty="0" smtClean="0"/>
          </a:p>
          <a:p>
            <a:pPr marL="71627" hangingPunct="0">
              <a:lnSpc>
                <a:spcPct val="101666"/>
              </a:lnSpc>
            </a:pPr>
            <a:r>
              <a:rPr lang="en-US" altLang="zh-CN" sz="2400" b="1" dirty="0">
                <a:solidFill>
                  <a:srgbClr val="FE0000"/>
                </a:solidFill>
                <a:latin typeface="Comic Sans MS"/>
                <a:ea typeface="Comic Sans MS"/>
              </a:rPr>
              <a:t>Sifting:-</a:t>
            </a:r>
            <a:r>
              <a:rPr lang="en-US" altLang="zh-CN" sz="2400" b="1" dirty="0">
                <a:solidFill>
                  <a:srgbClr val="FE0000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after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each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set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break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rolls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000" spc="-4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sifting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machine,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is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combination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of</a:t>
            </a:r>
            <a:r>
              <a:rPr lang="en-US" altLang="zh-CN" sz="2000" spc="1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sieving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operations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and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air</a:t>
            </a:r>
            <a:r>
              <a:rPr lang="en-US" altLang="zh-CN" sz="2000" spc="15" dirty="0">
                <a:solidFill>
                  <a:srgbClr val="995114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>
                <a:solidFill>
                  <a:srgbClr val="995114"/>
                </a:solidFill>
                <a:latin typeface="Comic Sans MS"/>
                <a:ea typeface="Comic Sans MS"/>
              </a:rPr>
              <a:t>aspirations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1049</Words>
  <Application>Microsoft Office PowerPoint</Application>
  <PresentationFormat>On-screen Show (4:3)</PresentationFormat>
  <Paragraphs>272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CIVIL</dc:creator>
  <cp:lastModifiedBy>CIVIL</cp:lastModifiedBy>
  <cp:revision>3</cp:revision>
  <dcterms:created xsi:type="dcterms:W3CDTF">2011-01-21T15:00:27Z</dcterms:created>
  <dcterms:modified xsi:type="dcterms:W3CDTF">2018-10-12T06:52:26Z</dcterms:modified>
</cp:coreProperties>
</file>