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7"/>
  </p:notesMasterIdLst>
  <p:sldIdLst>
    <p:sldId id="285" r:id="rId2"/>
    <p:sldId id="287" r:id="rId3"/>
    <p:sldId id="288" r:id="rId4"/>
    <p:sldId id="289" r:id="rId5"/>
    <p:sldId id="302" r:id="rId6"/>
    <p:sldId id="290" r:id="rId7"/>
    <p:sldId id="291" r:id="rId8"/>
    <p:sldId id="292" r:id="rId9"/>
    <p:sldId id="293" r:id="rId10"/>
    <p:sldId id="294" r:id="rId11"/>
    <p:sldId id="296" r:id="rId12"/>
    <p:sldId id="297" r:id="rId13"/>
    <p:sldId id="298" r:id="rId14"/>
    <p:sldId id="299" r:id="rId15"/>
    <p:sldId id="300" r:id="rId16"/>
    <p:sldId id="301" r:id="rId17"/>
    <p:sldId id="257" r:id="rId18"/>
    <p:sldId id="258" r:id="rId19"/>
    <p:sldId id="275" r:id="rId20"/>
    <p:sldId id="279" r:id="rId21"/>
    <p:sldId id="278" r:id="rId22"/>
    <p:sldId id="259" r:id="rId23"/>
    <p:sldId id="281" r:id="rId24"/>
    <p:sldId id="262" r:id="rId25"/>
    <p:sldId id="263" r:id="rId26"/>
    <p:sldId id="264" r:id="rId27"/>
    <p:sldId id="282" r:id="rId28"/>
    <p:sldId id="284" r:id="rId29"/>
    <p:sldId id="268" r:id="rId30"/>
    <p:sldId id="270" r:id="rId31"/>
    <p:sldId id="271" r:id="rId32"/>
    <p:sldId id="273" r:id="rId33"/>
    <p:sldId id="283" r:id="rId34"/>
    <p:sldId id="277" r:id="rId35"/>
    <p:sldId id="27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505ECD-595B-4F7E-96BE-E7C26DE832A7}" type="datetimeFigureOut">
              <a:rPr lang="en-IN" smtClean="0"/>
              <a:pPr/>
              <a:t>28-09-2018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64225F-A8CC-4531-9CC4-7508D090200D}" type="slidenum">
              <a:rPr lang="en-IN" smtClean="0"/>
              <a:pPr/>
              <a:t>‹#›</a:t>
            </a:fld>
            <a:endParaRPr lang="en-IN"/>
          </a:p>
        </p:txBody>
      </p:sp>
    </p:spTree>
    <p:extLst>
      <p:ext uri="{BB962C8B-B14F-4D97-AF65-F5344CB8AC3E}">
        <p14:creationId xmlns="" xmlns:p14="http://schemas.microsoft.com/office/powerpoint/2010/main" val="134139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IN" sz="1200" b="0" i="0" u="none" strike="noStrike" kern="1200" baseline="0" dirty="0" smtClean="0">
                <a:solidFill>
                  <a:schemeClr val="tx1"/>
                </a:solidFill>
                <a:latin typeface="+mn-lt"/>
                <a:ea typeface="+mn-ea"/>
                <a:cs typeface="+mn-cs"/>
              </a:rPr>
              <a:t>A axis of motion is defined as an axis where relative motion between cutting tool and </a:t>
            </a:r>
            <a:r>
              <a:rPr lang="en-IN" sz="1200" b="0" i="0" u="none" strike="noStrike" kern="1200" baseline="0" dirty="0" err="1" smtClean="0">
                <a:solidFill>
                  <a:schemeClr val="tx1"/>
                </a:solidFill>
                <a:latin typeface="+mn-lt"/>
                <a:ea typeface="+mn-ea"/>
                <a:cs typeface="+mn-cs"/>
              </a:rPr>
              <a:t>workpiece</a:t>
            </a:r>
            <a:r>
              <a:rPr lang="en-IN" sz="1200" b="0" i="0" u="none" strike="noStrike" kern="1200" baseline="0" dirty="0" smtClean="0">
                <a:solidFill>
                  <a:schemeClr val="tx1"/>
                </a:solidFill>
                <a:latin typeface="+mn-lt"/>
                <a:ea typeface="+mn-ea"/>
                <a:cs typeface="+mn-cs"/>
              </a:rPr>
              <a:t> occurs.</a:t>
            </a:r>
          </a:p>
          <a:p>
            <a:pPr marL="171450" indent="-171450">
              <a:buFont typeface="Arial" panose="020B0604020202020204" pitchFamily="34" charset="0"/>
              <a:buChar char="•"/>
            </a:pPr>
            <a:r>
              <a:rPr lang="en-IN" sz="1200" b="0" i="0" u="none" strike="noStrike" kern="1200" baseline="0" dirty="0" smtClean="0">
                <a:solidFill>
                  <a:schemeClr val="tx1"/>
                </a:solidFill>
                <a:latin typeface="+mn-lt"/>
                <a:ea typeface="+mn-ea"/>
                <a:cs typeface="+mn-cs"/>
              </a:rPr>
              <a:t> The primary axes of motion are referred to as the X, Y, and Z axes and form the machine tool XYZ coordinate system. </a:t>
            </a:r>
          </a:p>
          <a:p>
            <a:pPr marL="171450" indent="-171450">
              <a:buFont typeface="Arial" panose="020B0604020202020204" pitchFamily="34" charset="0"/>
              <a:buChar char="•"/>
            </a:pPr>
            <a:r>
              <a:rPr lang="en-IN" sz="1200" b="0" i="0" u="none" strike="noStrike" kern="1200" baseline="0" dirty="0" smtClean="0">
                <a:solidFill>
                  <a:schemeClr val="tx1"/>
                </a:solidFill>
                <a:latin typeface="+mn-lt"/>
                <a:ea typeface="+mn-ea"/>
                <a:cs typeface="+mn-cs"/>
              </a:rPr>
              <a:t>In CNC machine tool, each axis of motion is equipped with a driving device to replace the </a:t>
            </a:r>
            <a:r>
              <a:rPr lang="en-IN" sz="1200" b="0" i="0" u="none" strike="noStrike" kern="1200" baseline="0" dirty="0" err="1" smtClean="0">
                <a:solidFill>
                  <a:schemeClr val="tx1"/>
                </a:solidFill>
                <a:latin typeface="+mn-lt"/>
                <a:ea typeface="+mn-ea"/>
                <a:cs typeface="+mn-cs"/>
              </a:rPr>
              <a:t>handwheel</a:t>
            </a:r>
            <a:r>
              <a:rPr lang="en-IN" sz="1200" b="0" i="0" u="none" strike="noStrike" kern="1200" baseline="0" dirty="0" smtClean="0">
                <a:solidFill>
                  <a:schemeClr val="tx1"/>
                </a:solidFill>
                <a:latin typeface="+mn-lt"/>
                <a:ea typeface="+mn-ea"/>
                <a:cs typeface="+mn-cs"/>
              </a:rPr>
              <a:t> of the conventional machine tool. </a:t>
            </a:r>
          </a:p>
          <a:p>
            <a:pPr marL="171450" indent="-171450">
              <a:buFont typeface="Arial" panose="020B0604020202020204" pitchFamily="34" charset="0"/>
              <a:buChar char="•"/>
            </a:pPr>
            <a:r>
              <a:rPr lang="en-IN" sz="1200" b="0" i="0" u="none" strike="noStrike" kern="1200" baseline="0" dirty="0" smtClean="0">
                <a:solidFill>
                  <a:schemeClr val="tx1"/>
                </a:solidFill>
                <a:latin typeface="+mn-lt"/>
                <a:ea typeface="+mn-ea"/>
                <a:cs typeface="+mn-cs"/>
              </a:rPr>
              <a:t>Figure shows the coordinate system and the axes of motion of a typical machine tool. </a:t>
            </a:r>
          </a:p>
          <a:p>
            <a:pPr marL="171450" indent="-171450">
              <a:buFont typeface="Arial" panose="020B0604020202020204" pitchFamily="34" charset="0"/>
              <a:buChar char="•"/>
            </a:pPr>
            <a:r>
              <a:rPr lang="en-IN" sz="1200" b="0" i="0" u="none" strike="noStrike" kern="1200" baseline="0" dirty="0" smtClean="0">
                <a:solidFill>
                  <a:schemeClr val="tx1"/>
                </a:solidFill>
                <a:latin typeface="+mn-lt"/>
                <a:ea typeface="+mn-ea"/>
                <a:cs typeface="+mn-cs"/>
              </a:rPr>
              <a:t>Conventionally machine tools are designated by the number of axes of motion they can provide to control the tool position and orientation. </a:t>
            </a:r>
          </a:p>
          <a:p>
            <a:pPr marL="171450" indent="-171450">
              <a:buFont typeface="Arial" panose="020B0604020202020204" pitchFamily="34" charset="0"/>
              <a:buChar char="•"/>
            </a:pPr>
            <a:r>
              <a:rPr lang="en-IN" sz="1200" b="0" i="0" u="none" strike="noStrike" kern="1200" baseline="0" smtClean="0">
                <a:solidFill>
                  <a:schemeClr val="tx1"/>
                </a:solidFill>
                <a:latin typeface="+mn-lt"/>
                <a:ea typeface="+mn-ea"/>
                <a:cs typeface="+mn-cs"/>
              </a:rPr>
              <a:t>In these CNC machine tools, the tool is controlled along the three axes (X, Y, and Z) simultaneously, but the tool orientation doesn’t change with the tool motion . </a:t>
            </a:r>
            <a:endParaRPr lang="en-IN" dirty="0"/>
          </a:p>
        </p:txBody>
      </p:sp>
      <p:sp>
        <p:nvSpPr>
          <p:cNvPr id="4" name="Slide Number Placeholder 3"/>
          <p:cNvSpPr>
            <a:spLocks noGrp="1"/>
          </p:cNvSpPr>
          <p:nvPr>
            <p:ph type="sldNum" sz="quarter" idx="10"/>
          </p:nvPr>
        </p:nvSpPr>
        <p:spPr/>
        <p:txBody>
          <a:bodyPr/>
          <a:lstStyle/>
          <a:p>
            <a:fld id="{A7A51A95-942B-4CD7-A481-E0767F21E3DA}" type="slidenum">
              <a:rPr lang="en-IN" smtClean="0"/>
              <a:pPr/>
              <a:t>9</a:t>
            </a:fld>
            <a:endParaRPr lang="en-IN"/>
          </a:p>
        </p:txBody>
      </p:sp>
    </p:spTree>
    <p:extLst>
      <p:ext uri="{BB962C8B-B14F-4D97-AF65-F5344CB8AC3E}">
        <p14:creationId xmlns="" xmlns:p14="http://schemas.microsoft.com/office/powerpoint/2010/main" val="2107820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2288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8E42ECF8-D74F-4FB9-AF25-A98179076A10}" type="slidenum">
              <a:rPr lang="en-US" smtClean="0"/>
              <a:pPr eaLnBrk="1" hangingPunct="1"/>
              <a:t>22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3926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3926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18FF85B1-EAE8-4099-9B94-49E6E07D6BAE}" type="slidenum">
              <a:rPr lang="en-US" smtClean="0"/>
              <a:pPr eaLnBrk="1" hangingPunct="1"/>
              <a:t>24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029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ADCF8F63-C94A-4258-BDC9-08BD29FF77FA}" type="slidenum">
              <a:rPr lang="en-US" smtClean="0"/>
              <a:pPr eaLnBrk="1" hangingPunct="1"/>
              <a:t>25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4438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144388"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91C9E27E-8D04-42E7-A6AD-5610B68F73E4}" type="slidenum">
              <a:rPr lang="en-US" smtClean="0"/>
              <a:pPr eaLnBrk="1" hangingPunct="1"/>
              <a:t>26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4848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14848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07C1AAC5-1AC5-4EA7-9AD5-863FD5C1C6BF}" type="slidenum">
              <a:rPr lang="en-US" smtClean="0"/>
              <a:pPr eaLnBrk="1" hangingPunct="1"/>
              <a:t>29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053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150532"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EED3ED76-C88C-4365-BBF1-2A2B46FDE928}" type="slidenum">
              <a:rPr lang="en-US" smtClean="0"/>
              <a:pPr eaLnBrk="1" hangingPunct="1"/>
              <a:t>30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155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15155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9FF3AC96-C455-46AE-9260-4468B0B5B724}" type="slidenum">
              <a:rPr lang="en-US" smtClean="0"/>
              <a:pPr eaLnBrk="1" hangingPunct="1"/>
              <a:t>31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0889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0890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E0FD70D6-D11B-4354-B9CC-48B6247FFCF9}" type="slidenum">
              <a:rPr lang="en-US" smtClean="0"/>
              <a:pPr eaLnBrk="1" hangingPunct="1"/>
              <a:t>35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A692EB1-3FE2-4988-A1C6-37A0EB20612F}"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692EB1-3FE2-4988-A1C6-37A0EB20612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692EB1-3FE2-4988-A1C6-37A0EB20612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692EB1-3FE2-4988-A1C6-37A0EB20612F}"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A692EB1-3FE2-4988-A1C6-37A0EB20612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692EB1-3FE2-4988-A1C6-37A0EB20612F}"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A692EB1-3FE2-4988-A1C6-37A0EB20612F}"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A692EB1-3FE2-4988-A1C6-37A0EB20612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A692EB1-3FE2-4988-A1C6-37A0EB20612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692EB1-3FE2-4988-A1C6-37A0EB20612F}"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9C825C-020A-4008-BB11-5E7FB770CE9B}" type="datetimeFigureOut">
              <a:rPr lang="en-IN" smtClean="0"/>
              <a:pPr/>
              <a:t>28-09-2018</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2A692EB1-3FE2-4988-A1C6-37A0EB20612F}"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49C825C-020A-4008-BB11-5E7FB770CE9B}" type="datetimeFigureOut">
              <a:rPr lang="en-IN" smtClean="0"/>
              <a:pPr/>
              <a:t>28-09-2018</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A692EB1-3FE2-4988-A1C6-37A0EB20612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pcpolytechnic.com/mechanical/learning.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cncauto.com/cnc-machine-m3x-3s.jpg" TargetMode="External"/><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iesu5.ieem.ust.hk/dfaculty/ajay/courses/ieem215/lecs/cnc_f7.gi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Introduction to CNC machines</a:t>
            </a:r>
            <a:endParaRPr lang="en-US" dirty="0"/>
          </a:p>
        </p:txBody>
      </p:sp>
      <p:sp>
        <p:nvSpPr>
          <p:cNvPr id="3" name="Content Placeholder 2"/>
          <p:cNvSpPr>
            <a:spLocks noGrp="1"/>
          </p:cNvSpPr>
          <p:nvPr>
            <p:ph sz="quarter" idx="1"/>
          </p:nvPr>
        </p:nvSpPr>
        <p:spPr>
          <a:xfrm>
            <a:off x="914400" y="2743200"/>
            <a:ext cx="7772400" cy="3276600"/>
          </a:xfrm>
        </p:spPr>
        <p:txBody>
          <a:bodyPr/>
          <a:lstStyle/>
          <a:p>
            <a:pPr>
              <a:buNone/>
            </a:pPr>
            <a:r>
              <a:rPr lang="en-US" dirty="0" smtClean="0"/>
              <a:t>.\</a:t>
            </a:r>
            <a:endParaRPr lang="en-US" dirty="0"/>
          </a:p>
        </p:txBody>
      </p:sp>
      <p:sp>
        <p:nvSpPr>
          <p:cNvPr id="4" name="Rectangle 3">
            <a:hlinkClick r:id="rId2"/>
          </p:cNvPr>
          <p:cNvSpPr>
            <a:spLocks noChangeArrowheads="1"/>
          </p:cNvSpPr>
          <p:nvPr/>
        </p:nvSpPr>
        <p:spPr bwMode="auto">
          <a:xfrm>
            <a:off x="2371725" y="6215063"/>
            <a:ext cx="4343400" cy="533400"/>
          </a:xfrm>
          <a:prstGeom prst="rect">
            <a:avLst/>
          </a:prstGeom>
          <a:solidFill>
            <a:schemeClr val="bg1"/>
          </a:solidFill>
          <a:ln w="9525">
            <a:solidFill>
              <a:schemeClr val="bg1"/>
            </a:solidFill>
            <a:miter lim="800000"/>
            <a:headEnd/>
            <a:tailEnd/>
          </a:ln>
        </p:spPr>
        <p:txBody>
          <a:bodyPr wrap="none" anchor="ctr"/>
          <a:lstStyle/>
          <a:p>
            <a:pPr algn="ctr">
              <a:defRPr/>
            </a:pPr>
            <a:endParaRPr lang="en-US" sz="2000" b="1" dirty="0">
              <a:solidFill>
                <a:schemeClr val="accent6">
                  <a:lumMod val="50000"/>
                </a:schemeClr>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655638"/>
          </a:xfrm>
        </p:spPr>
        <p:txBody>
          <a:bodyPr>
            <a:normAutofit fontScale="90000"/>
          </a:bodyPr>
          <a:lstStyle/>
          <a:p>
            <a:r>
              <a:rPr lang="en-IN" b="1" dirty="0"/>
              <a:t>From 3-axis to 5-axis machining </a:t>
            </a:r>
            <a:endParaRPr lang="en-IN" dirty="0"/>
          </a:p>
        </p:txBody>
      </p:sp>
      <p:sp>
        <p:nvSpPr>
          <p:cNvPr id="4" name="Slide Number Placeholder 3"/>
          <p:cNvSpPr>
            <a:spLocks noGrp="1"/>
          </p:cNvSpPr>
          <p:nvPr>
            <p:ph type="sldNum" sz="quarter" idx="12"/>
          </p:nvPr>
        </p:nvSpPr>
        <p:spPr/>
        <p:txBody>
          <a:bodyPr/>
          <a:lstStyle/>
          <a:p>
            <a:fld id="{D2E57653-3E58-4892-A7ED-712530ACC680}" type="slidenum">
              <a:rPr lang="en-US" smtClean="0"/>
              <a:pPr/>
              <a:t>10</a:t>
            </a:fld>
            <a:endParaRPr lang="en-US" dirty="0"/>
          </a:p>
        </p:txBody>
      </p:sp>
      <p:pic>
        <p:nvPicPr>
          <p:cNvPr id="4098" name="Picture 2" descr="C:\Users\deepak kumar\Desktop\Untitled.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642" y="1044392"/>
            <a:ext cx="2931823" cy="2761368"/>
          </a:xfrm>
          <a:prstGeom prst="rect">
            <a:avLst/>
          </a:prstGeom>
          <a:noFill/>
          <a:extLst>
            <a:ext uri="{909E8E84-426E-40DD-AFC4-6F175D3DCCD1}">
              <a14:hiddenFill xmlns="" xmlns:a14="http://schemas.microsoft.com/office/drawing/2010/main">
                <a:solidFill>
                  <a:srgbClr val="FFFFFF"/>
                </a:solidFill>
              </a14:hiddenFill>
            </a:ext>
          </a:extLst>
        </p:spPr>
      </p:pic>
      <p:pic>
        <p:nvPicPr>
          <p:cNvPr id="4099" name="Picture 3" descr="C:\Users\deepak kumar\Desktop\12.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013337" y="1071142"/>
            <a:ext cx="3117325" cy="2292507"/>
          </a:xfrm>
          <a:prstGeom prst="rect">
            <a:avLst/>
          </a:prstGeom>
          <a:noFill/>
          <a:extLst>
            <a:ext uri="{909E8E84-426E-40DD-AFC4-6F175D3DCCD1}">
              <a14:hiddenFill xmlns="" xmlns:a14="http://schemas.microsoft.com/office/drawing/2010/main">
                <a:solidFill>
                  <a:srgbClr val="FFFFFF"/>
                </a:solidFill>
              </a14:hiddenFill>
            </a:ext>
          </a:extLst>
        </p:spPr>
      </p:pic>
      <p:pic>
        <p:nvPicPr>
          <p:cNvPr id="4100" name="Picture 4" descr="C:\Users\deepak kumar\Desktop\asdff.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263680" y="1044392"/>
            <a:ext cx="2880320" cy="2779844"/>
          </a:xfrm>
          <a:prstGeom prst="rect">
            <a:avLst/>
          </a:prstGeom>
          <a:noFill/>
          <a:extLst>
            <a:ext uri="{909E8E84-426E-40DD-AFC4-6F175D3DCCD1}">
              <a14:hiddenFill xmlns="" xmlns:a14="http://schemas.microsoft.com/office/drawing/2010/main">
                <a:solidFill>
                  <a:srgbClr val="FFFFFF"/>
                </a:solidFill>
              </a14:hiddenFill>
            </a:ext>
          </a:extLst>
        </p:spPr>
      </p:pic>
      <p:sp>
        <p:nvSpPr>
          <p:cNvPr id="3" name="Rectangle 2"/>
          <p:cNvSpPr/>
          <p:nvPr/>
        </p:nvSpPr>
        <p:spPr>
          <a:xfrm>
            <a:off x="-8183" y="4365104"/>
            <a:ext cx="3140023" cy="2062103"/>
          </a:xfrm>
          <a:prstGeom prst="rect">
            <a:avLst/>
          </a:prstGeom>
        </p:spPr>
        <p:txBody>
          <a:bodyPr wrap="square">
            <a:spAutoFit/>
          </a:bodyPr>
          <a:lstStyle/>
          <a:p>
            <a:pPr marL="285750" indent="-285750">
              <a:buFont typeface="Arial" panose="020B0604020202020204" pitchFamily="34" charset="0"/>
              <a:buChar char="•"/>
            </a:pPr>
            <a:r>
              <a:rPr lang="en-IN" sz="1600" dirty="0"/>
              <a:t>not sufficient for the </a:t>
            </a:r>
            <a:r>
              <a:rPr lang="en-IN" sz="1600" dirty="0" smtClean="0"/>
              <a:t>complete</a:t>
            </a:r>
          </a:p>
          <a:p>
            <a:r>
              <a:rPr lang="en-IN" sz="1600" dirty="0" smtClean="0"/>
              <a:t>finishing </a:t>
            </a:r>
            <a:r>
              <a:rPr lang="en-IN" sz="1600" dirty="0"/>
              <a:t>process </a:t>
            </a:r>
            <a:r>
              <a:rPr lang="en-IN" sz="1600" dirty="0" smtClean="0"/>
              <a:t>for very                 deep part and having </a:t>
            </a:r>
            <a:r>
              <a:rPr lang="en-IN" sz="1600" dirty="0"/>
              <a:t>narrow </a:t>
            </a:r>
            <a:r>
              <a:rPr lang="en-IN" sz="1600" dirty="0" smtClean="0"/>
              <a:t>cavities</a:t>
            </a:r>
          </a:p>
          <a:p>
            <a:pPr marL="285750" indent="-285750">
              <a:buFont typeface="Arial" panose="020B0604020202020204" pitchFamily="34" charset="0"/>
              <a:buChar char="•"/>
            </a:pPr>
            <a:r>
              <a:rPr lang="en-IN" sz="1600" dirty="0"/>
              <a:t>results in a bad surface </a:t>
            </a:r>
            <a:r>
              <a:rPr lang="en-IN" sz="1600" dirty="0" smtClean="0"/>
              <a:t>quality and </a:t>
            </a:r>
            <a:r>
              <a:rPr lang="en-IN" sz="1600" dirty="0"/>
              <a:t>long machining times </a:t>
            </a:r>
            <a:r>
              <a:rPr lang="en-IN" sz="1600" dirty="0" smtClean="0"/>
              <a:t>in Case of harder material  </a:t>
            </a:r>
            <a:endParaRPr lang="en-IN" sz="1600" dirty="0"/>
          </a:p>
        </p:txBody>
      </p:sp>
      <p:sp>
        <p:nvSpPr>
          <p:cNvPr id="5" name="Rectangle 4"/>
          <p:cNvSpPr/>
          <p:nvPr/>
        </p:nvSpPr>
        <p:spPr>
          <a:xfrm>
            <a:off x="2936465" y="3797280"/>
            <a:ext cx="3725700" cy="2308324"/>
          </a:xfrm>
          <a:prstGeom prst="rect">
            <a:avLst/>
          </a:prstGeom>
        </p:spPr>
        <p:txBody>
          <a:bodyPr wrap="none">
            <a:spAutoFit/>
          </a:bodyPr>
          <a:lstStyle/>
          <a:p>
            <a:pPr marL="285750" indent="-285750">
              <a:buFont typeface="Arial" panose="020B0604020202020204" pitchFamily="34" charset="0"/>
              <a:buChar char="•"/>
            </a:pPr>
            <a:r>
              <a:rPr lang="en-IN" sz="1600" dirty="0"/>
              <a:t>dozens of views need to be </a:t>
            </a:r>
            <a:r>
              <a:rPr lang="en-IN" sz="1600" dirty="0" smtClean="0"/>
              <a:t>defined</a:t>
            </a:r>
          </a:p>
          <a:p>
            <a:pPr marL="285750" indent="-285750">
              <a:buFont typeface="Arial" panose="020B0604020202020204" pitchFamily="34" charset="0"/>
              <a:buChar char="•"/>
            </a:pPr>
            <a:r>
              <a:rPr lang="en-IN" sz="1600" dirty="0"/>
              <a:t>more tool movements </a:t>
            </a:r>
            <a:endParaRPr lang="en-IN" sz="1600" dirty="0" smtClean="0"/>
          </a:p>
          <a:p>
            <a:pPr marL="285750" indent="-285750">
              <a:buFont typeface="Arial" panose="020B0604020202020204" pitchFamily="34" charset="0"/>
              <a:buChar char="•"/>
            </a:pPr>
            <a:r>
              <a:rPr lang="en-IN" sz="1600" dirty="0"/>
              <a:t>programming is quite difficult </a:t>
            </a:r>
            <a:endParaRPr lang="en-IN" sz="1600" dirty="0" smtClean="0"/>
          </a:p>
          <a:p>
            <a:pPr marL="285750" indent="-285750">
              <a:buFont typeface="Arial" panose="020B0604020202020204" pitchFamily="34" charset="0"/>
              <a:buChar char="•"/>
            </a:pPr>
            <a:r>
              <a:rPr lang="en-IN" sz="1600" dirty="0"/>
              <a:t>sum of all views does not cover the </a:t>
            </a:r>
            <a:endParaRPr lang="en-IN" sz="1600" dirty="0" smtClean="0"/>
          </a:p>
          <a:p>
            <a:r>
              <a:rPr lang="en-IN" sz="1600" dirty="0" smtClean="0"/>
              <a:t>     whole </a:t>
            </a:r>
            <a:r>
              <a:rPr lang="en-IN" sz="1600" dirty="0"/>
              <a:t>geometry </a:t>
            </a:r>
            <a:r>
              <a:rPr lang="en-IN" sz="1600" dirty="0" smtClean="0"/>
              <a:t> </a:t>
            </a:r>
          </a:p>
          <a:p>
            <a:pPr marL="285750" indent="-285750">
              <a:buFont typeface="Arial" panose="020B0604020202020204" pitchFamily="34" charset="0"/>
              <a:buChar char="•"/>
            </a:pPr>
            <a:r>
              <a:rPr lang="en-IN" sz="1600" dirty="0"/>
              <a:t>overlapping views lead to </a:t>
            </a:r>
            <a:r>
              <a:rPr lang="en-IN" sz="1600" dirty="0" smtClean="0"/>
              <a:t>surface</a:t>
            </a:r>
          </a:p>
          <a:p>
            <a:r>
              <a:rPr lang="en-IN" sz="1600" dirty="0"/>
              <a:t> </a:t>
            </a:r>
            <a:r>
              <a:rPr lang="en-IN" sz="1600" dirty="0" smtClean="0"/>
              <a:t>     </a:t>
            </a:r>
            <a:r>
              <a:rPr lang="en-IN" sz="1600" dirty="0"/>
              <a:t>quality problems </a:t>
            </a:r>
            <a:endParaRPr lang="en-IN" sz="1600" dirty="0" smtClean="0"/>
          </a:p>
          <a:p>
            <a:pPr marL="285750" indent="-285750">
              <a:buFont typeface="Arial" panose="020B0604020202020204" pitchFamily="34" charset="0"/>
              <a:buChar char="•"/>
            </a:pPr>
            <a:r>
              <a:rPr lang="en-IN" sz="1600" dirty="0" smtClean="0"/>
              <a:t>More number </a:t>
            </a:r>
            <a:r>
              <a:rPr lang="en-IN" sz="1600" dirty="0"/>
              <a:t>of lead-in and out </a:t>
            </a:r>
            <a:endParaRPr lang="en-IN" sz="1600" dirty="0" smtClean="0"/>
          </a:p>
          <a:p>
            <a:r>
              <a:rPr lang="en-IN" sz="1600" dirty="0"/>
              <a:t> </a:t>
            </a:r>
            <a:r>
              <a:rPr lang="en-IN" sz="1600" dirty="0" smtClean="0"/>
              <a:t>    movements </a:t>
            </a:r>
            <a:endParaRPr lang="en-IN" sz="1600" dirty="0"/>
          </a:p>
        </p:txBody>
      </p:sp>
    </p:spTree>
    <p:extLst>
      <p:ext uri="{BB962C8B-B14F-4D97-AF65-F5344CB8AC3E}">
        <p14:creationId xmlns="" xmlns:p14="http://schemas.microsoft.com/office/powerpoint/2010/main" val="4264566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62000"/>
          </a:xfrm>
        </p:spPr>
        <p:txBody>
          <a:bodyPr/>
          <a:lstStyle/>
          <a:p>
            <a:r>
              <a:rPr lang="en-IN" b="1" dirty="0"/>
              <a:t>Five Axis CNC </a:t>
            </a:r>
            <a:endParaRPr lang="en-IN" dirty="0"/>
          </a:p>
        </p:txBody>
      </p:sp>
      <p:sp>
        <p:nvSpPr>
          <p:cNvPr id="4" name="Slide Number Placeholder 3"/>
          <p:cNvSpPr>
            <a:spLocks noGrp="1"/>
          </p:cNvSpPr>
          <p:nvPr>
            <p:ph type="sldNum" sz="quarter" idx="12"/>
          </p:nvPr>
        </p:nvSpPr>
        <p:spPr/>
        <p:txBody>
          <a:bodyPr/>
          <a:lstStyle/>
          <a:p>
            <a:fld id="{D2E57653-3E58-4892-A7ED-712530ACC680}" type="slidenum">
              <a:rPr lang="en-US" smtClean="0"/>
              <a:pPr/>
              <a:t>11</a:t>
            </a:fld>
            <a:endParaRPr lang="en-US" dirty="0"/>
          </a:p>
        </p:txBody>
      </p:sp>
      <p:pic>
        <p:nvPicPr>
          <p:cNvPr id="5" name="Picture 4" descr="C:\Users\deepak kumar\Desktop\5 axis diagram.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15616" y="1124744"/>
            <a:ext cx="6624736" cy="5400600"/>
          </a:xfrm>
          <a:prstGeom prst="rect">
            <a:avLst/>
          </a:prstGeom>
          <a:noFill/>
          <a:ln>
            <a:noFill/>
          </a:ln>
        </p:spPr>
      </p:pic>
    </p:spTree>
    <p:extLst>
      <p:ext uri="{BB962C8B-B14F-4D97-AF65-F5344CB8AC3E}">
        <p14:creationId xmlns="" xmlns:p14="http://schemas.microsoft.com/office/powerpoint/2010/main" val="747313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ADVANTAGES OF 5 AXIS CNC</a:t>
            </a:r>
            <a:endParaRPr lang="en-IN" dirty="0"/>
          </a:p>
        </p:txBody>
      </p:sp>
      <p:sp>
        <p:nvSpPr>
          <p:cNvPr id="4" name="Slide Number Placeholder 3"/>
          <p:cNvSpPr>
            <a:spLocks noGrp="1"/>
          </p:cNvSpPr>
          <p:nvPr>
            <p:ph type="sldNum" sz="quarter" idx="12"/>
          </p:nvPr>
        </p:nvSpPr>
        <p:spPr/>
        <p:txBody>
          <a:bodyPr/>
          <a:lstStyle/>
          <a:p>
            <a:fld id="{D2E57653-3E58-4892-A7ED-712530ACC680}" type="slidenum">
              <a:rPr lang="en-US" smtClean="0"/>
              <a:pPr/>
              <a:t>12</a:t>
            </a:fld>
            <a:endParaRPr lang="en-US" dirty="0"/>
          </a:p>
        </p:txBody>
      </p:sp>
      <p:sp>
        <p:nvSpPr>
          <p:cNvPr id="3" name="Content Placeholder 2"/>
          <p:cNvSpPr>
            <a:spLocks noGrp="1"/>
          </p:cNvSpPr>
          <p:nvPr>
            <p:ph sz="quarter" idx="1"/>
          </p:nvPr>
        </p:nvSpPr>
        <p:spPr/>
        <p:txBody>
          <a:bodyPr>
            <a:normAutofit fontScale="92500" lnSpcReduction="10000"/>
          </a:bodyPr>
          <a:lstStyle/>
          <a:p>
            <a:r>
              <a:rPr lang="en-IN" dirty="0"/>
              <a:t>to machine complex shapes in a single </a:t>
            </a:r>
            <a:r>
              <a:rPr lang="en-IN" dirty="0" smtClean="0"/>
              <a:t>setup</a:t>
            </a:r>
          </a:p>
          <a:p>
            <a:r>
              <a:rPr lang="en-IN" dirty="0"/>
              <a:t>reduces the machinist setup time and increases production rates </a:t>
            </a:r>
            <a:endParaRPr lang="en-IN" dirty="0" smtClean="0"/>
          </a:p>
          <a:p>
            <a:r>
              <a:rPr lang="en-IN" dirty="0"/>
              <a:t>By eliminating </a:t>
            </a:r>
            <a:r>
              <a:rPr lang="en-IN" dirty="0" smtClean="0"/>
              <a:t>multiple set-ups</a:t>
            </a:r>
            <a:r>
              <a:rPr lang="en-IN" dirty="0"/>
              <a:t>, time and errors are </a:t>
            </a:r>
            <a:r>
              <a:rPr lang="en-IN" dirty="0" smtClean="0"/>
              <a:t>reduced</a:t>
            </a:r>
          </a:p>
          <a:p>
            <a:r>
              <a:rPr lang="en-IN" dirty="0"/>
              <a:t>the feature-to-features accuracy is </a:t>
            </a:r>
            <a:r>
              <a:rPr lang="en-IN" dirty="0" smtClean="0"/>
              <a:t>improved because </a:t>
            </a:r>
            <a:r>
              <a:rPr lang="en-IN" dirty="0"/>
              <a:t>the same zero or datum reference frame is used throughout the manufacturing </a:t>
            </a:r>
            <a:r>
              <a:rPr lang="en-IN" dirty="0" smtClean="0"/>
              <a:t>process</a:t>
            </a:r>
          </a:p>
          <a:p>
            <a:r>
              <a:rPr lang="en-IN" dirty="0"/>
              <a:t>since simultaneous movement is allowed along the X and Y axis, shorter and more rigid tools may be </a:t>
            </a:r>
            <a:r>
              <a:rPr lang="en-IN" dirty="0" smtClean="0"/>
              <a:t>used</a:t>
            </a:r>
          </a:p>
          <a:p>
            <a:r>
              <a:rPr lang="en-IN" dirty="0"/>
              <a:t> higher spindle/cutting tool speeds may be achieved while reducing the load on the cutting </a:t>
            </a:r>
            <a:r>
              <a:rPr lang="en-IN" dirty="0" smtClean="0"/>
              <a:t>tool</a:t>
            </a:r>
          </a:p>
          <a:p>
            <a:r>
              <a:rPr lang="en-IN" dirty="0"/>
              <a:t>Shorter and thicker cutters also reduce vibration when machining deep pockets or contoured features with three-axis machines.</a:t>
            </a:r>
          </a:p>
        </p:txBody>
      </p:sp>
    </p:spTree>
    <p:extLst>
      <p:ext uri="{BB962C8B-B14F-4D97-AF65-F5344CB8AC3E}">
        <p14:creationId xmlns="" xmlns:p14="http://schemas.microsoft.com/office/powerpoint/2010/main" val="2193935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Application</a:t>
            </a:r>
            <a:endParaRPr lang="en-IN" dirty="0"/>
          </a:p>
        </p:txBody>
      </p:sp>
      <p:sp>
        <p:nvSpPr>
          <p:cNvPr id="4" name="Slide Number Placeholder 3"/>
          <p:cNvSpPr>
            <a:spLocks noGrp="1"/>
          </p:cNvSpPr>
          <p:nvPr>
            <p:ph type="sldNum" sz="quarter" idx="12"/>
          </p:nvPr>
        </p:nvSpPr>
        <p:spPr/>
        <p:txBody>
          <a:bodyPr/>
          <a:lstStyle/>
          <a:p>
            <a:fld id="{D2E57653-3E58-4892-A7ED-712530ACC680}" type="slidenum">
              <a:rPr lang="en-US" smtClean="0"/>
              <a:pPr/>
              <a:t>13</a:t>
            </a:fld>
            <a:endParaRPr lang="en-US" dirty="0"/>
          </a:p>
        </p:txBody>
      </p:sp>
      <p:sp>
        <p:nvSpPr>
          <p:cNvPr id="3" name="Content Placeholder 2"/>
          <p:cNvSpPr>
            <a:spLocks noGrp="1"/>
          </p:cNvSpPr>
          <p:nvPr>
            <p:ph sz="quarter" idx="1"/>
          </p:nvPr>
        </p:nvSpPr>
        <p:spPr/>
        <p:txBody>
          <a:bodyPr/>
          <a:lstStyle/>
          <a:p>
            <a:r>
              <a:rPr lang="en-IN" dirty="0"/>
              <a:t>complex three dimensional </a:t>
            </a:r>
            <a:r>
              <a:rPr lang="en-IN" dirty="0" smtClean="0"/>
              <a:t>profiles</a:t>
            </a:r>
          </a:p>
          <a:p>
            <a:r>
              <a:rPr lang="en-IN" dirty="0"/>
              <a:t>for </a:t>
            </a:r>
            <a:r>
              <a:rPr lang="en-IN" dirty="0" smtClean="0"/>
              <a:t>impellers, </a:t>
            </a:r>
            <a:r>
              <a:rPr lang="en-IN" dirty="0"/>
              <a:t>turbine blades, and plastic </a:t>
            </a:r>
            <a:r>
              <a:rPr lang="en-IN" dirty="0" err="1" smtClean="0"/>
              <a:t>mold</a:t>
            </a:r>
            <a:r>
              <a:rPr lang="en-IN" dirty="0" smtClean="0"/>
              <a:t> </a:t>
            </a:r>
            <a:r>
              <a:rPr lang="en-IN" dirty="0"/>
              <a:t>tools</a:t>
            </a:r>
          </a:p>
        </p:txBody>
      </p:sp>
    </p:spTree>
    <p:extLst>
      <p:ext uri="{BB962C8B-B14F-4D97-AF65-F5344CB8AC3E}">
        <p14:creationId xmlns="" xmlns:p14="http://schemas.microsoft.com/office/powerpoint/2010/main" val="4276531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Types </a:t>
            </a:r>
            <a:r>
              <a:rPr lang="en-IN" dirty="0"/>
              <a:t>of machine configurations for 5-axis machining</a:t>
            </a:r>
          </a:p>
        </p:txBody>
      </p:sp>
      <p:sp>
        <p:nvSpPr>
          <p:cNvPr id="4" name="Slide Number Placeholder 3"/>
          <p:cNvSpPr>
            <a:spLocks noGrp="1"/>
          </p:cNvSpPr>
          <p:nvPr>
            <p:ph type="sldNum" sz="quarter" idx="12"/>
          </p:nvPr>
        </p:nvSpPr>
        <p:spPr/>
        <p:txBody>
          <a:bodyPr/>
          <a:lstStyle/>
          <a:p>
            <a:fld id="{D2E57653-3E58-4892-A7ED-712530ACC680}" type="slidenum">
              <a:rPr lang="en-US" smtClean="0"/>
              <a:pPr/>
              <a:t>14</a:t>
            </a:fld>
            <a:endParaRPr lang="en-US" dirty="0"/>
          </a:p>
        </p:txBody>
      </p:sp>
      <p:pic>
        <p:nvPicPr>
          <p:cNvPr id="5122" name="Picture 2" descr="Swivel head with rotary tabl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51520" y="1508258"/>
            <a:ext cx="2589817" cy="4008974"/>
          </a:xfrm>
          <a:prstGeom prst="rect">
            <a:avLst/>
          </a:prstGeom>
          <a:noFill/>
          <a:extLst>
            <a:ext uri="{909E8E84-426E-40DD-AFC4-6F175D3DCCD1}">
              <a14:hiddenFill xmlns="" xmlns:a14="http://schemas.microsoft.com/office/drawing/2010/main">
                <a:solidFill>
                  <a:srgbClr val="FFFFFF"/>
                </a:solidFill>
              </a14:hiddenFill>
            </a:ext>
          </a:extLst>
        </p:spPr>
      </p:pic>
      <p:pic>
        <p:nvPicPr>
          <p:cNvPr id="5124" name="Picture 4" descr="Integrated trunnion table"/>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54377" y="1508258"/>
            <a:ext cx="2785775" cy="4008973"/>
          </a:xfrm>
          <a:prstGeom prst="rect">
            <a:avLst/>
          </a:prstGeom>
          <a:noFill/>
          <a:extLst>
            <a:ext uri="{909E8E84-426E-40DD-AFC4-6F175D3DCCD1}">
              <a14:hiddenFill xmlns="" xmlns:a14="http://schemas.microsoft.com/office/drawing/2010/main">
                <a:solidFill>
                  <a:srgbClr val="FFFFFF"/>
                </a:solidFill>
              </a14:hiddenFill>
            </a:ext>
          </a:extLst>
        </p:spPr>
      </p:pic>
      <p:pic>
        <p:nvPicPr>
          <p:cNvPr id="5126" name="Picture 6" descr="Travelling column"/>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156176" y="1508258"/>
            <a:ext cx="2736304" cy="4008973"/>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251521" y="5805264"/>
            <a:ext cx="2589816" cy="646331"/>
          </a:xfrm>
          <a:prstGeom prst="rect">
            <a:avLst/>
          </a:prstGeom>
          <a:noFill/>
        </p:spPr>
        <p:txBody>
          <a:bodyPr wrap="square" rtlCol="0">
            <a:spAutoFit/>
          </a:bodyPr>
          <a:lstStyle/>
          <a:p>
            <a:pPr lvl="0" algn="ctr"/>
            <a:r>
              <a:rPr lang="en-IN" dirty="0"/>
              <a:t>Swivel Head with Rotary Table</a:t>
            </a:r>
          </a:p>
        </p:txBody>
      </p:sp>
      <p:sp>
        <p:nvSpPr>
          <p:cNvPr id="6" name="TextBox 5"/>
          <p:cNvSpPr txBox="1"/>
          <p:nvPr/>
        </p:nvSpPr>
        <p:spPr>
          <a:xfrm>
            <a:off x="3154377" y="6021288"/>
            <a:ext cx="2785775" cy="369332"/>
          </a:xfrm>
          <a:prstGeom prst="rect">
            <a:avLst/>
          </a:prstGeom>
          <a:noFill/>
        </p:spPr>
        <p:txBody>
          <a:bodyPr wrap="square" rtlCol="0">
            <a:spAutoFit/>
          </a:bodyPr>
          <a:lstStyle/>
          <a:p>
            <a:pPr lvl="0"/>
            <a:r>
              <a:rPr lang="en-IN" dirty="0"/>
              <a:t>Integrated </a:t>
            </a:r>
            <a:r>
              <a:rPr lang="en-IN" dirty="0" err="1"/>
              <a:t>Trunnion</a:t>
            </a:r>
            <a:r>
              <a:rPr lang="en-IN" dirty="0"/>
              <a:t> Table</a:t>
            </a:r>
          </a:p>
        </p:txBody>
      </p:sp>
      <p:sp>
        <p:nvSpPr>
          <p:cNvPr id="7" name="TextBox 6"/>
          <p:cNvSpPr txBox="1"/>
          <p:nvPr/>
        </p:nvSpPr>
        <p:spPr>
          <a:xfrm>
            <a:off x="6372200" y="5877272"/>
            <a:ext cx="2088232" cy="369332"/>
          </a:xfrm>
          <a:prstGeom prst="rect">
            <a:avLst/>
          </a:prstGeom>
          <a:noFill/>
        </p:spPr>
        <p:txBody>
          <a:bodyPr wrap="square" rtlCol="0">
            <a:spAutoFit/>
          </a:bodyPr>
          <a:lstStyle/>
          <a:p>
            <a:pPr lvl="0"/>
            <a:r>
              <a:rPr lang="en-IN" dirty="0"/>
              <a:t>Traveling Column</a:t>
            </a:r>
          </a:p>
        </p:txBody>
      </p:sp>
    </p:spTree>
    <p:extLst>
      <p:ext uri="{BB962C8B-B14F-4D97-AF65-F5344CB8AC3E}">
        <p14:creationId xmlns="" xmlns:p14="http://schemas.microsoft.com/office/powerpoint/2010/main" val="3739380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dirty="0" smtClean="0"/>
              <a:t>Specification of a 5 axis CNC Machine</a:t>
            </a:r>
            <a:endParaRPr lang="en-IN" dirty="0"/>
          </a:p>
        </p:txBody>
      </p:sp>
      <p:sp>
        <p:nvSpPr>
          <p:cNvPr id="4" name="Slide Number Placeholder 3"/>
          <p:cNvSpPr>
            <a:spLocks noGrp="1"/>
          </p:cNvSpPr>
          <p:nvPr>
            <p:ph type="sldNum" sz="quarter" idx="12"/>
          </p:nvPr>
        </p:nvSpPr>
        <p:spPr/>
        <p:txBody>
          <a:bodyPr/>
          <a:lstStyle/>
          <a:p>
            <a:fld id="{D2E57653-3E58-4892-A7ED-712530ACC680}" type="slidenum">
              <a:rPr lang="en-US" smtClean="0"/>
              <a:pPr/>
              <a:t>15</a:t>
            </a:fld>
            <a:endParaRPr lang="en-US" dirty="0"/>
          </a:p>
        </p:txBody>
      </p:sp>
      <p:sp>
        <p:nvSpPr>
          <p:cNvPr id="3" name="Content Placeholder 2"/>
          <p:cNvSpPr>
            <a:spLocks noGrp="1"/>
          </p:cNvSpPr>
          <p:nvPr>
            <p:ph sz="quarter" idx="1"/>
          </p:nvPr>
        </p:nvSpPr>
        <p:spPr/>
        <p:txBody>
          <a:bodyPr/>
          <a:lstStyle/>
          <a:p>
            <a:r>
              <a:rPr lang="en-IN" dirty="0" smtClean="0">
                <a:solidFill>
                  <a:srgbClr val="00CCFF"/>
                </a:solidFill>
              </a:rPr>
              <a:t>Manufacturers</a:t>
            </a:r>
          </a:p>
          <a:p>
            <a:pPr marL="621792" lvl="2" indent="0">
              <a:buNone/>
            </a:pPr>
            <a:r>
              <a:rPr lang="en-IN" sz="2000" dirty="0"/>
              <a:t>HURCO </a:t>
            </a:r>
            <a:endParaRPr lang="en-IN" sz="2000" dirty="0" smtClean="0"/>
          </a:p>
          <a:p>
            <a:pPr marL="621792" lvl="2" indent="0">
              <a:buNone/>
            </a:pPr>
            <a:r>
              <a:rPr lang="en-IN" sz="2000" dirty="0" smtClean="0"/>
              <a:t>TARUS</a:t>
            </a:r>
          </a:p>
          <a:p>
            <a:pPr marL="621792" lvl="2" indent="0">
              <a:buNone/>
            </a:pPr>
            <a:r>
              <a:rPr lang="en-IN" sz="2000" dirty="0" smtClean="0"/>
              <a:t>CMS </a:t>
            </a:r>
            <a:r>
              <a:rPr lang="en-IN" sz="2000" dirty="0"/>
              <a:t>north </a:t>
            </a:r>
            <a:r>
              <a:rPr lang="en-IN" sz="2000" dirty="0" smtClean="0"/>
              <a:t>America</a:t>
            </a:r>
          </a:p>
          <a:p>
            <a:pPr marL="621792" lvl="2" indent="0">
              <a:buNone/>
            </a:pPr>
            <a:r>
              <a:rPr lang="en-IN" sz="2000" dirty="0" smtClean="0"/>
              <a:t>OKUMA</a:t>
            </a:r>
          </a:p>
          <a:p>
            <a:pPr marL="621792" lvl="2" indent="0">
              <a:buNone/>
            </a:pPr>
            <a:r>
              <a:rPr lang="en-IN" sz="2000" dirty="0" smtClean="0"/>
              <a:t>CNC </a:t>
            </a:r>
            <a:r>
              <a:rPr lang="en-IN" sz="2000" dirty="0"/>
              <a:t>TAKANG </a:t>
            </a:r>
            <a:r>
              <a:rPr lang="en-IN" sz="2000" dirty="0" smtClean="0"/>
              <a:t>Taiwan</a:t>
            </a:r>
          </a:p>
          <a:p>
            <a:pPr marL="621792" lvl="2" indent="0">
              <a:buNone/>
            </a:pPr>
            <a:r>
              <a:rPr lang="en-IN" sz="2000" dirty="0" err="1" smtClean="0"/>
              <a:t>maximart</a:t>
            </a:r>
            <a:r>
              <a:rPr lang="en-IN" sz="2000" dirty="0" smtClean="0"/>
              <a:t> corporation</a:t>
            </a:r>
          </a:p>
          <a:p>
            <a:pPr marL="621792" lvl="2" indent="0">
              <a:buNone/>
            </a:pPr>
            <a:r>
              <a:rPr lang="en-IN" sz="2000" dirty="0" smtClean="0"/>
              <a:t>YCM </a:t>
            </a:r>
            <a:r>
              <a:rPr lang="en-IN" sz="2000" dirty="0"/>
              <a:t>(</a:t>
            </a:r>
            <a:r>
              <a:rPr lang="en-IN" sz="2000" u="sng" dirty="0"/>
              <a:t>YEONG CHIN MACHINERY INDUSTRIES CO., LTD )</a:t>
            </a:r>
            <a:endParaRPr lang="en-IN" sz="2000" b="1" dirty="0"/>
          </a:p>
          <a:p>
            <a:pPr marL="621792" lvl="2" indent="0">
              <a:buNone/>
            </a:pPr>
            <a:endParaRPr lang="en-IN" dirty="0"/>
          </a:p>
        </p:txBody>
      </p:sp>
    </p:spTree>
    <p:extLst>
      <p:ext uri="{BB962C8B-B14F-4D97-AF65-F5344CB8AC3E}">
        <p14:creationId xmlns="" xmlns:p14="http://schemas.microsoft.com/office/powerpoint/2010/main" val="2822490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467600" cy="648072"/>
          </a:xfrm>
        </p:spPr>
        <p:txBody>
          <a:bodyPr>
            <a:normAutofit fontScale="90000"/>
          </a:bodyPr>
          <a:lstStyle/>
          <a:p>
            <a:r>
              <a:rPr lang="en-IN" sz="4000" dirty="0" smtClean="0"/>
              <a:t>Specification </a:t>
            </a:r>
            <a:r>
              <a:rPr lang="en-IN" sz="4000" dirty="0" err="1" smtClean="0"/>
              <a:t>cont</a:t>
            </a:r>
            <a:r>
              <a:rPr lang="en-IN" sz="4000" dirty="0" smtClean="0"/>
              <a:t>…</a:t>
            </a:r>
            <a:endParaRPr lang="en-IN" sz="4000" dirty="0"/>
          </a:p>
        </p:txBody>
      </p:sp>
      <p:sp>
        <p:nvSpPr>
          <p:cNvPr id="4" name="Slide Number Placeholder 3"/>
          <p:cNvSpPr>
            <a:spLocks noGrp="1"/>
          </p:cNvSpPr>
          <p:nvPr>
            <p:ph type="sldNum" sz="quarter" idx="12"/>
          </p:nvPr>
        </p:nvSpPr>
        <p:spPr/>
        <p:txBody>
          <a:bodyPr/>
          <a:lstStyle/>
          <a:p>
            <a:fld id="{D2E57653-3E58-4892-A7ED-712530ACC680}" type="slidenum">
              <a:rPr lang="en-US" smtClean="0"/>
              <a:pPr/>
              <a:t>16</a:t>
            </a:fld>
            <a:endParaRPr lang="en-US" dirty="0"/>
          </a:p>
        </p:txBody>
      </p:sp>
      <p:sp>
        <p:nvSpPr>
          <p:cNvPr id="3" name="Content Placeholder 2"/>
          <p:cNvSpPr>
            <a:spLocks noGrp="1"/>
          </p:cNvSpPr>
          <p:nvPr>
            <p:ph sz="quarter" idx="1"/>
          </p:nvPr>
        </p:nvSpPr>
        <p:spPr>
          <a:xfrm>
            <a:off x="107504" y="692696"/>
            <a:ext cx="8856984" cy="6048672"/>
          </a:xfrm>
        </p:spPr>
        <p:txBody>
          <a:bodyPr/>
          <a:lstStyle/>
          <a:p>
            <a:r>
              <a:rPr lang="en-IN" b="1" dirty="0"/>
              <a:t>TARUS TPGM5X1083 SPECIFICATIONS</a:t>
            </a:r>
            <a:endParaRPr lang="en-IN" dirty="0"/>
          </a:p>
          <a:p>
            <a:endParaRPr lang="en-IN" dirty="0"/>
          </a:p>
        </p:txBody>
      </p:sp>
      <p:graphicFrame>
        <p:nvGraphicFramePr>
          <p:cNvPr id="7" name="Table 6"/>
          <p:cNvGraphicFramePr>
            <a:graphicFrameLocks noGrp="1"/>
          </p:cNvGraphicFramePr>
          <p:nvPr>
            <p:extLst>
              <p:ext uri="{D42A27DB-BD31-4B8C-83A1-F6EECF244321}">
                <p14:modId xmlns="" xmlns:p14="http://schemas.microsoft.com/office/powerpoint/2010/main" val="1733052088"/>
              </p:ext>
            </p:extLst>
          </p:nvPr>
        </p:nvGraphicFramePr>
        <p:xfrm>
          <a:off x="683568" y="1340768"/>
          <a:ext cx="7200800" cy="5189189"/>
        </p:xfrm>
        <a:graphic>
          <a:graphicData uri="http://schemas.openxmlformats.org/drawingml/2006/table">
            <a:tbl>
              <a:tblPr firstRow="1" bandRow="1">
                <a:tableStyleId>{5C22544A-7EE6-4342-B048-85BDC9FD1C3A}</a:tableStyleId>
              </a:tblPr>
              <a:tblGrid>
                <a:gridCol w="3600400"/>
                <a:gridCol w="3600400"/>
              </a:tblGrid>
              <a:tr h="293992">
                <a:tc>
                  <a:txBody>
                    <a:bodyPr/>
                    <a:lstStyle/>
                    <a:p>
                      <a:r>
                        <a:rPr lang="en-IN" sz="1400" dirty="0" smtClean="0"/>
                        <a:t>Parameters</a:t>
                      </a:r>
                      <a:endParaRPr lang="en-IN" sz="1400" dirty="0"/>
                    </a:p>
                  </a:txBody>
                  <a:tcPr/>
                </a:tc>
                <a:tc>
                  <a:txBody>
                    <a:bodyPr/>
                    <a:lstStyle/>
                    <a:p>
                      <a:endParaRPr lang="en-IN" sz="1400" dirty="0"/>
                    </a:p>
                  </a:txBody>
                  <a:tcPr/>
                </a:tc>
              </a:tr>
              <a:tr h="293992">
                <a:tc>
                  <a:txBody>
                    <a:bodyPr/>
                    <a:lstStyle/>
                    <a:p>
                      <a:r>
                        <a:rPr kumimoji="0" lang="en-IN" sz="1400" b="0" kern="1200" dirty="0" smtClean="0">
                          <a:solidFill>
                            <a:schemeClr val="bg1"/>
                          </a:solidFill>
                          <a:effectLst/>
                          <a:latin typeface="+mn-lt"/>
                          <a:ea typeface="+mn-ea"/>
                          <a:cs typeface="+mn-cs"/>
                        </a:rPr>
                        <a:t>X Axis Travel</a:t>
                      </a:r>
                      <a:endParaRPr lang="en-IN" sz="1400" b="0" dirty="0">
                        <a:solidFill>
                          <a:schemeClr val="bg1"/>
                        </a:solidFill>
                      </a:endParaRPr>
                    </a:p>
                  </a:txBody>
                  <a:tcPr/>
                </a:tc>
                <a:tc>
                  <a:txBody>
                    <a:bodyPr/>
                    <a:lstStyle/>
                    <a:p>
                      <a:r>
                        <a:rPr lang="en-IN" sz="1400" dirty="0" smtClean="0"/>
                        <a:t>3048 mm</a:t>
                      </a:r>
                      <a:endParaRPr lang="en-IN" sz="1400" dirty="0"/>
                    </a:p>
                  </a:txBody>
                  <a:tcPr/>
                </a:tc>
              </a:tr>
              <a:tr h="293992">
                <a:tc>
                  <a:txBody>
                    <a:bodyPr/>
                    <a:lstStyle/>
                    <a:p>
                      <a:r>
                        <a:rPr lang="en-IN" sz="1400" dirty="0" smtClean="0"/>
                        <a:t>Y Axis</a:t>
                      </a:r>
                      <a:r>
                        <a:rPr lang="en-IN" sz="1400" baseline="0" dirty="0" smtClean="0"/>
                        <a:t> Travel</a:t>
                      </a:r>
                      <a:endParaRPr lang="en-IN" sz="1400" dirty="0"/>
                    </a:p>
                  </a:txBody>
                  <a:tcPr/>
                </a:tc>
                <a:tc>
                  <a:txBody>
                    <a:bodyPr/>
                    <a:lstStyle/>
                    <a:p>
                      <a:r>
                        <a:rPr lang="en-IN" sz="1400" dirty="0" smtClean="0"/>
                        <a:t>2540 mm</a:t>
                      </a:r>
                      <a:endParaRPr lang="en-IN" sz="1400" dirty="0"/>
                    </a:p>
                  </a:txBody>
                  <a:tcPr/>
                </a:tc>
              </a:tr>
              <a:tr h="293992">
                <a:tc>
                  <a:txBody>
                    <a:bodyPr/>
                    <a:lstStyle/>
                    <a:p>
                      <a:r>
                        <a:rPr lang="en-IN" sz="1400" dirty="0" smtClean="0"/>
                        <a:t>Z Axis Travel</a:t>
                      </a:r>
                      <a:endParaRPr lang="en-IN" sz="1400" dirty="0"/>
                    </a:p>
                  </a:txBody>
                  <a:tcPr/>
                </a:tc>
                <a:tc>
                  <a:txBody>
                    <a:bodyPr/>
                    <a:lstStyle/>
                    <a:p>
                      <a:r>
                        <a:rPr lang="en-IN" sz="1400" dirty="0" smtClean="0"/>
                        <a:t>1117 mm</a:t>
                      </a:r>
                      <a:endParaRPr lang="en-IN" sz="1400" dirty="0"/>
                    </a:p>
                  </a:txBody>
                  <a:tcPr/>
                </a:tc>
              </a:tr>
              <a:tr h="293992">
                <a:tc>
                  <a:txBody>
                    <a:bodyPr/>
                    <a:lstStyle/>
                    <a:p>
                      <a:r>
                        <a:rPr lang="en-IN" sz="1400" dirty="0" smtClean="0"/>
                        <a:t>Space</a:t>
                      </a:r>
                      <a:r>
                        <a:rPr lang="en-IN" sz="1400" baseline="0" dirty="0" smtClean="0"/>
                        <a:t> between columns</a:t>
                      </a:r>
                      <a:endParaRPr lang="en-IN" sz="1400" dirty="0"/>
                    </a:p>
                  </a:txBody>
                  <a:tcPr/>
                </a:tc>
                <a:tc>
                  <a:txBody>
                    <a:bodyPr/>
                    <a:lstStyle/>
                    <a:p>
                      <a:r>
                        <a:rPr lang="en-IN" sz="1400" dirty="0" smtClean="0"/>
                        <a:t>3886 mm</a:t>
                      </a:r>
                      <a:endParaRPr lang="en-IN" sz="1400" dirty="0"/>
                    </a:p>
                  </a:txBody>
                  <a:tcPr/>
                </a:tc>
              </a:tr>
              <a:tr h="293992">
                <a:tc>
                  <a:txBody>
                    <a:bodyPr/>
                    <a:lstStyle/>
                    <a:p>
                      <a:r>
                        <a:rPr lang="en-IN" sz="1400" dirty="0" smtClean="0"/>
                        <a:t>Workable </a:t>
                      </a:r>
                      <a:r>
                        <a:rPr lang="en-IN" sz="1400" dirty="0" err="1" smtClean="0"/>
                        <a:t>size,L</a:t>
                      </a:r>
                      <a:r>
                        <a:rPr lang="en-IN" sz="1400" dirty="0" smtClean="0"/>
                        <a:t>*W</a:t>
                      </a:r>
                      <a:endParaRPr lang="en-IN" sz="1400" dirty="0"/>
                    </a:p>
                  </a:txBody>
                  <a:tcPr/>
                </a:tc>
                <a:tc>
                  <a:txBody>
                    <a:bodyPr/>
                    <a:lstStyle/>
                    <a:p>
                      <a:r>
                        <a:rPr lang="en-IN" sz="1400" dirty="0" smtClean="0"/>
                        <a:t>3568 mm*2235</a:t>
                      </a:r>
                      <a:r>
                        <a:rPr lang="en-IN" sz="1400" baseline="0" dirty="0" smtClean="0"/>
                        <a:t> mm</a:t>
                      </a:r>
                      <a:endParaRPr lang="en-IN" sz="1400" dirty="0"/>
                    </a:p>
                  </a:txBody>
                  <a:tcPr/>
                </a:tc>
              </a:tr>
              <a:tr h="293992">
                <a:tc>
                  <a:txBody>
                    <a:bodyPr/>
                    <a:lstStyle/>
                    <a:p>
                      <a:r>
                        <a:rPr lang="en-IN" sz="1400" dirty="0" smtClean="0"/>
                        <a:t>X , Y and Z</a:t>
                      </a:r>
                      <a:r>
                        <a:rPr lang="en-IN" sz="1400" baseline="0" dirty="0" smtClean="0"/>
                        <a:t> axis maximum feed rate</a:t>
                      </a:r>
                      <a:endParaRPr lang="en-IN" sz="1400" dirty="0"/>
                    </a:p>
                  </a:txBody>
                  <a:tcPr/>
                </a:tc>
                <a:tc>
                  <a:txBody>
                    <a:bodyPr/>
                    <a:lstStyle/>
                    <a:p>
                      <a:r>
                        <a:rPr lang="en-IN" sz="1400" dirty="0" smtClean="0"/>
                        <a:t>30m/min</a:t>
                      </a:r>
                      <a:endParaRPr lang="en-IN" sz="1400" dirty="0"/>
                    </a:p>
                  </a:txBody>
                  <a:tcPr/>
                </a:tc>
              </a:tr>
              <a:tr h="293992">
                <a:tc>
                  <a:txBody>
                    <a:bodyPr/>
                    <a:lstStyle/>
                    <a:p>
                      <a:r>
                        <a:rPr lang="en-IN" sz="1400" dirty="0" smtClean="0"/>
                        <a:t>A axes tip</a:t>
                      </a:r>
                      <a:endParaRPr lang="en-IN" sz="1400" dirty="0"/>
                    </a:p>
                  </a:txBody>
                  <a:tcPr/>
                </a:tc>
                <a:tc>
                  <a:txBody>
                    <a:bodyPr/>
                    <a:lstStyle/>
                    <a:p>
                      <a:r>
                        <a:rPr lang="en-IN" sz="1400" dirty="0" smtClean="0"/>
                        <a:t>+/-100 degrees</a:t>
                      </a:r>
                      <a:endParaRPr lang="en-IN" sz="1400" dirty="0"/>
                    </a:p>
                  </a:txBody>
                  <a:tcPr/>
                </a:tc>
              </a:tr>
              <a:tr h="293992">
                <a:tc>
                  <a:txBody>
                    <a:bodyPr/>
                    <a:lstStyle/>
                    <a:p>
                      <a:r>
                        <a:rPr lang="en-IN" sz="1400" dirty="0" smtClean="0"/>
                        <a:t>C</a:t>
                      </a:r>
                      <a:r>
                        <a:rPr lang="en-IN" sz="1400" baseline="0" dirty="0" smtClean="0"/>
                        <a:t> </a:t>
                      </a:r>
                      <a:r>
                        <a:rPr lang="en-IN" sz="1400" dirty="0" smtClean="0"/>
                        <a:t>axis tip </a:t>
                      </a:r>
                      <a:endParaRPr lang="en-IN" sz="1400" dirty="0"/>
                    </a:p>
                  </a:txBody>
                  <a:tcPr/>
                </a:tc>
                <a:tc>
                  <a:txBody>
                    <a:bodyPr/>
                    <a:lstStyle/>
                    <a:p>
                      <a:r>
                        <a:rPr lang="en-IN" sz="1400" dirty="0" smtClean="0"/>
                        <a:t>Continuous</a:t>
                      </a:r>
                      <a:endParaRPr lang="en-IN" sz="1400" dirty="0"/>
                    </a:p>
                  </a:txBody>
                  <a:tcPr/>
                </a:tc>
              </a:tr>
              <a:tr h="293992">
                <a:tc>
                  <a:txBody>
                    <a:bodyPr/>
                    <a:lstStyle/>
                    <a:p>
                      <a:r>
                        <a:rPr lang="en-IN" sz="1400" dirty="0" smtClean="0"/>
                        <a:t>A and C axis positioning</a:t>
                      </a:r>
                      <a:r>
                        <a:rPr lang="en-IN" sz="1400" baseline="0" dirty="0" smtClean="0"/>
                        <a:t> peak torque</a:t>
                      </a:r>
                      <a:endParaRPr lang="en-IN" sz="1400" dirty="0"/>
                    </a:p>
                  </a:txBody>
                  <a:tcPr/>
                </a:tc>
                <a:tc>
                  <a:txBody>
                    <a:bodyPr/>
                    <a:lstStyle/>
                    <a:p>
                      <a:r>
                        <a:rPr lang="en-IN" sz="1400" dirty="0" smtClean="0"/>
                        <a:t>4073 NM</a:t>
                      </a:r>
                      <a:endParaRPr lang="en-IN" sz="1400" dirty="0"/>
                    </a:p>
                  </a:txBody>
                  <a:tcPr/>
                </a:tc>
              </a:tr>
              <a:tr h="293992">
                <a:tc>
                  <a:txBody>
                    <a:bodyPr/>
                    <a:lstStyle/>
                    <a:p>
                      <a:r>
                        <a:rPr lang="en-IN" sz="1400" dirty="0" smtClean="0"/>
                        <a:t>A and C axis positioning Feed</a:t>
                      </a:r>
                      <a:endParaRPr lang="en-IN" sz="1400" dirty="0"/>
                    </a:p>
                  </a:txBody>
                  <a:tcPr/>
                </a:tc>
                <a:tc>
                  <a:txBody>
                    <a:bodyPr/>
                    <a:lstStyle/>
                    <a:p>
                      <a:r>
                        <a:rPr lang="en-IN" sz="1400" dirty="0" smtClean="0"/>
                        <a:t>30 degrees per second</a:t>
                      </a:r>
                      <a:endParaRPr lang="en-IN" sz="1400" dirty="0"/>
                    </a:p>
                  </a:txBody>
                  <a:tcPr/>
                </a:tc>
              </a:tr>
              <a:tr h="1197082">
                <a:tc>
                  <a:txBody>
                    <a:bodyPr/>
                    <a:lstStyle/>
                    <a:p>
                      <a:r>
                        <a:rPr lang="en-IN" sz="1400" dirty="0" smtClean="0"/>
                        <a:t>Milling Spindle</a:t>
                      </a:r>
                      <a:endParaRPr lang="en-IN" sz="1400" dirty="0"/>
                    </a:p>
                  </a:txBody>
                  <a:tcPr/>
                </a:tc>
                <a:tc>
                  <a:txBody>
                    <a:bodyPr/>
                    <a:lstStyle/>
                    <a:p>
                      <a:pPr marL="63500" marR="0" indent="0" algn="l" defTabSz="914400" rtl="0" eaLnBrk="1" fontAlgn="auto" latinLnBrk="0" hangingPunct="1">
                        <a:lnSpc>
                          <a:spcPct val="115000"/>
                        </a:lnSpc>
                        <a:spcBef>
                          <a:spcPts val="0"/>
                        </a:spcBef>
                        <a:spcAft>
                          <a:spcPts val="0"/>
                        </a:spcAft>
                        <a:buClrTx/>
                        <a:buSzTx/>
                        <a:buFontTx/>
                        <a:buNone/>
                        <a:tabLst/>
                        <a:defRPr/>
                      </a:pPr>
                      <a:r>
                        <a:rPr lang="en-IN" sz="1400" dirty="0">
                          <a:effectLst/>
                          <a:latin typeface="Arial"/>
                          <a:ea typeface="Calibri"/>
                          <a:cs typeface="Vrinda"/>
                        </a:rPr>
                        <a:t>HSK </a:t>
                      </a:r>
                      <a:r>
                        <a:rPr lang="en-IN" sz="1400" dirty="0" smtClean="0">
                          <a:effectLst/>
                          <a:latin typeface="Arial"/>
                          <a:ea typeface="Calibri"/>
                          <a:cs typeface="Vrinda"/>
                        </a:rPr>
                        <a:t>63A,</a:t>
                      </a:r>
                      <a:r>
                        <a:rPr lang="en-IN" sz="1400" dirty="0" smtClean="0">
                          <a:effectLst/>
                          <a:latin typeface="+mn-lt"/>
                          <a:ea typeface="Calibri"/>
                          <a:cs typeface="Vrinda"/>
                        </a:rPr>
                        <a:t> 0-20,000 RPM </a:t>
                      </a:r>
                    </a:p>
                    <a:p>
                      <a:pPr marL="63500" marR="0" indent="0" algn="l" defTabSz="914400" rtl="0" eaLnBrk="1" fontAlgn="auto" latinLnBrk="0" hangingPunct="1">
                        <a:lnSpc>
                          <a:spcPct val="115000"/>
                        </a:lnSpc>
                        <a:spcBef>
                          <a:spcPts val="0"/>
                        </a:spcBef>
                        <a:spcAft>
                          <a:spcPts val="0"/>
                        </a:spcAft>
                        <a:buClrTx/>
                        <a:buSzTx/>
                        <a:buFontTx/>
                        <a:buNone/>
                        <a:tabLst/>
                        <a:defRPr/>
                      </a:pPr>
                      <a:r>
                        <a:rPr lang="en-IN" sz="1400" dirty="0" smtClean="0">
                          <a:effectLst/>
                          <a:latin typeface="+mn-lt"/>
                          <a:ea typeface="Calibri"/>
                          <a:cs typeface="Vrinda"/>
                        </a:rPr>
                        <a:t>(3 axis and 5 axis milling) </a:t>
                      </a:r>
                    </a:p>
                    <a:p>
                      <a:pPr marL="63500" marR="0" indent="0" algn="l" defTabSz="914400" rtl="0" eaLnBrk="1" fontAlgn="auto" latinLnBrk="0" hangingPunct="1">
                        <a:lnSpc>
                          <a:spcPct val="115000"/>
                        </a:lnSpc>
                        <a:spcBef>
                          <a:spcPts val="0"/>
                        </a:spcBef>
                        <a:spcAft>
                          <a:spcPts val="0"/>
                        </a:spcAft>
                        <a:buClrTx/>
                        <a:buSzTx/>
                        <a:buFontTx/>
                        <a:buNone/>
                        <a:tabLst/>
                        <a:defRPr/>
                      </a:pPr>
                      <a:r>
                        <a:rPr lang="en-IN" sz="1400" dirty="0" smtClean="0">
                          <a:effectLst/>
                          <a:latin typeface="+mn-lt"/>
                          <a:ea typeface="Calibri"/>
                          <a:cs typeface="Vrinda"/>
                        </a:rPr>
                        <a:t>4,000 RPM base speed</a:t>
                      </a:r>
                    </a:p>
                    <a:p>
                      <a:pPr marL="63500" marR="0" indent="0" algn="l" defTabSz="914400" rtl="0" eaLnBrk="1" fontAlgn="auto" latinLnBrk="0" hangingPunct="1">
                        <a:lnSpc>
                          <a:spcPct val="115000"/>
                        </a:lnSpc>
                        <a:spcBef>
                          <a:spcPts val="0"/>
                        </a:spcBef>
                        <a:spcAft>
                          <a:spcPts val="0"/>
                        </a:spcAft>
                        <a:buClrTx/>
                        <a:buSzTx/>
                        <a:buFontTx/>
                        <a:buNone/>
                        <a:tabLst/>
                        <a:defRPr/>
                      </a:pPr>
                      <a:r>
                        <a:rPr lang="en-IN" sz="1400" dirty="0" smtClean="0">
                          <a:effectLst/>
                          <a:latin typeface="+mn-lt"/>
                          <a:ea typeface="Calibri"/>
                          <a:cs typeface="Vrinda"/>
                        </a:rPr>
                        <a:t>70 NM constant torque,160 NM peak torque</a:t>
                      </a:r>
                      <a:endParaRPr lang="en-IN" sz="1400" dirty="0" smtClean="0">
                        <a:effectLst/>
                        <a:latin typeface="Calibri"/>
                        <a:ea typeface="Calibri"/>
                        <a:cs typeface="Vrinda"/>
                      </a:endParaRPr>
                    </a:p>
                    <a:p>
                      <a:pPr marL="63500" marR="0" indent="0" algn="l" defTabSz="914400" rtl="0" eaLnBrk="1" fontAlgn="auto" latinLnBrk="0" hangingPunct="1">
                        <a:lnSpc>
                          <a:spcPct val="115000"/>
                        </a:lnSpc>
                        <a:spcBef>
                          <a:spcPts val="0"/>
                        </a:spcBef>
                        <a:spcAft>
                          <a:spcPts val="0"/>
                        </a:spcAft>
                        <a:buClrTx/>
                        <a:buSzTx/>
                        <a:buFontTx/>
                        <a:buNone/>
                        <a:tabLst/>
                        <a:defRPr/>
                      </a:pPr>
                      <a:r>
                        <a:rPr lang="en-IN" sz="1400" dirty="0" smtClean="0">
                          <a:effectLst/>
                          <a:latin typeface="+mn-lt"/>
                          <a:ea typeface="Calibri"/>
                          <a:cs typeface="Vrinda"/>
                        </a:rPr>
                        <a:t>29 KW rated power</a:t>
                      </a:r>
                      <a:endParaRPr lang="en-IN" sz="1400" dirty="0">
                        <a:effectLst/>
                        <a:latin typeface="Calibri"/>
                        <a:ea typeface="Calibri"/>
                        <a:cs typeface="Vrinda"/>
                      </a:endParaRPr>
                    </a:p>
                  </a:txBody>
                  <a:tcPr marL="0" marR="0" marT="0" marB="0"/>
                </a:tc>
              </a:tr>
              <a:tr h="609569">
                <a:tc>
                  <a:txBody>
                    <a:bodyPr/>
                    <a:lstStyle/>
                    <a:p>
                      <a:r>
                        <a:rPr lang="en-IN" sz="1400" dirty="0" smtClean="0"/>
                        <a:t>Linear</a:t>
                      </a:r>
                      <a:r>
                        <a:rPr lang="en-IN" sz="1400" baseline="0" dirty="0" smtClean="0"/>
                        <a:t>  Accuracy (</a:t>
                      </a:r>
                      <a:r>
                        <a:rPr lang="en-IN" sz="1400" baseline="0" dirty="0" err="1" smtClean="0"/>
                        <a:t>X,Yand</a:t>
                      </a:r>
                      <a:r>
                        <a:rPr lang="en-IN" sz="1400" baseline="0" dirty="0" smtClean="0"/>
                        <a:t> Z)</a:t>
                      </a:r>
                      <a:endParaRPr lang="en-IN" sz="1400" dirty="0"/>
                    </a:p>
                  </a:txBody>
                  <a:tcPr/>
                </a:tc>
                <a:tc>
                  <a:txBody>
                    <a:bodyPr/>
                    <a:lstStyle/>
                    <a:p>
                      <a:pPr marL="63500" marR="0" indent="0" algn="l" defTabSz="914400" rtl="0" eaLnBrk="1" fontAlgn="auto" latinLnBrk="0" hangingPunct="1">
                        <a:lnSpc>
                          <a:spcPct val="115000"/>
                        </a:lnSpc>
                        <a:spcBef>
                          <a:spcPts val="0"/>
                        </a:spcBef>
                        <a:spcAft>
                          <a:spcPts val="0"/>
                        </a:spcAft>
                        <a:buClrTx/>
                        <a:buSzTx/>
                        <a:buFontTx/>
                        <a:buNone/>
                        <a:tabLst/>
                        <a:defRPr/>
                      </a:pPr>
                      <a:r>
                        <a:rPr kumimoji="0" lang="en-IN" sz="1600" kern="1200" smtClean="0">
                          <a:solidFill>
                            <a:schemeClr val="dk1"/>
                          </a:solidFill>
                          <a:effectLst/>
                          <a:latin typeface="+mn-lt"/>
                          <a:ea typeface="+mn-ea"/>
                          <a:cs typeface="+mn-cs"/>
                        </a:rPr>
                        <a:t>± .013 mm , ± 0.006 mm, ± 0.005 mm</a:t>
                      </a:r>
                      <a:endParaRPr lang="en-IN" sz="1600" dirty="0">
                        <a:effectLst/>
                        <a:latin typeface="Calibri"/>
                        <a:ea typeface="Calibri"/>
                        <a:cs typeface="Vrinda"/>
                      </a:endParaRPr>
                    </a:p>
                  </a:txBody>
                  <a:tcPr marL="0" marR="0" marT="0" marB="0"/>
                </a:tc>
              </a:tr>
            </a:tbl>
          </a:graphicData>
        </a:graphic>
      </p:graphicFrame>
    </p:spTree>
    <p:extLst>
      <p:ext uri="{BB962C8B-B14F-4D97-AF65-F5344CB8AC3E}">
        <p14:creationId xmlns="" xmlns:p14="http://schemas.microsoft.com/office/powerpoint/2010/main" val="3875620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95736" y="379837"/>
            <a:ext cx="4464496" cy="646331"/>
          </a:xfrm>
          <a:prstGeom prst="rect">
            <a:avLst/>
          </a:prstGeom>
        </p:spPr>
        <p:txBody>
          <a:bodyPr wrap="square">
            <a:spAutoFit/>
          </a:bodyPr>
          <a:lstStyle/>
          <a:p>
            <a:pPr algn="ctr"/>
            <a:r>
              <a:rPr lang="en-US" sz="3600" dirty="0" smtClean="0"/>
              <a:t>CONTENTS</a:t>
            </a:r>
            <a:endParaRPr lang="en-IN" sz="3600" dirty="0"/>
          </a:p>
        </p:txBody>
      </p:sp>
      <p:sp>
        <p:nvSpPr>
          <p:cNvPr id="5" name="Title 4"/>
          <p:cNvSpPr>
            <a:spLocks noGrp="1"/>
          </p:cNvSpPr>
          <p:nvPr>
            <p:ph type="ctrTitle"/>
          </p:nvPr>
        </p:nvSpPr>
        <p:spPr>
          <a:xfrm>
            <a:off x="817581" y="1196752"/>
            <a:ext cx="7175351" cy="5472608"/>
          </a:xfrm>
        </p:spPr>
        <p:txBody>
          <a:bodyPr>
            <a:normAutofit/>
          </a:bodyPr>
          <a:lstStyle/>
          <a:p>
            <a:pPr marL="182880" algn="l"/>
            <a:r>
              <a:rPr lang="en-US" sz="2000" dirty="0" smtClean="0"/>
              <a:t>1. History</a:t>
            </a:r>
            <a:r>
              <a:rPr lang="en-US" sz="2000" dirty="0"/>
              <a:t/>
            </a:r>
            <a:br>
              <a:rPr lang="en-US" sz="2000" dirty="0"/>
            </a:br>
            <a:r>
              <a:rPr lang="en-US" sz="2000" dirty="0" smtClean="0"/>
              <a:t>2.  CNC Introduction</a:t>
            </a:r>
            <a:br>
              <a:rPr lang="en-US" sz="2000" dirty="0" smtClean="0"/>
            </a:br>
            <a:r>
              <a:rPr lang="en-US" sz="2000" dirty="0" smtClean="0"/>
              <a:t>3. how they look like?</a:t>
            </a:r>
            <a:br>
              <a:rPr lang="en-US" sz="2000" dirty="0" smtClean="0"/>
            </a:br>
            <a:r>
              <a:rPr lang="en-US" sz="2000" dirty="0" smtClean="0"/>
              <a:t>4. Elements of CNC</a:t>
            </a:r>
            <a:br>
              <a:rPr lang="en-US" sz="2000" dirty="0" smtClean="0"/>
            </a:br>
            <a:r>
              <a:rPr lang="en-US" sz="2000" dirty="0" smtClean="0"/>
              <a:t>5. Block diagram of CNC</a:t>
            </a:r>
            <a:br>
              <a:rPr lang="en-US" sz="2000" dirty="0" smtClean="0"/>
            </a:br>
            <a:r>
              <a:rPr lang="en-US" sz="2000" dirty="0" smtClean="0"/>
              <a:t>6. How CNC Works?</a:t>
            </a:r>
            <a:br>
              <a:rPr lang="en-US" sz="2000" dirty="0" smtClean="0"/>
            </a:br>
            <a:r>
              <a:rPr lang="en-US" sz="2000" dirty="0" smtClean="0"/>
              <a:t>7. Features of CNC Machines</a:t>
            </a:r>
            <a:br>
              <a:rPr lang="en-US" sz="2000" dirty="0" smtClean="0"/>
            </a:br>
            <a:r>
              <a:rPr lang="en-US" sz="2000" dirty="0" smtClean="0"/>
              <a:t>8. CNC Programming Basics</a:t>
            </a:r>
            <a:br>
              <a:rPr lang="en-US" sz="2000" dirty="0" smtClean="0"/>
            </a:br>
            <a:r>
              <a:rPr lang="en-US" sz="2000" dirty="0" smtClean="0"/>
              <a:t>9. Common Format of a Block</a:t>
            </a:r>
            <a:br>
              <a:rPr lang="en-US" sz="2000" dirty="0" smtClean="0"/>
            </a:br>
            <a:r>
              <a:rPr lang="en-US" sz="2000" dirty="0" smtClean="0"/>
              <a:t>10. Programming Key Letters</a:t>
            </a:r>
            <a:br>
              <a:rPr lang="en-US" sz="2000" dirty="0" smtClean="0"/>
            </a:br>
            <a:r>
              <a:rPr lang="en-US" sz="2000" dirty="0" smtClean="0"/>
              <a:t>11. Table of important G-codes</a:t>
            </a:r>
            <a:br>
              <a:rPr lang="en-US" sz="2000" dirty="0" smtClean="0"/>
            </a:br>
            <a:r>
              <a:rPr lang="en-US" sz="2000" dirty="0" smtClean="0"/>
              <a:t>12. Table of important M-codes</a:t>
            </a:r>
            <a:br>
              <a:rPr lang="en-US" sz="2000" dirty="0" smtClean="0"/>
            </a:br>
            <a:r>
              <a:rPr lang="en-US" sz="2000" dirty="0" smtClean="0"/>
              <a:t>13. Advantages</a:t>
            </a:r>
            <a:br>
              <a:rPr lang="en-US" sz="2000" dirty="0" smtClean="0"/>
            </a:br>
            <a:r>
              <a:rPr lang="en-US" sz="2000" dirty="0" smtClean="0"/>
              <a:t>14. Challenges</a:t>
            </a:r>
            <a:br>
              <a:rPr lang="en-US" sz="2000" dirty="0" smtClean="0"/>
            </a:br>
            <a:r>
              <a:rPr lang="en-US" sz="2000" dirty="0" smtClean="0"/>
              <a:t>15. Conclusion</a:t>
            </a:r>
            <a:br>
              <a:rPr lang="en-US" sz="2000" dirty="0" smtClean="0"/>
            </a:br>
            <a:r>
              <a:rPr lang="en-US" sz="2000" dirty="0" smtClean="0"/>
              <a:t>16. References</a:t>
            </a:r>
            <a:br>
              <a:rPr lang="en-US" sz="2000" dirty="0" smtClean="0"/>
            </a:br>
            <a:endParaRPr lang="en-US" sz="2000" dirty="0"/>
          </a:p>
        </p:txBody>
      </p:sp>
    </p:spTree>
    <p:extLst>
      <p:ext uri="{BB962C8B-B14F-4D97-AF65-F5344CB8AC3E}">
        <p14:creationId xmlns="" xmlns:p14="http://schemas.microsoft.com/office/powerpoint/2010/main" val="34339882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404664"/>
            <a:ext cx="6512511" cy="1143000"/>
          </a:xfrm>
        </p:spPr>
        <p:txBody>
          <a:bodyPr/>
          <a:lstStyle/>
          <a:p>
            <a:pPr algn="ctr"/>
            <a:r>
              <a:rPr lang="en-US" dirty="0"/>
              <a:t>H</a:t>
            </a:r>
            <a:r>
              <a:rPr lang="en-US" dirty="0" smtClean="0"/>
              <a:t>istory</a:t>
            </a:r>
            <a:endParaRPr lang="en-IN" dirty="0"/>
          </a:p>
        </p:txBody>
      </p:sp>
      <p:sp>
        <p:nvSpPr>
          <p:cNvPr id="3" name="Content Placeholder 2"/>
          <p:cNvSpPr>
            <a:spLocks noGrp="1"/>
          </p:cNvSpPr>
          <p:nvPr>
            <p:ph sz="quarter" idx="1"/>
          </p:nvPr>
        </p:nvSpPr>
        <p:spPr>
          <a:xfrm>
            <a:off x="1115616" y="2636912"/>
            <a:ext cx="6400800" cy="3474720"/>
          </a:xfrm>
        </p:spPr>
        <p:txBody>
          <a:bodyPr/>
          <a:lstStyle/>
          <a:p>
            <a:r>
              <a:rPr lang="en-US" dirty="0" smtClean="0"/>
              <a:t>The first NC machines were built in the 1940s and 1950s by Prof. John T Parson.</a:t>
            </a:r>
          </a:p>
          <a:p>
            <a:r>
              <a:rPr lang="en-US" dirty="0" smtClean="0"/>
              <a:t>CNC machine came into existence after evolution of computer around 1980.</a:t>
            </a:r>
          </a:p>
          <a:p>
            <a:r>
              <a:rPr lang="en-US" dirty="0" smtClean="0"/>
              <a:t>Modern CNC Machine are improving further as the technology is changing with a variety of functions according to applications.</a:t>
            </a:r>
            <a:endParaRPr lang="en-IN" dirty="0"/>
          </a:p>
        </p:txBody>
      </p:sp>
    </p:spTree>
    <p:extLst>
      <p:ext uri="{BB962C8B-B14F-4D97-AF65-F5344CB8AC3E}">
        <p14:creationId xmlns="" xmlns:p14="http://schemas.microsoft.com/office/powerpoint/2010/main" val="913081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6383538" cy="1143000"/>
          </a:xfrm>
        </p:spPr>
        <p:txBody>
          <a:bodyPr/>
          <a:lstStyle/>
          <a:p>
            <a:pPr algn="ctr"/>
            <a:r>
              <a:rPr lang="en-US" dirty="0" smtClean="0"/>
              <a:t>CNC Introduction</a:t>
            </a:r>
            <a:endParaRPr lang="en-IN" dirty="0"/>
          </a:p>
        </p:txBody>
      </p:sp>
      <p:sp>
        <p:nvSpPr>
          <p:cNvPr id="3" name="Content Placeholder 2"/>
          <p:cNvSpPr>
            <a:spLocks noGrp="1"/>
          </p:cNvSpPr>
          <p:nvPr>
            <p:ph type="body" sz="half" idx="2"/>
          </p:nvPr>
        </p:nvSpPr>
        <p:spPr>
          <a:xfrm>
            <a:off x="755576" y="1700808"/>
            <a:ext cx="3838130" cy="4467276"/>
          </a:xfrm>
        </p:spPr>
        <p:txBody>
          <a:bodyPr>
            <a:noAutofit/>
          </a:bodyPr>
          <a:lstStyle/>
          <a:p>
            <a:r>
              <a:rPr lang="en-US" sz="2800" dirty="0"/>
              <a:t>A numerical control system in which the data handling, control sequences, and response to input is determined by an on-board computer system at the machine tool. </a:t>
            </a:r>
          </a:p>
          <a:p>
            <a:endParaRPr lang="en-IN" sz="2800" dirty="0"/>
          </a:p>
        </p:txBody>
      </p:sp>
      <p:pic>
        <p:nvPicPr>
          <p:cNvPr id="7" name="Picture Placeholder 6"/>
          <p:cNvPicPr>
            <a:picLocks noGrp="1" noChangeAspect="1"/>
          </p:cNvPicPr>
          <p:nvPr>
            <p:ph type="pic" idx="1"/>
          </p:nvPr>
        </p:nvPicPr>
        <p:blipFill>
          <a:blip r:embed="rId2" cstate="print">
            <a:extLst>
              <a:ext uri="{28A0092B-C50C-407E-A947-70E740481C1C}">
                <a14:useLocalDpi xmlns="" xmlns:a14="http://schemas.microsoft.com/office/drawing/2010/main" val="0"/>
              </a:ext>
            </a:extLst>
          </a:blip>
          <a:srcRect t="11802" b="11802"/>
          <a:stretch>
            <a:fillRect/>
          </a:stretch>
        </p:blipFill>
        <p:spPr/>
      </p:pic>
    </p:spTree>
    <p:extLst>
      <p:ext uri="{BB962C8B-B14F-4D97-AF65-F5344CB8AC3E}">
        <p14:creationId xmlns="" xmlns:p14="http://schemas.microsoft.com/office/powerpoint/2010/main" val="2272290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IN" dirty="0" smtClean="0"/>
              <a:t>Contents</a:t>
            </a:r>
            <a:endParaRPr lang="en-IN" dirty="0"/>
          </a:p>
        </p:txBody>
      </p:sp>
      <p:sp>
        <p:nvSpPr>
          <p:cNvPr id="4" name="Slide Number Placeholder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2</a:t>
            </a:fld>
            <a:endParaRPr kumimoji="0" lang="en-US"/>
          </a:p>
        </p:txBody>
      </p:sp>
      <p:sp>
        <p:nvSpPr>
          <p:cNvPr id="2" name="Content Placeholder 1"/>
          <p:cNvSpPr>
            <a:spLocks noGrp="1"/>
          </p:cNvSpPr>
          <p:nvPr>
            <p:ph sz="quarter" idx="1"/>
          </p:nvPr>
        </p:nvSpPr>
        <p:spPr/>
        <p:txBody>
          <a:bodyPr>
            <a:normAutofit fontScale="92500" lnSpcReduction="20000"/>
          </a:bodyPr>
          <a:lstStyle/>
          <a:p>
            <a:pPr marL="457200" indent="-457200">
              <a:lnSpc>
                <a:spcPct val="150000"/>
              </a:lnSpc>
              <a:buClr>
                <a:srgbClr val="FFFF00"/>
              </a:buClr>
              <a:buSzPct val="116000"/>
              <a:buFont typeface="Arial" panose="020B0604020202020204" pitchFamily="34" charset="0"/>
              <a:buChar char="•"/>
            </a:pPr>
            <a:r>
              <a:rPr lang="en-IN" dirty="0" smtClean="0"/>
              <a:t>Introduction to CNC</a:t>
            </a:r>
          </a:p>
          <a:p>
            <a:pPr marL="457200" indent="-457200">
              <a:lnSpc>
                <a:spcPct val="150000"/>
              </a:lnSpc>
              <a:buClr>
                <a:srgbClr val="FFFF00"/>
              </a:buClr>
              <a:buSzPct val="116000"/>
              <a:buFont typeface="Arial" panose="020B0604020202020204" pitchFamily="34" charset="0"/>
              <a:buChar char="•"/>
            </a:pPr>
            <a:r>
              <a:rPr lang="en-IN" dirty="0" smtClean="0"/>
              <a:t>Operations in CNC</a:t>
            </a:r>
          </a:p>
          <a:p>
            <a:pPr marL="457200" indent="-457200">
              <a:lnSpc>
                <a:spcPct val="150000"/>
              </a:lnSpc>
              <a:buClr>
                <a:srgbClr val="FFFF00"/>
              </a:buClr>
              <a:buSzPct val="116000"/>
              <a:buFont typeface="Arial" panose="020B0604020202020204" pitchFamily="34" charset="0"/>
              <a:buChar char="•"/>
            </a:pPr>
            <a:r>
              <a:rPr lang="en-IN" dirty="0" smtClean="0"/>
              <a:t>Advantages and Disadvantages of CNC</a:t>
            </a:r>
          </a:p>
          <a:p>
            <a:pPr marL="457200" indent="-457200">
              <a:lnSpc>
                <a:spcPct val="150000"/>
              </a:lnSpc>
              <a:buClr>
                <a:srgbClr val="FFFF00"/>
              </a:buClr>
              <a:buSzPct val="116000"/>
              <a:buFont typeface="Arial" panose="020B0604020202020204" pitchFamily="34" charset="0"/>
              <a:buChar char="•"/>
            </a:pPr>
            <a:r>
              <a:rPr lang="en-IN" dirty="0" smtClean="0"/>
              <a:t>Axis selection</a:t>
            </a:r>
          </a:p>
          <a:p>
            <a:pPr marL="457200" indent="-457200">
              <a:lnSpc>
                <a:spcPct val="150000"/>
              </a:lnSpc>
              <a:buClr>
                <a:srgbClr val="FFFF00"/>
              </a:buClr>
              <a:buSzPct val="116000"/>
              <a:buFont typeface="Arial" panose="020B0604020202020204" pitchFamily="34" charset="0"/>
              <a:buChar char="•"/>
            </a:pPr>
            <a:r>
              <a:rPr lang="en-IN" dirty="0" smtClean="0"/>
              <a:t>5 Axis CNC</a:t>
            </a:r>
          </a:p>
          <a:p>
            <a:pPr marL="457200" indent="-457200">
              <a:lnSpc>
                <a:spcPct val="150000"/>
              </a:lnSpc>
              <a:buClr>
                <a:srgbClr val="FFFF00"/>
              </a:buClr>
              <a:buSzPct val="116000"/>
              <a:buFont typeface="Arial" panose="020B0604020202020204" pitchFamily="34" charset="0"/>
              <a:buChar char="•"/>
            </a:pPr>
            <a:r>
              <a:rPr lang="en-IN" dirty="0" smtClean="0"/>
              <a:t>Advantages and application of 5 axis</a:t>
            </a:r>
          </a:p>
          <a:p>
            <a:pPr marL="457200" indent="-457200">
              <a:lnSpc>
                <a:spcPct val="150000"/>
              </a:lnSpc>
              <a:buClr>
                <a:srgbClr val="FFFF00"/>
              </a:buClr>
              <a:buSzPct val="116000"/>
              <a:buFont typeface="Arial" panose="020B0604020202020204" pitchFamily="34" charset="0"/>
              <a:buChar char="•"/>
            </a:pPr>
            <a:r>
              <a:rPr lang="en-IN" dirty="0"/>
              <a:t>Types of machine configurations for 5-axis machining</a:t>
            </a:r>
            <a:endParaRPr lang="en-IN" dirty="0" smtClean="0"/>
          </a:p>
          <a:p>
            <a:pPr marL="457200" indent="-457200">
              <a:lnSpc>
                <a:spcPct val="150000"/>
              </a:lnSpc>
              <a:buClr>
                <a:srgbClr val="FFFF00"/>
              </a:buClr>
              <a:buSzPct val="116000"/>
              <a:buFont typeface="Arial" panose="020B0604020202020204" pitchFamily="34" charset="0"/>
              <a:buChar char="•"/>
            </a:pPr>
            <a:r>
              <a:rPr lang="en-IN" dirty="0" smtClean="0"/>
              <a:t>Specification of a 5 axis CNC machine</a:t>
            </a:r>
          </a:p>
          <a:p>
            <a:pPr marL="0" indent="0">
              <a:buClr>
                <a:srgbClr val="FFFF00"/>
              </a:buClr>
              <a:buSzPct val="116000"/>
              <a:buNone/>
            </a:pPr>
            <a:endParaRPr lang="en-IN" dirty="0" smtClean="0"/>
          </a:p>
          <a:p>
            <a:pPr marL="285750" indent="-285750">
              <a:buClr>
                <a:srgbClr val="FF0000"/>
              </a:buClr>
              <a:buFont typeface="Wingdings" panose="05000000000000000000" pitchFamily="2" charset="2"/>
              <a:buChar char="Ø"/>
            </a:pPr>
            <a:endParaRPr lang="en-IN" dirty="0"/>
          </a:p>
          <a:p>
            <a:pPr marL="285750" indent="-285750">
              <a:buClr>
                <a:schemeClr val="tx1"/>
              </a:buClr>
              <a:buFont typeface="Wingdings" panose="05000000000000000000" pitchFamily="2" charset="2"/>
              <a:buChar char="Ø"/>
            </a:pPr>
            <a:endParaRPr lang="en-IN" dirty="0" smtClean="0"/>
          </a:p>
        </p:txBody>
      </p:sp>
    </p:spTree>
    <p:extLst>
      <p:ext uri="{BB962C8B-B14F-4D97-AF65-F5344CB8AC3E}">
        <p14:creationId xmlns="" xmlns:p14="http://schemas.microsoft.com/office/powerpoint/2010/main" val="19608548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nc-machine-m3x-3s">
            <a:hlinkClick r:id="rId2"/>
          </p:cNvPr>
          <p:cNvPicPr>
            <a:picLocks noGrp="1" noChangeAspect="1" noChangeArrowheads="1"/>
          </p:cNvPicPr>
          <p:nvPr>
            <p:ph sz="quarter" idx="1"/>
          </p:nvPr>
        </p:nvPicPr>
        <p:blipFill>
          <a:blip r:embed="rId3" cstate="print">
            <a:extLst>
              <a:ext uri="{28A0092B-C50C-407E-A947-70E740481C1C}">
                <a14:useLocalDpi xmlns="" xmlns:a14="http://schemas.microsoft.com/office/drawing/2010/main" val="0"/>
              </a:ext>
            </a:extLst>
          </a:blip>
          <a:srcRect/>
          <a:stretch>
            <a:fillRect/>
          </a:stretch>
        </p:blipFill>
        <p:spPr>
          <a:xfrm>
            <a:off x="660400" y="1600200"/>
            <a:ext cx="3632200" cy="4525963"/>
          </a:xfrm>
          <a:prstGeom prst="rect">
            <a:avLst/>
          </a:prstGeom>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4114" name="Picture 18"/>
          <p:cNvPicPr>
            <a:picLocks noGrp="1" noChangeAspect="1" noChangeArrowheads="1"/>
          </p:cNvPicPr>
          <p:nvPr>
            <p:ph sz="quarter" idx="2"/>
          </p:nvPr>
        </p:nvPicPr>
        <p:blipFill>
          <a:blip r:embed="rId4" cstate="print">
            <a:extLst>
              <a:ext uri="{28A0092B-C50C-407E-A947-70E740481C1C}">
                <a14:useLocalDpi xmlns="" xmlns:a14="http://schemas.microsoft.com/office/drawing/2010/main" val="0"/>
              </a:ext>
            </a:extLst>
          </a:blip>
          <a:srcRect/>
          <a:stretch>
            <a:fillRect/>
          </a:stretch>
        </p:blipFill>
        <p:spPr>
          <a:xfrm>
            <a:off x="4191000" y="3124200"/>
            <a:ext cx="4495800" cy="2719388"/>
          </a:xfrm>
          <a:prstGeom prst="rect">
            <a:avLst/>
          </a:prstGeom>
          <a:noFill/>
          <a:ln/>
        </p:spPr>
      </p:pic>
      <p:sp>
        <p:nvSpPr>
          <p:cNvPr id="4103" name="Rectangle 7"/>
          <p:cNvSpPr>
            <a:spLocks noChangeArrowheads="1"/>
          </p:cNvSpPr>
          <p:nvPr/>
        </p:nvSpPr>
        <p:spPr bwMode="auto">
          <a:xfrm>
            <a:off x="685800" y="304800"/>
            <a:ext cx="7772400" cy="533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p>
            <a:pPr algn="ctr"/>
            <a:r>
              <a:rPr lang="en-US" sz="2800">
                <a:solidFill>
                  <a:schemeClr val="tx2"/>
                </a:solidFill>
              </a:rPr>
              <a:t>CNC Machines- How do they look like?</a:t>
            </a:r>
          </a:p>
        </p:txBody>
      </p:sp>
      <p:sp>
        <p:nvSpPr>
          <p:cNvPr id="4104" name="Text Box 8"/>
          <p:cNvSpPr txBox="1">
            <a:spLocks noChangeArrowheads="1"/>
          </p:cNvSpPr>
          <p:nvPr/>
        </p:nvSpPr>
        <p:spPr bwMode="auto">
          <a:xfrm>
            <a:off x="457200" y="3048000"/>
            <a:ext cx="8064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t>Slides</a:t>
            </a:r>
          </a:p>
        </p:txBody>
      </p:sp>
      <p:sp>
        <p:nvSpPr>
          <p:cNvPr id="4105" name="Text Box 9"/>
          <p:cNvSpPr txBox="1">
            <a:spLocks noChangeArrowheads="1"/>
          </p:cNvSpPr>
          <p:nvPr/>
        </p:nvSpPr>
        <p:spPr bwMode="auto">
          <a:xfrm>
            <a:off x="5943600" y="3886200"/>
            <a:ext cx="11747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t>Controller</a:t>
            </a:r>
          </a:p>
        </p:txBody>
      </p:sp>
      <p:sp>
        <p:nvSpPr>
          <p:cNvPr id="4106" name="Text Box 10"/>
          <p:cNvSpPr txBox="1">
            <a:spLocks noChangeArrowheads="1"/>
          </p:cNvSpPr>
          <p:nvPr/>
        </p:nvSpPr>
        <p:spPr bwMode="auto">
          <a:xfrm>
            <a:off x="533400" y="1752600"/>
            <a:ext cx="15430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t>Servo Motors</a:t>
            </a:r>
          </a:p>
        </p:txBody>
      </p:sp>
      <p:sp>
        <p:nvSpPr>
          <p:cNvPr id="4107" name="Text Box 11"/>
          <p:cNvSpPr txBox="1">
            <a:spLocks noChangeArrowheads="1"/>
          </p:cNvSpPr>
          <p:nvPr/>
        </p:nvSpPr>
        <p:spPr bwMode="auto">
          <a:xfrm>
            <a:off x="4191000" y="2362200"/>
            <a:ext cx="20574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lang="en-US"/>
              <a:t>Display Console</a:t>
            </a:r>
          </a:p>
        </p:txBody>
      </p:sp>
      <p:sp>
        <p:nvSpPr>
          <p:cNvPr id="4110" name="Line 14"/>
          <p:cNvSpPr>
            <a:spLocks noChangeShapeType="1"/>
          </p:cNvSpPr>
          <p:nvPr/>
        </p:nvSpPr>
        <p:spPr bwMode="auto">
          <a:xfrm flipH="1" flipV="1">
            <a:off x="5486400" y="4038600"/>
            <a:ext cx="533400" cy="762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1" name="Line 15"/>
          <p:cNvSpPr>
            <a:spLocks noChangeShapeType="1"/>
          </p:cNvSpPr>
          <p:nvPr/>
        </p:nvSpPr>
        <p:spPr bwMode="auto">
          <a:xfrm>
            <a:off x="1066800" y="3352800"/>
            <a:ext cx="914400" cy="5334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2" name="Line 16"/>
          <p:cNvSpPr>
            <a:spLocks noChangeShapeType="1"/>
          </p:cNvSpPr>
          <p:nvPr/>
        </p:nvSpPr>
        <p:spPr bwMode="auto">
          <a:xfrm flipH="1">
            <a:off x="3657600" y="2590800"/>
            <a:ext cx="5334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3" name="Line 17"/>
          <p:cNvSpPr>
            <a:spLocks noChangeShapeType="1"/>
          </p:cNvSpPr>
          <p:nvPr/>
        </p:nvSpPr>
        <p:spPr bwMode="auto">
          <a:xfrm>
            <a:off x="1905000" y="1905000"/>
            <a:ext cx="533400" cy="762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7" name="Text Box 21"/>
          <p:cNvSpPr txBox="1">
            <a:spLocks noChangeArrowheads="1"/>
          </p:cNvSpPr>
          <p:nvPr/>
        </p:nvSpPr>
        <p:spPr bwMode="auto">
          <a:xfrm>
            <a:off x="3946525" y="3770313"/>
            <a:ext cx="11747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t>Controller</a:t>
            </a:r>
          </a:p>
        </p:txBody>
      </p:sp>
      <p:sp>
        <p:nvSpPr>
          <p:cNvPr id="4118" name="Line 22"/>
          <p:cNvSpPr>
            <a:spLocks noChangeShapeType="1"/>
          </p:cNvSpPr>
          <p:nvPr/>
        </p:nvSpPr>
        <p:spPr bwMode="auto">
          <a:xfrm flipH="1">
            <a:off x="3657600" y="3962400"/>
            <a:ext cx="381000" cy="2286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9" name="Text Box 23"/>
          <p:cNvSpPr txBox="1">
            <a:spLocks noChangeArrowheads="1"/>
          </p:cNvSpPr>
          <p:nvPr/>
        </p:nvSpPr>
        <p:spPr bwMode="auto">
          <a:xfrm>
            <a:off x="4800600" y="2971800"/>
            <a:ext cx="151765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t>Automated</a:t>
            </a:r>
          </a:p>
          <a:p>
            <a:r>
              <a:rPr lang="en-US"/>
              <a:t>Tool changer</a:t>
            </a:r>
          </a:p>
        </p:txBody>
      </p:sp>
      <p:sp>
        <p:nvSpPr>
          <p:cNvPr id="4120" name="Text Box 24"/>
          <p:cNvSpPr txBox="1">
            <a:spLocks noChangeArrowheads="1"/>
          </p:cNvSpPr>
          <p:nvPr/>
        </p:nvSpPr>
        <p:spPr bwMode="auto">
          <a:xfrm>
            <a:off x="7086600" y="2438400"/>
            <a:ext cx="103505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t>Coolant </a:t>
            </a:r>
          </a:p>
          <a:p>
            <a:r>
              <a:rPr lang="en-US"/>
              <a:t>control</a:t>
            </a:r>
          </a:p>
        </p:txBody>
      </p:sp>
      <p:sp>
        <p:nvSpPr>
          <p:cNvPr id="4121" name="Text Box 25"/>
          <p:cNvSpPr txBox="1">
            <a:spLocks noChangeArrowheads="1"/>
          </p:cNvSpPr>
          <p:nvPr/>
        </p:nvSpPr>
        <p:spPr bwMode="auto">
          <a:xfrm>
            <a:off x="4038600" y="6096000"/>
            <a:ext cx="26670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Chip collection and removal</a:t>
            </a:r>
          </a:p>
        </p:txBody>
      </p:sp>
      <p:sp>
        <p:nvSpPr>
          <p:cNvPr id="4122" name="Line 26"/>
          <p:cNvSpPr>
            <a:spLocks noChangeShapeType="1"/>
          </p:cNvSpPr>
          <p:nvPr/>
        </p:nvSpPr>
        <p:spPr bwMode="auto">
          <a:xfrm flipH="1">
            <a:off x="5029200" y="4953000"/>
            <a:ext cx="1371600" cy="11430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23" name="Line 27"/>
          <p:cNvSpPr>
            <a:spLocks noChangeShapeType="1"/>
          </p:cNvSpPr>
          <p:nvPr/>
        </p:nvSpPr>
        <p:spPr bwMode="auto">
          <a:xfrm>
            <a:off x="5715000" y="3581400"/>
            <a:ext cx="457200" cy="6858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24" name="Line 28"/>
          <p:cNvSpPr>
            <a:spLocks noChangeShapeType="1"/>
          </p:cNvSpPr>
          <p:nvPr/>
        </p:nvSpPr>
        <p:spPr bwMode="auto">
          <a:xfrm flipH="1">
            <a:off x="6553200" y="3048000"/>
            <a:ext cx="838200" cy="114300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 xmlns:p14="http://schemas.microsoft.com/office/powerpoint/2010/main" val="3084429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31640" y="116632"/>
            <a:ext cx="6512511" cy="1143000"/>
          </a:xfrm>
        </p:spPr>
        <p:txBody>
          <a:bodyPr/>
          <a:lstStyle/>
          <a:p>
            <a:pPr algn="ctr"/>
            <a:r>
              <a:rPr lang="en-US" dirty="0" smtClean="0"/>
              <a:t>Elements of CNC Machine</a:t>
            </a:r>
            <a:endParaRPr lang="en-US" dirty="0"/>
          </a:p>
        </p:txBody>
      </p:sp>
      <p:sp>
        <p:nvSpPr>
          <p:cNvPr id="6" name="Content Placeholder 5"/>
          <p:cNvSpPr>
            <a:spLocks noGrp="1"/>
          </p:cNvSpPr>
          <p:nvPr>
            <p:ph sz="quarter" idx="1"/>
          </p:nvPr>
        </p:nvSpPr>
        <p:spPr>
          <a:xfrm>
            <a:off x="1187624" y="1916832"/>
            <a:ext cx="6400800" cy="3474720"/>
          </a:xfrm>
        </p:spPr>
        <p:txBody>
          <a:bodyPr/>
          <a:lstStyle/>
          <a:p>
            <a:r>
              <a:rPr lang="en-US" dirty="0" smtClean="0"/>
              <a:t>A CNC machine consist of following 6 major elements:</a:t>
            </a:r>
          </a:p>
          <a:p>
            <a:pPr marL="880110" lvl="1" indent="-514350">
              <a:buFont typeface="+mj-lt"/>
              <a:buAutoNum type="romanLcPeriod"/>
            </a:pPr>
            <a:r>
              <a:rPr lang="en-US" dirty="0" smtClean="0"/>
              <a:t>Input Device</a:t>
            </a:r>
          </a:p>
          <a:p>
            <a:pPr marL="880110" lvl="1" indent="-514350">
              <a:buFont typeface="+mj-lt"/>
              <a:buAutoNum type="romanLcPeriod"/>
            </a:pPr>
            <a:r>
              <a:rPr lang="en-US" dirty="0" smtClean="0"/>
              <a:t>Machine Control Unit</a:t>
            </a:r>
          </a:p>
          <a:p>
            <a:pPr marL="880110" lvl="1" indent="-514350">
              <a:buFont typeface="+mj-lt"/>
              <a:buAutoNum type="romanLcPeriod"/>
            </a:pPr>
            <a:r>
              <a:rPr lang="en-US" dirty="0" smtClean="0"/>
              <a:t>Machine Tool</a:t>
            </a:r>
          </a:p>
          <a:p>
            <a:pPr marL="880110" lvl="1" indent="-514350">
              <a:buFont typeface="+mj-lt"/>
              <a:buAutoNum type="romanLcPeriod"/>
            </a:pPr>
            <a:r>
              <a:rPr lang="en-US" dirty="0" smtClean="0"/>
              <a:t>Driving System</a:t>
            </a:r>
          </a:p>
          <a:p>
            <a:pPr marL="880110" lvl="1" indent="-514350">
              <a:buFont typeface="+mj-lt"/>
              <a:buAutoNum type="romanLcPeriod"/>
            </a:pPr>
            <a:r>
              <a:rPr lang="en-US" dirty="0" smtClean="0"/>
              <a:t>Feedback Devices</a:t>
            </a:r>
          </a:p>
          <a:p>
            <a:pPr marL="880110" lvl="1" indent="-514350">
              <a:buFont typeface="+mj-lt"/>
              <a:buAutoNum type="romanLcPeriod"/>
            </a:pPr>
            <a:r>
              <a:rPr lang="en-US" dirty="0" smtClean="0"/>
              <a:t>Display Unit</a:t>
            </a:r>
          </a:p>
          <a:p>
            <a:pPr marL="880110" lvl="1" indent="-514350">
              <a:buFont typeface="+mj-lt"/>
              <a:buAutoNum type="romanLcPeriod"/>
            </a:pPr>
            <a:endParaRPr lang="en-US" dirty="0"/>
          </a:p>
        </p:txBody>
      </p:sp>
    </p:spTree>
    <p:extLst>
      <p:ext uri="{BB962C8B-B14F-4D97-AF65-F5344CB8AC3E}">
        <p14:creationId xmlns="" xmlns:p14="http://schemas.microsoft.com/office/powerpoint/2010/main" val="26473815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Rectangle 2"/>
          <p:cNvSpPr txBox="1">
            <a:spLocks noChangeArrowheads="1"/>
          </p:cNvSpPr>
          <p:nvPr/>
        </p:nvSpPr>
        <p:spPr bwMode="auto">
          <a:xfrm>
            <a:off x="428625" y="368012"/>
            <a:ext cx="7772400" cy="533400"/>
          </a:xfrm>
          <a:prstGeom prst="rect">
            <a:avLst/>
          </a:prstGeom>
          <a:noFill/>
          <a:ln w="9525">
            <a:noFill/>
            <a:miter lim="800000"/>
            <a:headEnd/>
            <a:tailEnd/>
          </a:ln>
          <a:effectLst/>
        </p:spPr>
        <p:txBody>
          <a:bodyPr anchor="ctr"/>
          <a:lstStyle/>
          <a:p>
            <a:pPr algn="ctr">
              <a:defRPr/>
            </a:pPr>
            <a:r>
              <a:rPr lang="en-US" sz="3200" b="1" kern="0" dirty="0" smtClean="0">
                <a:solidFill>
                  <a:schemeClr val="tx2"/>
                </a:solidFill>
                <a:ea typeface="+mj-ea"/>
                <a:cs typeface="Times New Roman" pitchFamily="18" charset="0"/>
              </a:rPr>
              <a:t>Block diagram of CNC Machine</a:t>
            </a:r>
            <a:endParaRPr lang="en-US" sz="3200" b="1" kern="0" dirty="0">
              <a:solidFill>
                <a:schemeClr val="tx2"/>
              </a:solidFill>
              <a:ea typeface="+mj-ea"/>
              <a:cs typeface="Times New Roman" pitchFamily="18" charset="0"/>
            </a:endParaRPr>
          </a:p>
        </p:txBody>
      </p:sp>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838200" y="1462088"/>
            <a:ext cx="7467600" cy="5372100"/>
          </a:xfrm>
          <a:prstGeom prst="rect">
            <a:avLst/>
          </a:prstGeom>
        </p:spPr>
      </p:pic>
    </p:spTree>
    <p:extLst>
      <p:ext uri="{BB962C8B-B14F-4D97-AF65-F5344CB8AC3E}">
        <p14:creationId xmlns="" xmlns:p14="http://schemas.microsoft.com/office/powerpoint/2010/main" val="115824312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7544" y="260648"/>
            <a:ext cx="8229600" cy="792163"/>
          </a:xfrm>
        </p:spPr>
        <p:txBody>
          <a:bodyPr/>
          <a:lstStyle/>
          <a:p>
            <a:pPr algn="ctr"/>
            <a:r>
              <a:rPr lang="en-US" sz="2800" b="1" dirty="0"/>
              <a:t>Open loop and Closed loop controls</a:t>
            </a:r>
          </a:p>
        </p:txBody>
      </p:sp>
      <p:pic>
        <p:nvPicPr>
          <p:cNvPr id="7173" name="Picture 5" descr="cnc_f7">
            <a:hlinkClick r:id="rId2"/>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95400" y="1143000"/>
            <a:ext cx="6858000" cy="3270250"/>
          </a:xfrm>
          <a:prstGeom prst="rect">
            <a:avLst/>
          </a:prstGeom>
          <a:noFill/>
          <a:extLst>
            <a:ext uri="{909E8E84-426E-40DD-AFC4-6F175D3DCCD1}">
              <a14:hiddenFill xmlns="" xmlns:a14="http://schemas.microsoft.com/office/drawing/2010/main">
                <a:solidFill>
                  <a:srgbClr val="FFFFFF"/>
                </a:solidFill>
              </a14:hiddenFill>
            </a:ext>
          </a:extLst>
        </p:spPr>
      </p:pic>
      <p:sp>
        <p:nvSpPr>
          <p:cNvPr id="7174" name="Text Box 6"/>
          <p:cNvSpPr txBox="1">
            <a:spLocks noChangeArrowheads="1"/>
          </p:cNvSpPr>
          <p:nvPr/>
        </p:nvSpPr>
        <p:spPr bwMode="auto">
          <a:xfrm>
            <a:off x="838200" y="4419600"/>
            <a:ext cx="7010400" cy="20161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t>In open loop systems </a:t>
            </a:r>
            <a:r>
              <a:rPr lang="en-US" dirty="0" smtClean="0"/>
              <a:t> </a:t>
            </a:r>
            <a:r>
              <a:rPr lang="en-US" dirty="0"/>
              <a:t>the slide may overshoot or may not reach desired position because of inertia, wear and tear and friction, hence inaccurate machining. </a:t>
            </a:r>
          </a:p>
          <a:p>
            <a:pPr>
              <a:spcBef>
                <a:spcPct val="50000"/>
              </a:spcBef>
            </a:pPr>
            <a:r>
              <a:rPr lang="en-US" dirty="0"/>
              <a:t>In closed loop systems </a:t>
            </a:r>
            <a:r>
              <a:rPr lang="en-US" dirty="0" smtClean="0"/>
              <a:t> </a:t>
            </a:r>
            <a:r>
              <a:rPr lang="en-US" dirty="0"/>
              <a:t>the position sensors are used to correct slide movements and achieve higher accuracy and repeatability</a:t>
            </a:r>
          </a:p>
          <a:p>
            <a:pPr>
              <a:spcBef>
                <a:spcPct val="50000"/>
              </a:spcBef>
            </a:pPr>
            <a:endParaRPr lang="en-US" dirty="0"/>
          </a:p>
        </p:txBody>
      </p:sp>
    </p:spTree>
    <p:extLst>
      <p:ext uri="{BB962C8B-B14F-4D97-AF65-F5344CB8AC3E}">
        <p14:creationId xmlns="" xmlns:p14="http://schemas.microsoft.com/office/powerpoint/2010/main" val="36900264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99592" y="332656"/>
            <a:ext cx="6512511" cy="1143000"/>
          </a:xfrm>
        </p:spPr>
        <p:txBody>
          <a:bodyPr/>
          <a:lstStyle/>
          <a:p>
            <a:pPr algn="ctr" eaLnBrk="1" hangingPunct="1"/>
            <a:r>
              <a:rPr lang="en-GB" dirty="0" smtClean="0">
                <a:effectLst/>
              </a:rPr>
              <a:t>How CNC Works</a:t>
            </a:r>
          </a:p>
        </p:txBody>
      </p:sp>
      <p:sp>
        <p:nvSpPr>
          <p:cNvPr id="9219" name="Rectangle 3"/>
          <p:cNvSpPr>
            <a:spLocks noGrp="1" noChangeArrowheads="1"/>
          </p:cNvSpPr>
          <p:nvPr>
            <p:ph sz="quarter" idx="1"/>
          </p:nvPr>
        </p:nvSpPr>
        <p:spPr>
          <a:xfrm>
            <a:off x="457200" y="1905000"/>
            <a:ext cx="8229600" cy="4114800"/>
          </a:xfrm>
          <a:prstGeom prst="rect">
            <a:avLst/>
          </a:prstGeom>
        </p:spPr>
        <p:txBody>
          <a:bodyPr/>
          <a:lstStyle/>
          <a:p>
            <a:pPr eaLnBrk="1" hangingPunct="1">
              <a:defRPr/>
            </a:pPr>
            <a:r>
              <a:rPr lang="en-GB" dirty="0" smtClean="0">
                <a:effectLst/>
              </a:rPr>
              <a:t>Controlled by G and M codes.</a:t>
            </a:r>
          </a:p>
          <a:p>
            <a:pPr eaLnBrk="1" hangingPunct="1">
              <a:defRPr/>
            </a:pPr>
            <a:r>
              <a:rPr lang="en-GB" dirty="0" smtClean="0">
                <a:effectLst/>
              </a:rPr>
              <a:t>These are number values and co-ordinates.</a:t>
            </a:r>
          </a:p>
          <a:p>
            <a:pPr eaLnBrk="1" hangingPunct="1">
              <a:defRPr/>
            </a:pPr>
            <a:r>
              <a:rPr lang="en-GB" dirty="0" smtClean="0">
                <a:effectLst/>
              </a:rPr>
              <a:t>Each number or code is assigned to a particular operation.</a:t>
            </a:r>
          </a:p>
          <a:p>
            <a:pPr eaLnBrk="1" hangingPunct="1">
              <a:defRPr/>
            </a:pPr>
            <a:r>
              <a:rPr lang="en-GB" dirty="0" smtClean="0">
                <a:effectLst/>
              </a:rPr>
              <a:t>Typed in manually to CAD by machine operators.</a:t>
            </a:r>
          </a:p>
          <a:p>
            <a:pPr eaLnBrk="1" hangingPunct="1">
              <a:defRPr/>
            </a:pPr>
            <a:r>
              <a:rPr lang="en-GB" dirty="0" smtClean="0">
                <a:effectLst/>
              </a:rPr>
              <a:t>G &amp; M codes are automatically generated by the computer software</a:t>
            </a:r>
            <a:r>
              <a:rPr lang="en-GB" dirty="0" smtClean="0"/>
              <a:t>.</a:t>
            </a:r>
          </a:p>
        </p:txBody>
      </p:sp>
    </p:spTree>
    <p:extLst>
      <p:ext uri="{BB962C8B-B14F-4D97-AF65-F5344CB8AC3E}">
        <p14:creationId xmlns="" xmlns:p14="http://schemas.microsoft.com/office/powerpoint/2010/main" val="333663397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43608" y="332656"/>
            <a:ext cx="6512511" cy="1143000"/>
          </a:xfrm>
        </p:spPr>
        <p:txBody>
          <a:bodyPr/>
          <a:lstStyle/>
          <a:p>
            <a:pPr algn="ctr" eaLnBrk="1" hangingPunct="1"/>
            <a:r>
              <a:rPr lang="en-GB" dirty="0" smtClean="0">
                <a:effectLst/>
              </a:rPr>
              <a:t>Features of CNC Machinery</a:t>
            </a:r>
          </a:p>
        </p:txBody>
      </p:sp>
      <p:sp>
        <p:nvSpPr>
          <p:cNvPr id="10243" name="Rectangle 3"/>
          <p:cNvSpPr>
            <a:spLocks noGrp="1" noChangeArrowheads="1"/>
          </p:cNvSpPr>
          <p:nvPr>
            <p:ph sz="quarter" idx="1"/>
          </p:nvPr>
        </p:nvSpPr>
        <p:spPr>
          <a:xfrm>
            <a:off x="467544" y="2276872"/>
            <a:ext cx="8229600" cy="4114800"/>
          </a:xfrm>
          <a:prstGeom prst="rect">
            <a:avLst/>
          </a:prstGeom>
        </p:spPr>
        <p:txBody>
          <a:bodyPr/>
          <a:lstStyle/>
          <a:p>
            <a:pPr eaLnBrk="1" hangingPunct="1"/>
            <a:r>
              <a:rPr lang="en-GB" dirty="0" smtClean="0">
                <a:effectLst/>
              </a:rPr>
              <a:t>The tool or material moves automatically.</a:t>
            </a:r>
          </a:p>
          <a:p>
            <a:pPr eaLnBrk="1" hangingPunct="1"/>
            <a:r>
              <a:rPr lang="en-GB" dirty="0" smtClean="0">
                <a:effectLst/>
              </a:rPr>
              <a:t>Tools can operate in 1-5 axes.</a:t>
            </a:r>
          </a:p>
          <a:p>
            <a:pPr eaLnBrk="1" hangingPunct="1"/>
            <a:r>
              <a:rPr lang="en-GB" dirty="0" smtClean="0">
                <a:effectLst/>
              </a:rPr>
              <a:t>Larger machines have a machine control unit (MCU) which manages operations.</a:t>
            </a:r>
          </a:p>
          <a:p>
            <a:pPr eaLnBrk="1" hangingPunct="1"/>
            <a:r>
              <a:rPr lang="en-GB" dirty="0" smtClean="0">
                <a:effectLst/>
              </a:rPr>
              <a:t>Movement is controlled </a:t>
            </a:r>
            <a:r>
              <a:rPr lang="en-GB" smtClean="0">
                <a:effectLst/>
              </a:rPr>
              <a:t>by motors </a:t>
            </a:r>
            <a:r>
              <a:rPr lang="en-GB" dirty="0" smtClean="0">
                <a:effectLst/>
              </a:rPr>
              <a:t>(actuators).</a:t>
            </a:r>
          </a:p>
          <a:p>
            <a:pPr eaLnBrk="1" hangingPunct="1"/>
            <a:r>
              <a:rPr lang="en-GB" dirty="0" smtClean="0">
                <a:effectLst/>
              </a:rPr>
              <a:t>Feedback is provided by sensors (transducers)</a:t>
            </a:r>
          </a:p>
          <a:p>
            <a:pPr eaLnBrk="1" hangingPunct="1"/>
            <a:r>
              <a:rPr lang="en-GB" dirty="0" smtClean="0">
                <a:effectLst/>
              </a:rPr>
              <a:t>Tool magazines are used to change tools automatically.</a:t>
            </a:r>
          </a:p>
        </p:txBody>
      </p:sp>
    </p:spTree>
    <p:extLst>
      <p:ext uri="{BB962C8B-B14F-4D97-AF65-F5344CB8AC3E}">
        <p14:creationId xmlns="" xmlns:p14="http://schemas.microsoft.com/office/powerpoint/2010/main" val="380808715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Title 5"/>
          <p:cNvSpPr>
            <a:spLocks noGrp="1"/>
          </p:cNvSpPr>
          <p:nvPr>
            <p:ph type="title"/>
          </p:nvPr>
        </p:nvSpPr>
        <p:spPr>
          <a:xfrm>
            <a:off x="428625" y="500063"/>
            <a:ext cx="8229600" cy="1384300"/>
          </a:xfrm>
        </p:spPr>
        <p:txBody>
          <a:bodyPr/>
          <a:lstStyle/>
          <a:p>
            <a:pPr algn="ctr"/>
            <a:r>
              <a:rPr lang="en-US" dirty="0" smtClean="0">
                <a:effectLst/>
              </a:rPr>
              <a:t>CNC Programming Basics</a:t>
            </a:r>
            <a:br>
              <a:rPr lang="en-US" dirty="0" smtClean="0">
                <a:effectLst/>
              </a:rPr>
            </a:br>
            <a:endParaRPr lang="en-US" dirty="0" smtClean="0">
              <a:effectLst/>
            </a:endParaRPr>
          </a:p>
        </p:txBody>
      </p:sp>
      <p:sp>
        <p:nvSpPr>
          <p:cNvPr id="40963" name="Content Placeholder 6"/>
          <p:cNvSpPr>
            <a:spLocks noGrp="1"/>
          </p:cNvSpPr>
          <p:nvPr>
            <p:ph sz="quarter" idx="1"/>
          </p:nvPr>
        </p:nvSpPr>
        <p:spPr>
          <a:xfrm>
            <a:off x="357188" y="2428875"/>
            <a:ext cx="8229600" cy="4114800"/>
          </a:xfrm>
          <a:prstGeom prst="rect">
            <a:avLst/>
          </a:prstGeom>
        </p:spPr>
        <p:txBody>
          <a:bodyPr/>
          <a:lstStyle/>
          <a:p>
            <a:r>
              <a:rPr lang="en-US" sz="2400" smtClean="0">
                <a:effectLst/>
              </a:rPr>
              <a:t>CNC instructions are called part program commands. </a:t>
            </a:r>
          </a:p>
          <a:p>
            <a:endParaRPr lang="en-US" sz="2400" smtClean="0">
              <a:effectLst/>
            </a:endParaRPr>
          </a:p>
          <a:p>
            <a:r>
              <a:rPr lang="en-US" sz="2400" smtClean="0">
                <a:effectLst/>
              </a:rPr>
              <a:t>When running, a part program is interpreted one command line at a time until all lines are completed.</a:t>
            </a:r>
          </a:p>
          <a:p>
            <a:endParaRPr lang="en-US" sz="2400" smtClean="0">
              <a:effectLst/>
            </a:endParaRPr>
          </a:p>
          <a:p>
            <a:r>
              <a:rPr lang="en-US" sz="2400" smtClean="0">
                <a:effectLst/>
              </a:rPr>
              <a:t>Commands, which are also referred to as blocks, are made up of words which each begin with a letter address and end with a numerical value.</a:t>
            </a:r>
          </a:p>
          <a:p>
            <a:endParaRPr lang="en-US" sz="2000" smtClean="0">
              <a:effectLst/>
            </a:endParaRPr>
          </a:p>
          <a:p>
            <a:endParaRPr lang="en-US" sz="2000" smtClean="0">
              <a:effectLst/>
            </a:endParaRPr>
          </a:p>
        </p:txBody>
      </p:sp>
    </p:spTree>
    <p:extLst>
      <p:ext uri="{BB962C8B-B14F-4D97-AF65-F5344CB8AC3E}">
        <p14:creationId xmlns="" xmlns:p14="http://schemas.microsoft.com/office/powerpoint/2010/main" val="59182140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639762"/>
          </a:xfrm>
        </p:spPr>
        <p:txBody>
          <a:bodyPr/>
          <a:lstStyle/>
          <a:p>
            <a:pPr algn="ctr"/>
            <a:r>
              <a:rPr lang="en-US" sz="3200" b="1" dirty="0"/>
              <a:t>CNC programming</a:t>
            </a:r>
          </a:p>
        </p:txBody>
      </p:sp>
      <p:sp>
        <p:nvSpPr>
          <p:cNvPr id="8195" name="Rectangle 3"/>
          <p:cNvSpPr>
            <a:spLocks noGrp="1" noChangeArrowheads="1"/>
          </p:cNvSpPr>
          <p:nvPr>
            <p:ph sz="quarter" idx="1"/>
          </p:nvPr>
        </p:nvSpPr>
        <p:spPr>
          <a:xfrm>
            <a:off x="457200" y="1066800"/>
            <a:ext cx="3733800" cy="5410200"/>
          </a:xfrm>
          <a:prstGeom prst="rect">
            <a:avLst/>
          </a:prstGeom>
        </p:spPr>
        <p:txBody>
          <a:bodyPr/>
          <a:lstStyle/>
          <a:p>
            <a:pPr>
              <a:lnSpc>
                <a:spcPct val="80000"/>
              </a:lnSpc>
              <a:buFontTx/>
              <a:buNone/>
            </a:pPr>
            <a:r>
              <a:rPr lang="en-US" sz="2000" dirty="0"/>
              <a:t>Important things to know:</a:t>
            </a:r>
          </a:p>
          <a:p>
            <a:pPr>
              <a:lnSpc>
                <a:spcPct val="80000"/>
              </a:lnSpc>
              <a:buFontTx/>
              <a:buNone/>
            </a:pPr>
            <a:endParaRPr lang="en-US" sz="2000" dirty="0"/>
          </a:p>
          <a:p>
            <a:pPr>
              <a:lnSpc>
                <a:spcPct val="80000"/>
              </a:lnSpc>
            </a:pPr>
            <a:r>
              <a:rPr lang="en-US" sz="2000" dirty="0"/>
              <a:t>Coordinate System</a:t>
            </a:r>
          </a:p>
          <a:p>
            <a:pPr>
              <a:lnSpc>
                <a:spcPct val="80000"/>
              </a:lnSpc>
              <a:buFontTx/>
              <a:buNone/>
            </a:pPr>
            <a:endParaRPr lang="en-US" sz="2000" dirty="0"/>
          </a:p>
          <a:p>
            <a:pPr>
              <a:lnSpc>
                <a:spcPct val="80000"/>
              </a:lnSpc>
            </a:pPr>
            <a:r>
              <a:rPr lang="en-US" sz="2000" dirty="0"/>
              <a:t>Units, incremental or absolute positioning</a:t>
            </a:r>
          </a:p>
          <a:p>
            <a:pPr>
              <a:lnSpc>
                <a:spcPct val="80000"/>
              </a:lnSpc>
              <a:buFontTx/>
              <a:buNone/>
            </a:pPr>
            <a:endParaRPr lang="en-US" sz="2000" dirty="0"/>
          </a:p>
          <a:p>
            <a:pPr>
              <a:lnSpc>
                <a:spcPct val="80000"/>
              </a:lnSpc>
            </a:pPr>
            <a:r>
              <a:rPr lang="en-US" sz="2000" dirty="0"/>
              <a:t>Coordinates: X,Y,Z, RX,RY,RZ</a:t>
            </a:r>
          </a:p>
          <a:p>
            <a:pPr>
              <a:lnSpc>
                <a:spcPct val="80000"/>
              </a:lnSpc>
            </a:pPr>
            <a:endParaRPr lang="en-US" sz="2000" dirty="0"/>
          </a:p>
          <a:p>
            <a:pPr>
              <a:lnSpc>
                <a:spcPct val="80000"/>
              </a:lnSpc>
            </a:pPr>
            <a:r>
              <a:rPr lang="en-US" sz="2000" dirty="0"/>
              <a:t>Feed rate and spindle speed</a:t>
            </a:r>
          </a:p>
          <a:p>
            <a:pPr>
              <a:lnSpc>
                <a:spcPct val="80000"/>
              </a:lnSpc>
              <a:buFontTx/>
              <a:buNone/>
            </a:pPr>
            <a:endParaRPr lang="en-US" sz="2000" dirty="0"/>
          </a:p>
          <a:p>
            <a:pPr>
              <a:lnSpc>
                <a:spcPct val="80000"/>
              </a:lnSpc>
            </a:pPr>
            <a:r>
              <a:rPr lang="en-US" sz="2000" dirty="0"/>
              <a:t>Coolant Control: On/Off, Flood, Mist</a:t>
            </a:r>
          </a:p>
          <a:p>
            <a:pPr>
              <a:lnSpc>
                <a:spcPct val="80000"/>
              </a:lnSpc>
              <a:buFontTx/>
              <a:buNone/>
            </a:pPr>
            <a:endParaRPr lang="en-US" sz="2000" dirty="0"/>
          </a:p>
          <a:p>
            <a:pPr>
              <a:lnSpc>
                <a:spcPct val="80000"/>
              </a:lnSpc>
            </a:pPr>
            <a:r>
              <a:rPr lang="en-US" sz="2000" dirty="0"/>
              <a:t>Tool Control: Tool and tool parameters</a:t>
            </a:r>
          </a:p>
        </p:txBody>
      </p:sp>
      <p:sp>
        <p:nvSpPr>
          <p:cNvPr id="8196" name="Text Box 4"/>
          <p:cNvSpPr txBox="1">
            <a:spLocks noChangeArrowheads="1"/>
          </p:cNvSpPr>
          <p:nvPr/>
        </p:nvSpPr>
        <p:spPr bwMode="auto">
          <a:xfrm>
            <a:off x="4572000" y="990600"/>
            <a:ext cx="4286250" cy="668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dirty="0"/>
              <a:t>Programming consists of a series</a:t>
            </a:r>
          </a:p>
          <a:p>
            <a:r>
              <a:rPr lang="en-US" dirty="0"/>
              <a:t>of instructions in form of letter codes</a:t>
            </a:r>
          </a:p>
          <a:p>
            <a:endParaRPr lang="en-US" dirty="0"/>
          </a:p>
          <a:p>
            <a:pPr>
              <a:buFontTx/>
              <a:buChar char="•"/>
            </a:pPr>
            <a:r>
              <a:rPr lang="en-US" dirty="0"/>
              <a:t>Preparatory Codes: </a:t>
            </a:r>
          </a:p>
          <a:p>
            <a:r>
              <a:rPr lang="en-US" dirty="0"/>
              <a:t>G codes- Initial machining setup and </a:t>
            </a:r>
          </a:p>
          <a:p>
            <a:r>
              <a:rPr lang="en-US" dirty="0"/>
              <a:t>establishing operating conditions</a:t>
            </a:r>
          </a:p>
          <a:p>
            <a:r>
              <a:rPr lang="en-US" dirty="0"/>
              <a:t>N codes- specify program line number</a:t>
            </a:r>
          </a:p>
          <a:p>
            <a:r>
              <a:rPr lang="en-US" dirty="0"/>
              <a:t>to executed by the MCU</a:t>
            </a:r>
          </a:p>
          <a:p>
            <a:endParaRPr lang="en-US" dirty="0"/>
          </a:p>
          <a:p>
            <a:pPr>
              <a:buFontTx/>
              <a:buChar char="•"/>
            </a:pPr>
            <a:r>
              <a:rPr lang="en-US" dirty="0"/>
              <a:t>Axis Codes: X,Y,Z </a:t>
            </a:r>
          </a:p>
          <a:p>
            <a:r>
              <a:rPr lang="en-US" dirty="0"/>
              <a:t>Used to specify motion of the slide along</a:t>
            </a:r>
          </a:p>
          <a:p>
            <a:r>
              <a:rPr lang="en-US" dirty="0"/>
              <a:t>X, Y, Z direction</a:t>
            </a:r>
          </a:p>
          <a:p>
            <a:endParaRPr lang="en-US" dirty="0"/>
          </a:p>
          <a:p>
            <a:pPr>
              <a:buFontTx/>
              <a:buChar char="•"/>
            </a:pPr>
            <a:r>
              <a:rPr lang="en-US" dirty="0"/>
              <a:t>Feed and Speed Codes: F and S</a:t>
            </a:r>
          </a:p>
          <a:p>
            <a:r>
              <a:rPr lang="en-US" dirty="0"/>
              <a:t>Specify feed and spindle speed</a:t>
            </a:r>
          </a:p>
          <a:p>
            <a:endParaRPr lang="en-US" dirty="0"/>
          </a:p>
          <a:p>
            <a:pPr>
              <a:buFontTx/>
              <a:buChar char="•"/>
            </a:pPr>
            <a:r>
              <a:rPr lang="en-US" dirty="0"/>
              <a:t>Tool codes: T – specify tool number </a:t>
            </a:r>
          </a:p>
          <a:p>
            <a:pPr>
              <a:buFontTx/>
              <a:buChar char="•"/>
            </a:pPr>
            <a:endParaRPr lang="en-US" dirty="0"/>
          </a:p>
          <a:p>
            <a:pPr>
              <a:buFontTx/>
              <a:buChar char="•"/>
            </a:pPr>
            <a:r>
              <a:rPr lang="en-US" dirty="0"/>
              <a:t>Miscellaneous codes – M codes </a:t>
            </a:r>
          </a:p>
          <a:p>
            <a:r>
              <a:rPr lang="en-US" dirty="0"/>
              <a:t>For coolant control and other activities</a:t>
            </a:r>
          </a:p>
          <a:p>
            <a:endParaRPr lang="en-US" dirty="0"/>
          </a:p>
          <a:p>
            <a:endParaRPr lang="en-US" dirty="0"/>
          </a:p>
          <a:p>
            <a:pPr>
              <a:buFontTx/>
              <a:buChar char="•"/>
            </a:pPr>
            <a:endParaRPr lang="en-US" dirty="0"/>
          </a:p>
          <a:p>
            <a:r>
              <a:rPr lang="en-US" dirty="0"/>
              <a:t>	</a:t>
            </a:r>
          </a:p>
        </p:txBody>
      </p:sp>
    </p:spTree>
    <p:extLst>
      <p:ext uri="{BB962C8B-B14F-4D97-AF65-F5344CB8AC3E}">
        <p14:creationId xmlns="" xmlns:p14="http://schemas.microsoft.com/office/powerpoint/2010/main" val="21877558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173298" y="188640"/>
            <a:ext cx="6512511" cy="1143000"/>
          </a:xfrm>
        </p:spPr>
        <p:txBody>
          <a:bodyPr/>
          <a:lstStyle/>
          <a:p>
            <a:r>
              <a:rPr lang="en-US" sz="3600" b="1" dirty="0"/>
              <a:t>Common Format of a Block</a:t>
            </a:r>
          </a:p>
        </p:txBody>
      </p:sp>
      <p:sp>
        <p:nvSpPr>
          <p:cNvPr id="71684" name="Text Box 4"/>
          <p:cNvSpPr txBox="1">
            <a:spLocks noChangeArrowheads="1"/>
          </p:cNvSpPr>
          <p:nvPr/>
        </p:nvSpPr>
        <p:spPr bwMode="auto">
          <a:xfrm>
            <a:off x="76200" y="1981200"/>
            <a:ext cx="129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t>Sequence  #</a:t>
            </a:r>
          </a:p>
        </p:txBody>
      </p:sp>
      <p:sp>
        <p:nvSpPr>
          <p:cNvPr id="71685" name="Text Box 5"/>
          <p:cNvSpPr txBox="1">
            <a:spLocks noChangeArrowheads="1"/>
          </p:cNvSpPr>
          <p:nvPr/>
        </p:nvSpPr>
        <p:spPr bwMode="auto">
          <a:xfrm>
            <a:off x="1600200" y="1981200"/>
            <a:ext cx="1447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0000"/>
                </a:solidFill>
              </a:rPr>
              <a:t>Preparatory Function</a:t>
            </a:r>
          </a:p>
        </p:txBody>
      </p:sp>
      <p:sp>
        <p:nvSpPr>
          <p:cNvPr id="71686" name="Text Box 6"/>
          <p:cNvSpPr txBox="1">
            <a:spLocks noChangeArrowheads="1"/>
          </p:cNvSpPr>
          <p:nvPr/>
        </p:nvSpPr>
        <p:spPr bwMode="auto">
          <a:xfrm>
            <a:off x="3200400" y="1981200"/>
            <a:ext cx="129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chemeClr val="accent2"/>
                </a:solidFill>
              </a:rPr>
              <a:t>Dimension Words</a:t>
            </a:r>
          </a:p>
        </p:txBody>
      </p:sp>
      <p:sp>
        <p:nvSpPr>
          <p:cNvPr id="71687" name="Text Box 7"/>
          <p:cNvSpPr txBox="1">
            <a:spLocks noChangeArrowheads="1"/>
          </p:cNvSpPr>
          <p:nvPr/>
        </p:nvSpPr>
        <p:spPr bwMode="auto">
          <a:xfrm>
            <a:off x="4572000" y="1981200"/>
            <a:ext cx="7620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chemeClr val="hlink"/>
                </a:solidFill>
              </a:rPr>
              <a:t>Feed Rate</a:t>
            </a:r>
          </a:p>
        </p:txBody>
      </p:sp>
      <p:sp>
        <p:nvSpPr>
          <p:cNvPr id="71688" name="Text Box 8"/>
          <p:cNvSpPr txBox="1">
            <a:spLocks noChangeArrowheads="1"/>
          </p:cNvSpPr>
          <p:nvPr/>
        </p:nvSpPr>
        <p:spPr bwMode="auto">
          <a:xfrm>
            <a:off x="5410200" y="1981200"/>
            <a:ext cx="1066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0066"/>
                </a:solidFill>
              </a:rPr>
              <a:t>Spindle Function</a:t>
            </a:r>
          </a:p>
        </p:txBody>
      </p:sp>
      <p:sp>
        <p:nvSpPr>
          <p:cNvPr id="71689" name="Text Box 9"/>
          <p:cNvSpPr txBox="1">
            <a:spLocks noChangeArrowheads="1"/>
          </p:cNvSpPr>
          <p:nvPr/>
        </p:nvSpPr>
        <p:spPr bwMode="auto">
          <a:xfrm>
            <a:off x="6629400" y="1981200"/>
            <a:ext cx="10668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0033CC"/>
                </a:solidFill>
              </a:rPr>
              <a:t>Tool Function</a:t>
            </a:r>
          </a:p>
        </p:txBody>
      </p:sp>
      <p:sp>
        <p:nvSpPr>
          <p:cNvPr id="71690" name="Text Box 10"/>
          <p:cNvSpPr txBox="1">
            <a:spLocks noChangeArrowheads="1"/>
          </p:cNvSpPr>
          <p:nvPr/>
        </p:nvSpPr>
        <p:spPr bwMode="auto">
          <a:xfrm>
            <a:off x="7848600" y="1981200"/>
            <a:ext cx="129540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CC3300"/>
                </a:solidFill>
              </a:rPr>
              <a:t>Misc. Function</a:t>
            </a:r>
          </a:p>
        </p:txBody>
      </p:sp>
      <p:sp>
        <p:nvSpPr>
          <p:cNvPr id="71691" name="Text Box 11"/>
          <p:cNvSpPr txBox="1">
            <a:spLocks noChangeArrowheads="1"/>
          </p:cNvSpPr>
          <p:nvPr/>
        </p:nvSpPr>
        <p:spPr bwMode="auto">
          <a:xfrm>
            <a:off x="228600" y="3397250"/>
            <a:ext cx="12954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t>N50</a:t>
            </a:r>
          </a:p>
        </p:txBody>
      </p:sp>
      <p:sp>
        <p:nvSpPr>
          <p:cNvPr id="71692" name="Text Box 12"/>
          <p:cNvSpPr txBox="1">
            <a:spLocks noChangeArrowheads="1"/>
          </p:cNvSpPr>
          <p:nvPr/>
        </p:nvSpPr>
        <p:spPr bwMode="auto">
          <a:xfrm>
            <a:off x="1371600" y="3397250"/>
            <a:ext cx="12954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0000"/>
                </a:solidFill>
              </a:rPr>
              <a:t>G90 G01</a:t>
            </a:r>
          </a:p>
        </p:txBody>
      </p:sp>
      <p:sp>
        <p:nvSpPr>
          <p:cNvPr id="71693" name="Text Box 13"/>
          <p:cNvSpPr txBox="1">
            <a:spLocks noChangeArrowheads="1"/>
          </p:cNvSpPr>
          <p:nvPr/>
        </p:nvSpPr>
        <p:spPr bwMode="auto">
          <a:xfrm>
            <a:off x="2667000" y="3397250"/>
            <a:ext cx="19050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chemeClr val="accent2"/>
                </a:solidFill>
              </a:rPr>
              <a:t>X1.40Y2.25</a:t>
            </a:r>
          </a:p>
        </p:txBody>
      </p:sp>
      <p:sp>
        <p:nvSpPr>
          <p:cNvPr id="71694" name="Text Box 14"/>
          <p:cNvSpPr txBox="1">
            <a:spLocks noChangeArrowheads="1"/>
          </p:cNvSpPr>
          <p:nvPr/>
        </p:nvSpPr>
        <p:spPr bwMode="auto">
          <a:xfrm>
            <a:off x="4572000" y="3397250"/>
            <a:ext cx="838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chemeClr val="hlink"/>
                </a:solidFill>
              </a:rPr>
              <a:t>F10</a:t>
            </a:r>
          </a:p>
        </p:txBody>
      </p:sp>
      <p:sp>
        <p:nvSpPr>
          <p:cNvPr id="71695" name="Text Box 15"/>
          <p:cNvSpPr txBox="1">
            <a:spLocks noChangeArrowheads="1"/>
          </p:cNvSpPr>
          <p:nvPr/>
        </p:nvSpPr>
        <p:spPr bwMode="auto">
          <a:xfrm>
            <a:off x="5410200" y="3397250"/>
            <a:ext cx="12954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FF0066"/>
                </a:solidFill>
              </a:rPr>
              <a:t>S1500</a:t>
            </a:r>
          </a:p>
        </p:txBody>
      </p:sp>
      <p:sp>
        <p:nvSpPr>
          <p:cNvPr id="71696" name="Text Box 16"/>
          <p:cNvSpPr txBox="1">
            <a:spLocks noChangeArrowheads="1"/>
          </p:cNvSpPr>
          <p:nvPr/>
        </p:nvSpPr>
        <p:spPr bwMode="auto">
          <a:xfrm>
            <a:off x="6553200" y="3397250"/>
            <a:ext cx="11430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0033CC"/>
                </a:solidFill>
              </a:rPr>
              <a:t>T01</a:t>
            </a:r>
          </a:p>
        </p:txBody>
      </p:sp>
      <p:sp>
        <p:nvSpPr>
          <p:cNvPr id="71697" name="Text Box 17"/>
          <p:cNvSpPr txBox="1">
            <a:spLocks noChangeArrowheads="1"/>
          </p:cNvSpPr>
          <p:nvPr/>
        </p:nvSpPr>
        <p:spPr bwMode="auto">
          <a:xfrm>
            <a:off x="7772400" y="3397250"/>
            <a:ext cx="10668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CC3300"/>
                </a:solidFill>
              </a:rPr>
              <a:t>M03</a:t>
            </a:r>
          </a:p>
        </p:txBody>
      </p:sp>
      <p:sp>
        <p:nvSpPr>
          <p:cNvPr id="71698" name="Line 18"/>
          <p:cNvSpPr>
            <a:spLocks noChangeShapeType="1"/>
          </p:cNvSpPr>
          <p:nvPr/>
        </p:nvSpPr>
        <p:spPr bwMode="auto">
          <a:xfrm>
            <a:off x="685800" y="2590800"/>
            <a:ext cx="152400" cy="838200"/>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99" name="Line 19"/>
          <p:cNvSpPr>
            <a:spLocks noChangeShapeType="1"/>
          </p:cNvSpPr>
          <p:nvPr/>
        </p:nvSpPr>
        <p:spPr bwMode="auto">
          <a:xfrm flipH="1">
            <a:off x="1905000" y="2590800"/>
            <a:ext cx="76200" cy="838200"/>
          </a:xfrm>
          <a:prstGeom prst="line">
            <a:avLst/>
          </a:prstGeom>
          <a:noFill/>
          <a:ln w="38100">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00" name="Line 20"/>
          <p:cNvSpPr>
            <a:spLocks noChangeShapeType="1"/>
          </p:cNvSpPr>
          <p:nvPr/>
        </p:nvSpPr>
        <p:spPr bwMode="auto">
          <a:xfrm flipH="1">
            <a:off x="3505200" y="2590800"/>
            <a:ext cx="76200" cy="838200"/>
          </a:xfrm>
          <a:prstGeom prst="line">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01" name="Line 21"/>
          <p:cNvSpPr>
            <a:spLocks noChangeShapeType="1"/>
          </p:cNvSpPr>
          <p:nvPr/>
        </p:nvSpPr>
        <p:spPr bwMode="auto">
          <a:xfrm flipH="1">
            <a:off x="4800600" y="2590800"/>
            <a:ext cx="76200" cy="838200"/>
          </a:xfrm>
          <a:prstGeom prst="line">
            <a:avLst/>
          </a:prstGeom>
          <a:noFill/>
          <a:ln w="38100">
            <a:solidFill>
              <a:schemeClr va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02" name="Line 22"/>
          <p:cNvSpPr>
            <a:spLocks noChangeShapeType="1"/>
          </p:cNvSpPr>
          <p:nvPr/>
        </p:nvSpPr>
        <p:spPr bwMode="auto">
          <a:xfrm flipH="1">
            <a:off x="5791200" y="2590800"/>
            <a:ext cx="76200" cy="838200"/>
          </a:xfrm>
          <a:prstGeom prst="line">
            <a:avLst/>
          </a:prstGeom>
          <a:noFill/>
          <a:ln w="38100">
            <a:solidFill>
              <a:srgbClr val="FF0066"/>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03" name="Line 23"/>
          <p:cNvSpPr>
            <a:spLocks noChangeShapeType="1"/>
          </p:cNvSpPr>
          <p:nvPr/>
        </p:nvSpPr>
        <p:spPr bwMode="auto">
          <a:xfrm flipH="1">
            <a:off x="6858000" y="2590800"/>
            <a:ext cx="152400" cy="838200"/>
          </a:xfrm>
          <a:prstGeom prst="line">
            <a:avLst/>
          </a:prstGeom>
          <a:noFill/>
          <a:ln w="38100">
            <a:solidFill>
              <a:srgbClr val="0033CC"/>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04" name="Line 24"/>
          <p:cNvSpPr>
            <a:spLocks noChangeShapeType="1"/>
          </p:cNvSpPr>
          <p:nvPr/>
        </p:nvSpPr>
        <p:spPr bwMode="auto">
          <a:xfrm flipH="1">
            <a:off x="8153400" y="2590800"/>
            <a:ext cx="152400" cy="838200"/>
          </a:xfrm>
          <a:prstGeom prst="line">
            <a:avLst/>
          </a:prstGeom>
          <a:noFill/>
          <a:ln w="38100">
            <a:solidFill>
              <a:srgbClr val="CC33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1721" name="Group 41"/>
          <p:cNvGrpSpPr>
            <a:grpSpLocks/>
          </p:cNvGrpSpPr>
          <p:nvPr/>
        </p:nvGrpSpPr>
        <p:grpSpPr bwMode="auto">
          <a:xfrm>
            <a:off x="533400" y="3352800"/>
            <a:ext cx="7848600" cy="457200"/>
            <a:chOff x="336" y="2112"/>
            <a:chExt cx="4944" cy="288"/>
          </a:xfrm>
        </p:grpSpPr>
        <p:sp>
          <p:nvSpPr>
            <p:cNvPr id="71705" name="Oval 25"/>
            <p:cNvSpPr>
              <a:spLocks noChangeArrowheads="1"/>
            </p:cNvSpPr>
            <p:nvPr/>
          </p:nvSpPr>
          <p:spPr bwMode="auto">
            <a:xfrm>
              <a:off x="336" y="2160"/>
              <a:ext cx="432" cy="240"/>
            </a:xfrm>
            <a:prstGeom prst="ellipse">
              <a:avLst/>
            </a:prstGeom>
            <a:noFill/>
            <a:ln w="285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06" name="Oval 26"/>
            <p:cNvSpPr>
              <a:spLocks noChangeArrowheads="1"/>
            </p:cNvSpPr>
            <p:nvPr/>
          </p:nvSpPr>
          <p:spPr bwMode="auto">
            <a:xfrm>
              <a:off x="864" y="2112"/>
              <a:ext cx="720" cy="288"/>
            </a:xfrm>
            <a:prstGeom prst="ellipse">
              <a:avLst/>
            </a:prstGeom>
            <a:noFill/>
            <a:ln w="28575">
              <a:solidFill>
                <a:srgbClr val="FF00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07" name="Oval 27"/>
            <p:cNvSpPr>
              <a:spLocks noChangeArrowheads="1"/>
            </p:cNvSpPr>
            <p:nvPr/>
          </p:nvSpPr>
          <p:spPr bwMode="auto">
            <a:xfrm>
              <a:off x="1632" y="2112"/>
              <a:ext cx="1008" cy="288"/>
            </a:xfrm>
            <a:prstGeom prst="ellipse">
              <a:avLst/>
            </a:prstGeom>
            <a:noFill/>
            <a:ln w="28575">
              <a:solidFill>
                <a:schemeClr val="accent2"/>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08" name="Oval 28"/>
            <p:cNvSpPr>
              <a:spLocks noChangeArrowheads="1"/>
            </p:cNvSpPr>
            <p:nvPr/>
          </p:nvSpPr>
          <p:spPr bwMode="auto">
            <a:xfrm>
              <a:off x="2832" y="2112"/>
              <a:ext cx="432" cy="240"/>
            </a:xfrm>
            <a:prstGeom prst="ellipse">
              <a:avLst/>
            </a:prstGeom>
            <a:noFill/>
            <a:ln w="28575">
              <a:solidFill>
                <a:schemeClr val="hlink"/>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09" name="Oval 29"/>
            <p:cNvSpPr>
              <a:spLocks noChangeArrowheads="1"/>
            </p:cNvSpPr>
            <p:nvPr/>
          </p:nvSpPr>
          <p:spPr bwMode="auto">
            <a:xfrm>
              <a:off x="4080" y="2160"/>
              <a:ext cx="432" cy="240"/>
            </a:xfrm>
            <a:prstGeom prst="ellipse">
              <a:avLst/>
            </a:prstGeom>
            <a:noFill/>
            <a:ln w="28575">
              <a:solidFill>
                <a:srgbClr val="0033CC"/>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0" name="Oval 30"/>
            <p:cNvSpPr>
              <a:spLocks noChangeArrowheads="1"/>
            </p:cNvSpPr>
            <p:nvPr/>
          </p:nvSpPr>
          <p:spPr bwMode="auto">
            <a:xfrm>
              <a:off x="4848" y="2160"/>
              <a:ext cx="432" cy="240"/>
            </a:xfrm>
            <a:prstGeom prst="ellipse">
              <a:avLst/>
            </a:prstGeom>
            <a:noFill/>
            <a:ln w="28575">
              <a:solidFill>
                <a:srgbClr val="CC33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1" name="Oval 31"/>
            <p:cNvSpPr>
              <a:spLocks noChangeArrowheads="1"/>
            </p:cNvSpPr>
            <p:nvPr/>
          </p:nvSpPr>
          <p:spPr bwMode="auto">
            <a:xfrm>
              <a:off x="3408" y="2112"/>
              <a:ext cx="576" cy="240"/>
            </a:xfrm>
            <a:prstGeom prst="ellipse">
              <a:avLst/>
            </a:prstGeom>
            <a:noFill/>
            <a:ln w="28575">
              <a:solidFill>
                <a:srgbClr val="FF0066"/>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1713" name="Line 33"/>
          <p:cNvSpPr>
            <a:spLocks noChangeShapeType="1"/>
          </p:cNvSpPr>
          <p:nvPr/>
        </p:nvSpPr>
        <p:spPr bwMode="auto">
          <a:xfrm>
            <a:off x="990600" y="3886200"/>
            <a:ext cx="2971800" cy="1676400"/>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4" name="Line 34"/>
          <p:cNvSpPr>
            <a:spLocks noChangeShapeType="1"/>
          </p:cNvSpPr>
          <p:nvPr/>
        </p:nvSpPr>
        <p:spPr bwMode="auto">
          <a:xfrm flipH="1">
            <a:off x="4038600" y="3810000"/>
            <a:ext cx="762000" cy="1828800"/>
          </a:xfrm>
          <a:prstGeom prst="line">
            <a:avLst/>
          </a:prstGeom>
          <a:noFill/>
          <a:ln w="38100">
            <a:solidFill>
              <a:schemeClr va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5" name="Line 35"/>
          <p:cNvSpPr>
            <a:spLocks noChangeShapeType="1"/>
          </p:cNvSpPr>
          <p:nvPr/>
        </p:nvSpPr>
        <p:spPr bwMode="auto">
          <a:xfrm>
            <a:off x="3429000" y="3886200"/>
            <a:ext cx="609600" cy="1676400"/>
          </a:xfrm>
          <a:prstGeom prst="line">
            <a:avLst/>
          </a:prstGeom>
          <a:noFill/>
          <a:ln w="38100">
            <a:solidFill>
              <a:schemeClr val="accent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6" name="Line 36"/>
          <p:cNvSpPr>
            <a:spLocks noChangeShapeType="1"/>
          </p:cNvSpPr>
          <p:nvPr/>
        </p:nvSpPr>
        <p:spPr bwMode="auto">
          <a:xfrm>
            <a:off x="2286000" y="3810000"/>
            <a:ext cx="1752600" cy="1752600"/>
          </a:xfrm>
          <a:prstGeom prst="line">
            <a:avLst/>
          </a:prstGeom>
          <a:noFill/>
          <a:ln w="38100">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7" name="Line 37"/>
          <p:cNvSpPr>
            <a:spLocks noChangeShapeType="1"/>
          </p:cNvSpPr>
          <p:nvPr/>
        </p:nvSpPr>
        <p:spPr bwMode="auto">
          <a:xfrm flipH="1">
            <a:off x="4114800" y="3886200"/>
            <a:ext cx="2667000" cy="1676400"/>
          </a:xfrm>
          <a:prstGeom prst="line">
            <a:avLst/>
          </a:prstGeom>
          <a:noFill/>
          <a:ln w="38100">
            <a:solidFill>
              <a:srgbClr val="0033CC"/>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8" name="Line 38"/>
          <p:cNvSpPr>
            <a:spLocks noChangeShapeType="1"/>
          </p:cNvSpPr>
          <p:nvPr/>
        </p:nvSpPr>
        <p:spPr bwMode="auto">
          <a:xfrm flipH="1">
            <a:off x="4038600" y="3810000"/>
            <a:ext cx="1828800" cy="1752600"/>
          </a:xfrm>
          <a:prstGeom prst="line">
            <a:avLst/>
          </a:prstGeom>
          <a:noFill/>
          <a:ln w="38100">
            <a:solidFill>
              <a:srgbClr val="FF0066"/>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9" name="Line 39"/>
          <p:cNvSpPr>
            <a:spLocks noChangeShapeType="1"/>
          </p:cNvSpPr>
          <p:nvPr/>
        </p:nvSpPr>
        <p:spPr bwMode="auto">
          <a:xfrm flipH="1">
            <a:off x="4038600" y="3886200"/>
            <a:ext cx="4038600" cy="1676400"/>
          </a:xfrm>
          <a:prstGeom prst="line">
            <a:avLst/>
          </a:prstGeom>
          <a:noFill/>
          <a:ln w="38100">
            <a:solidFill>
              <a:srgbClr val="CC33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0" name="Text Box 40"/>
          <p:cNvSpPr txBox="1">
            <a:spLocks noChangeArrowheads="1"/>
          </p:cNvSpPr>
          <p:nvPr/>
        </p:nvSpPr>
        <p:spPr bwMode="auto">
          <a:xfrm>
            <a:off x="2590800" y="5638800"/>
            <a:ext cx="2971800" cy="5191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800"/>
              <a:t>Individual Words</a:t>
            </a:r>
          </a:p>
        </p:txBody>
      </p:sp>
    </p:spTree>
    <p:extLst>
      <p:ext uri="{BB962C8B-B14F-4D97-AF65-F5344CB8AC3E}">
        <p14:creationId xmlns="" xmlns:p14="http://schemas.microsoft.com/office/powerpoint/2010/main" val="1962898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1" fill="hold" grpId="0" nodeType="afterEffect">
                                  <p:stCondLst>
                                    <p:cond delay="0"/>
                                  </p:stCondLst>
                                  <p:childTnLst>
                                    <p:set>
                                      <p:cBhvr>
                                        <p:cTn id="9" dur="1" fill="hold">
                                          <p:stCondLst>
                                            <p:cond delay="0"/>
                                          </p:stCondLst>
                                        </p:cTn>
                                        <p:tgtEl>
                                          <p:spTgt spid="71698"/>
                                        </p:tgtEl>
                                        <p:attrNameLst>
                                          <p:attrName>style.visibility</p:attrName>
                                        </p:attrNameLst>
                                      </p:cBhvr>
                                      <p:to>
                                        <p:strVal val="visible"/>
                                      </p:to>
                                    </p:set>
                                    <p:animEffect transition="in" filter="wipe(up)">
                                      <p:cBhvr>
                                        <p:cTn id="10" dur="500"/>
                                        <p:tgtEl>
                                          <p:spTgt spid="71698"/>
                                        </p:tgtEl>
                                      </p:cBhvr>
                                    </p:animEffec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71691"/>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71685"/>
                                        </p:tgtEl>
                                        <p:attrNameLst>
                                          <p:attrName>style.visibility</p:attrName>
                                        </p:attrNameLst>
                                      </p:cBhvr>
                                      <p:to>
                                        <p:strVal val="visible"/>
                                      </p:to>
                                    </p:set>
                                  </p:childTnLst>
                                </p:cTn>
                              </p:par>
                            </p:childTnLst>
                          </p:cTn>
                        </p:par>
                        <p:par>
                          <p:cTn id="18" fill="hold" nodeType="afterGroup">
                            <p:stCondLst>
                              <p:cond delay="0"/>
                            </p:stCondLst>
                            <p:childTnLst>
                              <p:par>
                                <p:cTn id="19" presetID="22" presetClass="entr" presetSubtype="2" fill="hold" grpId="0" nodeType="afterEffect">
                                  <p:stCondLst>
                                    <p:cond delay="0"/>
                                  </p:stCondLst>
                                  <p:childTnLst>
                                    <p:set>
                                      <p:cBhvr>
                                        <p:cTn id="20" dur="1" fill="hold">
                                          <p:stCondLst>
                                            <p:cond delay="0"/>
                                          </p:stCondLst>
                                        </p:cTn>
                                        <p:tgtEl>
                                          <p:spTgt spid="71699"/>
                                        </p:tgtEl>
                                        <p:attrNameLst>
                                          <p:attrName>style.visibility</p:attrName>
                                        </p:attrNameLst>
                                      </p:cBhvr>
                                      <p:to>
                                        <p:strVal val="visible"/>
                                      </p:to>
                                    </p:set>
                                    <p:animEffect transition="in" filter="wipe(right)">
                                      <p:cBhvr>
                                        <p:cTn id="21" dur="500"/>
                                        <p:tgtEl>
                                          <p:spTgt spid="71699"/>
                                        </p:tgtEl>
                                      </p:cBhvr>
                                    </p:animEffect>
                                  </p:childTnLst>
                                </p:cTn>
                              </p:par>
                            </p:childTnLst>
                          </p:cTn>
                        </p:par>
                        <p:par>
                          <p:cTn id="22" fill="hold" nodeType="afterGroup">
                            <p:stCondLst>
                              <p:cond delay="500"/>
                            </p:stCondLst>
                            <p:childTnLst>
                              <p:par>
                                <p:cTn id="23" presetID="1" presetClass="entr" presetSubtype="0" fill="hold" grpId="0" nodeType="afterEffect">
                                  <p:stCondLst>
                                    <p:cond delay="0"/>
                                  </p:stCondLst>
                                  <p:childTnLst>
                                    <p:set>
                                      <p:cBhvr>
                                        <p:cTn id="24" dur="1" fill="hold">
                                          <p:stCondLst>
                                            <p:cond delay="0"/>
                                          </p:stCondLst>
                                        </p:cTn>
                                        <p:tgtEl>
                                          <p:spTgt spid="7169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1686"/>
                                        </p:tgtEl>
                                        <p:attrNameLst>
                                          <p:attrName>style.visibility</p:attrName>
                                        </p:attrNameLst>
                                      </p:cBhvr>
                                      <p:to>
                                        <p:strVal val="visible"/>
                                      </p:to>
                                    </p:set>
                                  </p:childTnLst>
                                </p:cTn>
                              </p:par>
                            </p:childTnLst>
                          </p:cTn>
                        </p:par>
                        <p:par>
                          <p:cTn id="29" fill="hold" nodeType="afterGroup">
                            <p:stCondLst>
                              <p:cond delay="0"/>
                            </p:stCondLst>
                            <p:childTnLst>
                              <p:par>
                                <p:cTn id="30" presetID="22" presetClass="entr" presetSubtype="1" fill="hold" grpId="0" nodeType="afterEffect">
                                  <p:stCondLst>
                                    <p:cond delay="0"/>
                                  </p:stCondLst>
                                  <p:childTnLst>
                                    <p:set>
                                      <p:cBhvr>
                                        <p:cTn id="31" dur="1" fill="hold">
                                          <p:stCondLst>
                                            <p:cond delay="0"/>
                                          </p:stCondLst>
                                        </p:cTn>
                                        <p:tgtEl>
                                          <p:spTgt spid="71700"/>
                                        </p:tgtEl>
                                        <p:attrNameLst>
                                          <p:attrName>style.visibility</p:attrName>
                                        </p:attrNameLst>
                                      </p:cBhvr>
                                      <p:to>
                                        <p:strVal val="visible"/>
                                      </p:to>
                                    </p:set>
                                    <p:animEffect transition="in" filter="wipe(up)">
                                      <p:cBhvr>
                                        <p:cTn id="32" dur="500"/>
                                        <p:tgtEl>
                                          <p:spTgt spid="71700"/>
                                        </p:tgtEl>
                                      </p:cBhvr>
                                    </p:animEffect>
                                  </p:childTnLst>
                                </p:cTn>
                              </p:par>
                            </p:childTnLst>
                          </p:cTn>
                        </p:par>
                        <p:par>
                          <p:cTn id="33" fill="hold" nodeType="afterGroup">
                            <p:stCondLst>
                              <p:cond delay="500"/>
                            </p:stCondLst>
                            <p:childTnLst>
                              <p:par>
                                <p:cTn id="34" presetID="1" presetClass="entr" presetSubtype="0" fill="hold" grpId="0" nodeType="afterEffect">
                                  <p:stCondLst>
                                    <p:cond delay="0"/>
                                  </p:stCondLst>
                                  <p:childTnLst>
                                    <p:set>
                                      <p:cBhvr>
                                        <p:cTn id="35" dur="1" fill="hold">
                                          <p:stCondLst>
                                            <p:cond delay="0"/>
                                          </p:stCondLst>
                                        </p:cTn>
                                        <p:tgtEl>
                                          <p:spTgt spid="71693"/>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71687"/>
                                        </p:tgtEl>
                                        <p:attrNameLst>
                                          <p:attrName>style.visibility</p:attrName>
                                        </p:attrNameLst>
                                      </p:cBhvr>
                                      <p:to>
                                        <p:strVal val="visible"/>
                                      </p:to>
                                    </p:set>
                                  </p:childTnLst>
                                </p:cTn>
                              </p:par>
                            </p:childTnLst>
                          </p:cTn>
                        </p:par>
                        <p:par>
                          <p:cTn id="40" fill="hold" nodeType="afterGroup">
                            <p:stCondLst>
                              <p:cond delay="0"/>
                            </p:stCondLst>
                            <p:childTnLst>
                              <p:par>
                                <p:cTn id="41" presetID="22" presetClass="entr" presetSubtype="1" fill="hold" grpId="0" nodeType="afterEffect">
                                  <p:stCondLst>
                                    <p:cond delay="0"/>
                                  </p:stCondLst>
                                  <p:childTnLst>
                                    <p:set>
                                      <p:cBhvr>
                                        <p:cTn id="42" dur="1" fill="hold">
                                          <p:stCondLst>
                                            <p:cond delay="0"/>
                                          </p:stCondLst>
                                        </p:cTn>
                                        <p:tgtEl>
                                          <p:spTgt spid="71701"/>
                                        </p:tgtEl>
                                        <p:attrNameLst>
                                          <p:attrName>style.visibility</p:attrName>
                                        </p:attrNameLst>
                                      </p:cBhvr>
                                      <p:to>
                                        <p:strVal val="visible"/>
                                      </p:to>
                                    </p:set>
                                    <p:animEffect transition="in" filter="wipe(up)">
                                      <p:cBhvr>
                                        <p:cTn id="43" dur="500"/>
                                        <p:tgtEl>
                                          <p:spTgt spid="71701"/>
                                        </p:tgtEl>
                                      </p:cBhvr>
                                    </p:animEffect>
                                  </p:childTnLst>
                                </p:cTn>
                              </p:par>
                            </p:childTnLst>
                          </p:cTn>
                        </p:par>
                        <p:par>
                          <p:cTn id="44" fill="hold" nodeType="afterGroup">
                            <p:stCondLst>
                              <p:cond delay="500"/>
                            </p:stCondLst>
                            <p:childTnLst>
                              <p:par>
                                <p:cTn id="45" presetID="1" presetClass="entr" presetSubtype="0" fill="hold" grpId="0" nodeType="afterEffect">
                                  <p:stCondLst>
                                    <p:cond delay="0"/>
                                  </p:stCondLst>
                                  <p:childTnLst>
                                    <p:set>
                                      <p:cBhvr>
                                        <p:cTn id="46" dur="1" fill="hold">
                                          <p:stCondLst>
                                            <p:cond delay="0"/>
                                          </p:stCondLst>
                                        </p:cTn>
                                        <p:tgtEl>
                                          <p:spTgt spid="7169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1688"/>
                                        </p:tgtEl>
                                        <p:attrNameLst>
                                          <p:attrName>style.visibility</p:attrName>
                                        </p:attrNameLst>
                                      </p:cBhvr>
                                      <p:to>
                                        <p:strVal val="visible"/>
                                      </p:to>
                                    </p:set>
                                  </p:childTnLst>
                                </p:cTn>
                              </p:par>
                            </p:childTnLst>
                          </p:cTn>
                        </p:par>
                        <p:par>
                          <p:cTn id="51" fill="hold" nodeType="afterGroup">
                            <p:stCondLst>
                              <p:cond delay="0"/>
                            </p:stCondLst>
                            <p:childTnLst>
                              <p:par>
                                <p:cTn id="52" presetID="22" presetClass="entr" presetSubtype="1" fill="hold" grpId="0" nodeType="afterEffect">
                                  <p:stCondLst>
                                    <p:cond delay="0"/>
                                  </p:stCondLst>
                                  <p:childTnLst>
                                    <p:set>
                                      <p:cBhvr>
                                        <p:cTn id="53" dur="1" fill="hold">
                                          <p:stCondLst>
                                            <p:cond delay="0"/>
                                          </p:stCondLst>
                                        </p:cTn>
                                        <p:tgtEl>
                                          <p:spTgt spid="71702"/>
                                        </p:tgtEl>
                                        <p:attrNameLst>
                                          <p:attrName>style.visibility</p:attrName>
                                        </p:attrNameLst>
                                      </p:cBhvr>
                                      <p:to>
                                        <p:strVal val="visible"/>
                                      </p:to>
                                    </p:set>
                                    <p:animEffect transition="in" filter="wipe(up)">
                                      <p:cBhvr>
                                        <p:cTn id="54" dur="500"/>
                                        <p:tgtEl>
                                          <p:spTgt spid="71702"/>
                                        </p:tgtEl>
                                      </p:cBhvr>
                                    </p:animEffect>
                                  </p:childTnLst>
                                </p:cTn>
                              </p:par>
                            </p:childTnLst>
                          </p:cTn>
                        </p:par>
                        <p:par>
                          <p:cTn id="55" fill="hold" nodeType="afterGroup">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71695"/>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71689"/>
                                        </p:tgtEl>
                                        <p:attrNameLst>
                                          <p:attrName>style.visibility</p:attrName>
                                        </p:attrNameLst>
                                      </p:cBhvr>
                                      <p:to>
                                        <p:strVal val="visible"/>
                                      </p:to>
                                    </p:set>
                                  </p:childTnLst>
                                </p:cTn>
                              </p:par>
                            </p:childTnLst>
                          </p:cTn>
                        </p:par>
                        <p:par>
                          <p:cTn id="62" fill="hold" nodeType="afterGroup">
                            <p:stCondLst>
                              <p:cond delay="0"/>
                            </p:stCondLst>
                            <p:childTnLst>
                              <p:par>
                                <p:cTn id="63" presetID="22" presetClass="entr" presetSubtype="1" fill="hold" grpId="0" nodeType="afterEffect">
                                  <p:stCondLst>
                                    <p:cond delay="0"/>
                                  </p:stCondLst>
                                  <p:childTnLst>
                                    <p:set>
                                      <p:cBhvr>
                                        <p:cTn id="64" dur="1" fill="hold">
                                          <p:stCondLst>
                                            <p:cond delay="0"/>
                                          </p:stCondLst>
                                        </p:cTn>
                                        <p:tgtEl>
                                          <p:spTgt spid="71703"/>
                                        </p:tgtEl>
                                        <p:attrNameLst>
                                          <p:attrName>style.visibility</p:attrName>
                                        </p:attrNameLst>
                                      </p:cBhvr>
                                      <p:to>
                                        <p:strVal val="visible"/>
                                      </p:to>
                                    </p:set>
                                    <p:animEffect transition="in" filter="wipe(up)">
                                      <p:cBhvr>
                                        <p:cTn id="65" dur="500"/>
                                        <p:tgtEl>
                                          <p:spTgt spid="71703"/>
                                        </p:tgtEl>
                                      </p:cBhvr>
                                    </p:animEffect>
                                  </p:childTnLst>
                                </p:cTn>
                              </p:par>
                            </p:childTnLst>
                          </p:cTn>
                        </p:par>
                        <p:par>
                          <p:cTn id="66" fill="hold" nodeType="afterGroup">
                            <p:stCondLst>
                              <p:cond delay="500"/>
                            </p:stCondLst>
                            <p:childTnLst>
                              <p:par>
                                <p:cTn id="67" presetID="1" presetClass="entr" presetSubtype="0" fill="hold" grpId="0" nodeType="afterEffect">
                                  <p:stCondLst>
                                    <p:cond delay="0"/>
                                  </p:stCondLst>
                                  <p:childTnLst>
                                    <p:set>
                                      <p:cBhvr>
                                        <p:cTn id="68" dur="1" fill="hold">
                                          <p:stCondLst>
                                            <p:cond delay="0"/>
                                          </p:stCondLst>
                                        </p:cTn>
                                        <p:tgtEl>
                                          <p:spTgt spid="71696"/>
                                        </p:tgtEl>
                                        <p:attrNameLst>
                                          <p:attrName>style.visibility</p:attrName>
                                        </p:attrNameLst>
                                      </p:cBhvr>
                                      <p:to>
                                        <p:strVal val="visible"/>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71690"/>
                                        </p:tgtEl>
                                        <p:attrNameLst>
                                          <p:attrName>style.visibility</p:attrName>
                                        </p:attrNameLst>
                                      </p:cBhvr>
                                      <p:to>
                                        <p:strVal val="visible"/>
                                      </p:to>
                                    </p:set>
                                  </p:childTnLst>
                                </p:cTn>
                              </p:par>
                            </p:childTnLst>
                          </p:cTn>
                        </p:par>
                        <p:par>
                          <p:cTn id="73" fill="hold" nodeType="afterGroup">
                            <p:stCondLst>
                              <p:cond delay="0"/>
                            </p:stCondLst>
                            <p:childTnLst>
                              <p:par>
                                <p:cTn id="74" presetID="22" presetClass="entr" presetSubtype="1" fill="hold" grpId="0" nodeType="afterEffect">
                                  <p:stCondLst>
                                    <p:cond delay="0"/>
                                  </p:stCondLst>
                                  <p:childTnLst>
                                    <p:set>
                                      <p:cBhvr>
                                        <p:cTn id="75" dur="1" fill="hold">
                                          <p:stCondLst>
                                            <p:cond delay="0"/>
                                          </p:stCondLst>
                                        </p:cTn>
                                        <p:tgtEl>
                                          <p:spTgt spid="71704"/>
                                        </p:tgtEl>
                                        <p:attrNameLst>
                                          <p:attrName>style.visibility</p:attrName>
                                        </p:attrNameLst>
                                      </p:cBhvr>
                                      <p:to>
                                        <p:strVal val="visible"/>
                                      </p:to>
                                    </p:set>
                                    <p:animEffect transition="in" filter="wipe(up)">
                                      <p:cBhvr>
                                        <p:cTn id="76" dur="500"/>
                                        <p:tgtEl>
                                          <p:spTgt spid="71704"/>
                                        </p:tgtEl>
                                      </p:cBhvr>
                                    </p:animEffect>
                                  </p:childTnLst>
                                </p:cTn>
                              </p:par>
                            </p:childTnLst>
                          </p:cTn>
                        </p:par>
                        <p:par>
                          <p:cTn id="77" fill="hold" nodeType="afterGroup">
                            <p:stCondLst>
                              <p:cond delay="500"/>
                            </p:stCondLst>
                            <p:childTnLst>
                              <p:par>
                                <p:cTn id="78" presetID="1" presetClass="entr" presetSubtype="0" fill="hold" grpId="0" nodeType="afterEffect">
                                  <p:stCondLst>
                                    <p:cond delay="0"/>
                                  </p:stCondLst>
                                  <p:childTnLst>
                                    <p:set>
                                      <p:cBhvr>
                                        <p:cTn id="79" dur="1" fill="hold">
                                          <p:stCondLst>
                                            <p:cond delay="0"/>
                                          </p:stCondLst>
                                        </p:cTn>
                                        <p:tgtEl>
                                          <p:spTgt spid="71697"/>
                                        </p:tgtEl>
                                        <p:attrNameLst>
                                          <p:attrName>style.visibility</p:attrName>
                                        </p:attrNameLst>
                                      </p:cBhvr>
                                      <p:to>
                                        <p:strVal val="visible"/>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1" presetClass="entr" presetSubtype="0" fill="hold" nodeType="clickEffect">
                                  <p:stCondLst>
                                    <p:cond delay="0"/>
                                  </p:stCondLst>
                                  <p:childTnLst>
                                    <p:set>
                                      <p:cBhvr>
                                        <p:cTn id="83" dur="1" fill="hold">
                                          <p:stCondLst>
                                            <p:cond delay="0"/>
                                          </p:stCondLst>
                                        </p:cTn>
                                        <p:tgtEl>
                                          <p:spTgt spid="71721"/>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1" fill="hold" grpId="0" nodeType="clickEffect">
                                  <p:stCondLst>
                                    <p:cond delay="0"/>
                                  </p:stCondLst>
                                  <p:childTnLst>
                                    <p:set>
                                      <p:cBhvr>
                                        <p:cTn id="87" dur="1" fill="hold">
                                          <p:stCondLst>
                                            <p:cond delay="0"/>
                                          </p:stCondLst>
                                        </p:cTn>
                                        <p:tgtEl>
                                          <p:spTgt spid="71713"/>
                                        </p:tgtEl>
                                        <p:attrNameLst>
                                          <p:attrName>style.visibility</p:attrName>
                                        </p:attrNameLst>
                                      </p:cBhvr>
                                      <p:to>
                                        <p:strVal val="visible"/>
                                      </p:to>
                                    </p:set>
                                    <p:animEffect transition="in" filter="wipe(up)">
                                      <p:cBhvr>
                                        <p:cTn id="88" dur="1000"/>
                                        <p:tgtEl>
                                          <p:spTgt spid="71713"/>
                                        </p:tgtEl>
                                      </p:cBhvr>
                                    </p:animEffect>
                                  </p:childTnLst>
                                </p:cTn>
                              </p:par>
                              <p:par>
                                <p:cTn id="89" presetID="22" presetClass="entr" presetSubtype="1" fill="hold" grpId="0" nodeType="withEffect">
                                  <p:stCondLst>
                                    <p:cond delay="0"/>
                                  </p:stCondLst>
                                  <p:childTnLst>
                                    <p:set>
                                      <p:cBhvr>
                                        <p:cTn id="90" dur="1" fill="hold">
                                          <p:stCondLst>
                                            <p:cond delay="0"/>
                                          </p:stCondLst>
                                        </p:cTn>
                                        <p:tgtEl>
                                          <p:spTgt spid="71716"/>
                                        </p:tgtEl>
                                        <p:attrNameLst>
                                          <p:attrName>style.visibility</p:attrName>
                                        </p:attrNameLst>
                                      </p:cBhvr>
                                      <p:to>
                                        <p:strVal val="visible"/>
                                      </p:to>
                                    </p:set>
                                    <p:animEffect transition="in" filter="wipe(up)">
                                      <p:cBhvr>
                                        <p:cTn id="91" dur="1000"/>
                                        <p:tgtEl>
                                          <p:spTgt spid="71716"/>
                                        </p:tgtEl>
                                      </p:cBhvr>
                                    </p:animEffect>
                                  </p:childTnLst>
                                </p:cTn>
                              </p:par>
                              <p:par>
                                <p:cTn id="92" presetID="22" presetClass="entr" presetSubtype="1" fill="hold" grpId="0" nodeType="withEffect">
                                  <p:stCondLst>
                                    <p:cond delay="0"/>
                                  </p:stCondLst>
                                  <p:childTnLst>
                                    <p:set>
                                      <p:cBhvr>
                                        <p:cTn id="93" dur="1" fill="hold">
                                          <p:stCondLst>
                                            <p:cond delay="0"/>
                                          </p:stCondLst>
                                        </p:cTn>
                                        <p:tgtEl>
                                          <p:spTgt spid="71715"/>
                                        </p:tgtEl>
                                        <p:attrNameLst>
                                          <p:attrName>style.visibility</p:attrName>
                                        </p:attrNameLst>
                                      </p:cBhvr>
                                      <p:to>
                                        <p:strVal val="visible"/>
                                      </p:to>
                                    </p:set>
                                    <p:animEffect transition="in" filter="wipe(up)">
                                      <p:cBhvr>
                                        <p:cTn id="94" dur="1000"/>
                                        <p:tgtEl>
                                          <p:spTgt spid="71715"/>
                                        </p:tgtEl>
                                      </p:cBhvr>
                                    </p:animEffect>
                                  </p:childTnLst>
                                </p:cTn>
                              </p:par>
                              <p:par>
                                <p:cTn id="95" presetID="22" presetClass="entr" presetSubtype="1" fill="hold" grpId="0" nodeType="withEffect">
                                  <p:stCondLst>
                                    <p:cond delay="0"/>
                                  </p:stCondLst>
                                  <p:childTnLst>
                                    <p:set>
                                      <p:cBhvr>
                                        <p:cTn id="96" dur="1" fill="hold">
                                          <p:stCondLst>
                                            <p:cond delay="0"/>
                                          </p:stCondLst>
                                        </p:cTn>
                                        <p:tgtEl>
                                          <p:spTgt spid="71714"/>
                                        </p:tgtEl>
                                        <p:attrNameLst>
                                          <p:attrName>style.visibility</p:attrName>
                                        </p:attrNameLst>
                                      </p:cBhvr>
                                      <p:to>
                                        <p:strVal val="visible"/>
                                      </p:to>
                                    </p:set>
                                    <p:animEffect transition="in" filter="wipe(up)">
                                      <p:cBhvr>
                                        <p:cTn id="97" dur="1000"/>
                                        <p:tgtEl>
                                          <p:spTgt spid="71714"/>
                                        </p:tgtEl>
                                      </p:cBhvr>
                                    </p:animEffect>
                                  </p:childTnLst>
                                </p:cTn>
                              </p:par>
                              <p:par>
                                <p:cTn id="98" presetID="22" presetClass="entr" presetSubtype="1" fill="hold" grpId="0" nodeType="withEffect">
                                  <p:stCondLst>
                                    <p:cond delay="0"/>
                                  </p:stCondLst>
                                  <p:childTnLst>
                                    <p:set>
                                      <p:cBhvr>
                                        <p:cTn id="99" dur="1" fill="hold">
                                          <p:stCondLst>
                                            <p:cond delay="0"/>
                                          </p:stCondLst>
                                        </p:cTn>
                                        <p:tgtEl>
                                          <p:spTgt spid="71718"/>
                                        </p:tgtEl>
                                        <p:attrNameLst>
                                          <p:attrName>style.visibility</p:attrName>
                                        </p:attrNameLst>
                                      </p:cBhvr>
                                      <p:to>
                                        <p:strVal val="visible"/>
                                      </p:to>
                                    </p:set>
                                    <p:animEffect transition="in" filter="wipe(up)">
                                      <p:cBhvr>
                                        <p:cTn id="100" dur="1000"/>
                                        <p:tgtEl>
                                          <p:spTgt spid="71718"/>
                                        </p:tgtEl>
                                      </p:cBhvr>
                                    </p:animEffect>
                                  </p:childTnLst>
                                </p:cTn>
                              </p:par>
                              <p:par>
                                <p:cTn id="101" presetID="22" presetClass="entr" presetSubtype="1" fill="hold" grpId="0" nodeType="withEffect">
                                  <p:stCondLst>
                                    <p:cond delay="0"/>
                                  </p:stCondLst>
                                  <p:childTnLst>
                                    <p:set>
                                      <p:cBhvr>
                                        <p:cTn id="102" dur="1" fill="hold">
                                          <p:stCondLst>
                                            <p:cond delay="0"/>
                                          </p:stCondLst>
                                        </p:cTn>
                                        <p:tgtEl>
                                          <p:spTgt spid="71717"/>
                                        </p:tgtEl>
                                        <p:attrNameLst>
                                          <p:attrName>style.visibility</p:attrName>
                                        </p:attrNameLst>
                                      </p:cBhvr>
                                      <p:to>
                                        <p:strVal val="visible"/>
                                      </p:to>
                                    </p:set>
                                    <p:animEffect transition="in" filter="wipe(up)">
                                      <p:cBhvr>
                                        <p:cTn id="103" dur="1000"/>
                                        <p:tgtEl>
                                          <p:spTgt spid="71717"/>
                                        </p:tgtEl>
                                      </p:cBhvr>
                                    </p:animEffect>
                                  </p:childTnLst>
                                </p:cTn>
                              </p:par>
                              <p:par>
                                <p:cTn id="104" presetID="22" presetClass="entr" presetSubtype="1" fill="hold" grpId="0" nodeType="withEffect">
                                  <p:stCondLst>
                                    <p:cond delay="0"/>
                                  </p:stCondLst>
                                  <p:childTnLst>
                                    <p:set>
                                      <p:cBhvr>
                                        <p:cTn id="105" dur="1" fill="hold">
                                          <p:stCondLst>
                                            <p:cond delay="0"/>
                                          </p:stCondLst>
                                        </p:cTn>
                                        <p:tgtEl>
                                          <p:spTgt spid="71719"/>
                                        </p:tgtEl>
                                        <p:attrNameLst>
                                          <p:attrName>style.visibility</p:attrName>
                                        </p:attrNameLst>
                                      </p:cBhvr>
                                      <p:to>
                                        <p:strVal val="visible"/>
                                      </p:to>
                                    </p:set>
                                    <p:animEffect transition="in" filter="wipe(up)">
                                      <p:cBhvr>
                                        <p:cTn id="106" dur="1000"/>
                                        <p:tgtEl>
                                          <p:spTgt spid="71719"/>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6" presetClass="entr" presetSubtype="32" fill="hold" grpId="0" nodeType="clickEffect">
                                  <p:stCondLst>
                                    <p:cond delay="0"/>
                                  </p:stCondLst>
                                  <p:childTnLst>
                                    <p:set>
                                      <p:cBhvr>
                                        <p:cTn id="110" dur="1" fill="hold">
                                          <p:stCondLst>
                                            <p:cond delay="0"/>
                                          </p:stCondLst>
                                        </p:cTn>
                                        <p:tgtEl>
                                          <p:spTgt spid="71720"/>
                                        </p:tgtEl>
                                        <p:attrNameLst>
                                          <p:attrName>style.visibility</p:attrName>
                                        </p:attrNameLst>
                                      </p:cBhvr>
                                      <p:to>
                                        <p:strVal val="visible"/>
                                      </p:to>
                                    </p:set>
                                    <p:animEffect transition="in" filter="circle(out)">
                                      <p:cBhvr>
                                        <p:cTn id="111" dur="1000"/>
                                        <p:tgtEl>
                                          <p:spTgt spid="717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p:bldP spid="71685" grpId="0"/>
      <p:bldP spid="71686" grpId="0"/>
      <p:bldP spid="71687" grpId="0"/>
      <p:bldP spid="71688" grpId="0"/>
      <p:bldP spid="71689" grpId="0"/>
      <p:bldP spid="71690" grpId="0"/>
      <p:bldP spid="71691" grpId="0"/>
      <p:bldP spid="71692" grpId="0"/>
      <p:bldP spid="71693" grpId="0"/>
      <p:bldP spid="71694" grpId="0"/>
      <p:bldP spid="71695" grpId="0"/>
      <p:bldP spid="71696" grpId="0"/>
      <p:bldP spid="71697" grpId="0"/>
      <p:bldP spid="71698" grpId="0" animBg="1"/>
      <p:bldP spid="71699" grpId="0" animBg="1"/>
      <p:bldP spid="71700" grpId="0" animBg="1"/>
      <p:bldP spid="71701" grpId="0" animBg="1"/>
      <p:bldP spid="71702" grpId="0" animBg="1"/>
      <p:bldP spid="71703" grpId="0" animBg="1"/>
      <p:bldP spid="71704" grpId="0" animBg="1"/>
      <p:bldP spid="71713" grpId="0" animBg="1"/>
      <p:bldP spid="71714" grpId="0" animBg="1"/>
      <p:bldP spid="71715" grpId="0" animBg="1"/>
      <p:bldP spid="71716" grpId="0" animBg="1"/>
      <p:bldP spid="71717" grpId="0" animBg="1"/>
      <p:bldP spid="71718" grpId="0" animBg="1"/>
      <p:bldP spid="71719" grpId="0" animBg="1"/>
      <p:bldP spid="71720"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Title 1"/>
          <p:cNvSpPr>
            <a:spLocks noGrp="1"/>
          </p:cNvSpPr>
          <p:nvPr>
            <p:ph type="title"/>
          </p:nvPr>
        </p:nvSpPr>
        <p:spPr>
          <a:xfrm>
            <a:off x="500063" y="428625"/>
            <a:ext cx="8229600" cy="1136650"/>
          </a:xfrm>
        </p:spPr>
        <p:txBody>
          <a:bodyPr/>
          <a:lstStyle/>
          <a:p>
            <a:r>
              <a:rPr lang="en-US" smtClean="0">
                <a:effectLst/>
              </a:rPr>
              <a:t>Programming Key Letters</a:t>
            </a:r>
          </a:p>
        </p:txBody>
      </p:sp>
      <p:sp>
        <p:nvSpPr>
          <p:cNvPr id="45059" name="Content Placeholder 2"/>
          <p:cNvSpPr>
            <a:spLocks noGrp="1"/>
          </p:cNvSpPr>
          <p:nvPr>
            <p:ph sz="quarter" idx="1"/>
          </p:nvPr>
        </p:nvSpPr>
        <p:spPr>
          <a:xfrm>
            <a:off x="428625" y="1643063"/>
            <a:ext cx="8229600" cy="4857750"/>
          </a:xfrm>
          <a:prstGeom prst="rect">
            <a:avLst/>
          </a:prstGeom>
        </p:spPr>
        <p:txBody>
          <a:bodyPr>
            <a:normAutofit lnSpcReduction="10000"/>
          </a:bodyPr>
          <a:lstStyle/>
          <a:p>
            <a:r>
              <a:rPr lang="en-US" sz="2000" smtClean="0">
                <a:effectLst/>
              </a:rPr>
              <a:t>O - Program number (Used for program identification)  </a:t>
            </a:r>
          </a:p>
          <a:p>
            <a:r>
              <a:rPr lang="en-US" sz="2000" smtClean="0">
                <a:effectLst/>
              </a:rPr>
              <a:t>N - Sequence number (Used for line identification)  </a:t>
            </a:r>
          </a:p>
          <a:p>
            <a:r>
              <a:rPr lang="en-US" sz="2000" smtClean="0">
                <a:effectLst/>
              </a:rPr>
              <a:t>G - Preparatory function  </a:t>
            </a:r>
          </a:p>
          <a:p>
            <a:r>
              <a:rPr lang="en-US" sz="2000" smtClean="0">
                <a:effectLst/>
              </a:rPr>
              <a:t>X - X axis designation  </a:t>
            </a:r>
          </a:p>
          <a:p>
            <a:r>
              <a:rPr lang="en-US" sz="2000" smtClean="0">
                <a:effectLst/>
              </a:rPr>
              <a:t>Y - Y axis designation  </a:t>
            </a:r>
          </a:p>
          <a:p>
            <a:r>
              <a:rPr lang="en-US" sz="2000" smtClean="0">
                <a:effectLst/>
              </a:rPr>
              <a:t>Z - Z axis designation  </a:t>
            </a:r>
          </a:p>
          <a:p>
            <a:r>
              <a:rPr lang="en-US" sz="2000" smtClean="0">
                <a:effectLst/>
              </a:rPr>
              <a:t>R - Radius designation  </a:t>
            </a:r>
          </a:p>
          <a:p>
            <a:r>
              <a:rPr lang="en-US" sz="2000" smtClean="0">
                <a:effectLst/>
              </a:rPr>
              <a:t>F – Feed rate designation  </a:t>
            </a:r>
          </a:p>
          <a:p>
            <a:r>
              <a:rPr lang="en-US" sz="2000" smtClean="0">
                <a:effectLst/>
              </a:rPr>
              <a:t>S - Spindle speed designation  </a:t>
            </a:r>
          </a:p>
          <a:p>
            <a:r>
              <a:rPr lang="en-US" sz="2000" smtClean="0">
                <a:effectLst/>
              </a:rPr>
              <a:t>H - Tool length offset designation  </a:t>
            </a:r>
          </a:p>
          <a:p>
            <a:r>
              <a:rPr lang="en-US" sz="2000" smtClean="0">
                <a:effectLst/>
              </a:rPr>
              <a:t>D - Tool radius offset designation  </a:t>
            </a:r>
          </a:p>
          <a:p>
            <a:r>
              <a:rPr lang="en-US" sz="2000" smtClean="0">
                <a:effectLst/>
              </a:rPr>
              <a:t>T - Tool Designation  </a:t>
            </a:r>
          </a:p>
          <a:p>
            <a:r>
              <a:rPr lang="en-US" sz="2000" smtClean="0">
                <a:effectLst/>
              </a:rPr>
              <a:t>M - Miscellaneous function</a:t>
            </a:r>
          </a:p>
          <a:p>
            <a:endParaRPr lang="en-US" sz="1800" smtClean="0">
              <a:effectLst/>
            </a:endParaRPr>
          </a:p>
        </p:txBody>
      </p:sp>
    </p:spTree>
    <p:extLst>
      <p:ext uri="{BB962C8B-B14F-4D97-AF65-F5344CB8AC3E}">
        <p14:creationId xmlns="" xmlns:p14="http://schemas.microsoft.com/office/powerpoint/2010/main" val="160995013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 to CNC</a:t>
            </a:r>
            <a:endParaRPr lang="en-IN" dirty="0"/>
          </a:p>
        </p:txBody>
      </p:sp>
      <p:sp>
        <p:nvSpPr>
          <p:cNvPr id="4" name="Slide Number Placeholder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3</a:t>
            </a:fld>
            <a:endParaRPr kumimoji="0" lang="en-US"/>
          </a:p>
        </p:txBody>
      </p:sp>
      <p:sp>
        <p:nvSpPr>
          <p:cNvPr id="3" name="Content Placeholder 2"/>
          <p:cNvSpPr>
            <a:spLocks noGrp="1"/>
          </p:cNvSpPr>
          <p:nvPr>
            <p:ph sz="quarter" idx="1"/>
          </p:nvPr>
        </p:nvSpPr>
        <p:spPr/>
        <p:txBody>
          <a:bodyPr>
            <a:normAutofit lnSpcReduction="10000"/>
          </a:bodyPr>
          <a:lstStyle/>
          <a:p>
            <a:r>
              <a:rPr lang="en-IN" dirty="0" smtClean="0"/>
              <a:t> </a:t>
            </a:r>
            <a:r>
              <a:rPr lang="en-IN" dirty="0"/>
              <a:t>Numerical control (NC) is the automation of machine tools that are operated by precisely programmed commands encoded on a storage medium, as opposed to controlled </a:t>
            </a:r>
            <a:r>
              <a:rPr lang="en-IN" dirty="0" smtClean="0"/>
              <a:t>manually.</a:t>
            </a:r>
          </a:p>
          <a:p>
            <a:endParaRPr lang="en-IN" dirty="0"/>
          </a:p>
          <a:p>
            <a:r>
              <a:rPr lang="en-IN" dirty="0"/>
              <a:t> Most NC today is computer numerical control (CNC), in which computers play an integral part of the control. </a:t>
            </a:r>
            <a:endParaRPr lang="en-IN" dirty="0" smtClean="0"/>
          </a:p>
          <a:p>
            <a:endParaRPr lang="en-IN" dirty="0"/>
          </a:p>
          <a:p>
            <a:r>
              <a:rPr lang="en-IN" dirty="0"/>
              <a:t> In modern CNC systems, end-to-end component design is highly automated using computer-aided design (CAD) and computer-aided manufacturing (CAM) programs. </a:t>
            </a:r>
          </a:p>
        </p:txBody>
      </p:sp>
    </p:spTree>
    <p:extLst>
      <p:ext uri="{BB962C8B-B14F-4D97-AF65-F5344CB8AC3E}">
        <p14:creationId xmlns="" xmlns:p14="http://schemas.microsoft.com/office/powerpoint/2010/main" val="7751441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79512" y="116632"/>
            <a:ext cx="8229600" cy="879177"/>
          </a:xfrm>
        </p:spPr>
        <p:txBody>
          <a:bodyPr/>
          <a:lstStyle/>
          <a:p>
            <a:pPr algn="ctr"/>
            <a:r>
              <a:rPr lang="en-US" sz="2800" dirty="0" smtClean="0">
                <a:effectLst/>
              </a:rPr>
              <a:t>Table of Important G codes</a:t>
            </a:r>
          </a:p>
        </p:txBody>
      </p:sp>
      <p:sp>
        <p:nvSpPr>
          <p:cNvPr id="5" name="Rectangle 3"/>
          <p:cNvSpPr txBox="1">
            <a:spLocks noChangeArrowheads="1"/>
          </p:cNvSpPr>
          <p:nvPr/>
        </p:nvSpPr>
        <p:spPr bwMode="auto">
          <a:xfrm>
            <a:off x="571500" y="1143000"/>
            <a:ext cx="7715250" cy="5514975"/>
          </a:xfrm>
          <a:prstGeom prst="rect">
            <a:avLst/>
          </a:prstGeom>
          <a:noFill/>
          <a:ln w="9525">
            <a:noFill/>
            <a:miter lim="800000"/>
            <a:headEnd/>
            <a:tailEnd/>
          </a:ln>
          <a:effectLst/>
        </p:spPr>
        <p:txBody>
          <a:bodyPr/>
          <a:lstStyle/>
          <a:p>
            <a:pPr marL="342900" indent="-342900" eaLnBrk="0" hangingPunct="0">
              <a:lnSpc>
                <a:spcPct val="80000"/>
              </a:lnSpc>
              <a:spcBef>
                <a:spcPct val="20000"/>
              </a:spcBef>
              <a:buClr>
                <a:schemeClr val="hlink"/>
              </a:buClr>
              <a:buSzPct val="120000"/>
              <a:defRPr/>
            </a:pPr>
            <a:r>
              <a:rPr lang="en-US" kern="0" dirty="0">
                <a:cs typeface="Times New Roman" pitchFamily="18" charset="0"/>
              </a:rPr>
              <a:t>G00 Rapid Transverse</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G01 Linear Interpolation</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G02 Circular Interpolation, CW</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G03 Circular Interpolation, CCW</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G17 XY Plane,G18 XZ Plane,G19 YZ Plane</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G20/G70 Inch units</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G21/G71 Metric Units</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G40 Cutter compensation cancel</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G41 Cutter compensation left</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G42 Cutter compensation right</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G43 Tool length compensation (plus)</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G43 Tool length compensation (plus)</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G44 Tool length compensation (minus)</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G49 Tool length compensation cancel</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G80 Cancel canned cycles</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G81 Drilling cycle</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G82 Counter boring cycle</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G83 Deep hole drilling cycle</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G90 Absolute positioning</a:t>
            </a:r>
          </a:p>
          <a:p>
            <a:pPr marL="342900" indent="-342900" eaLnBrk="0" hangingPunct="0">
              <a:lnSpc>
                <a:spcPct val="80000"/>
              </a:lnSpc>
              <a:spcBef>
                <a:spcPct val="20000"/>
              </a:spcBef>
              <a:buClr>
                <a:schemeClr val="hlink"/>
              </a:buClr>
              <a:buSzPct val="120000"/>
              <a:defRPr/>
            </a:pPr>
            <a:r>
              <a:rPr lang="en-US" kern="0" dirty="0">
                <a:cs typeface="Times New Roman" pitchFamily="18" charset="0"/>
              </a:rPr>
              <a:t>G91 Incremental positioning</a:t>
            </a:r>
          </a:p>
          <a:p>
            <a:pPr marL="342900" indent="-342900" eaLnBrk="0" hangingPunct="0">
              <a:lnSpc>
                <a:spcPct val="80000"/>
              </a:lnSpc>
              <a:spcBef>
                <a:spcPct val="20000"/>
              </a:spcBef>
              <a:buClr>
                <a:schemeClr val="hlink"/>
              </a:buClr>
              <a:buSzPct val="120000"/>
              <a:buFontTx/>
              <a:buChar char="•"/>
              <a:defRPr/>
            </a:pPr>
            <a:endParaRPr lang="en-US" kern="0" dirty="0">
              <a:cs typeface="Times New Roman" pitchFamily="18" charset="0"/>
            </a:endParaRPr>
          </a:p>
        </p:txBody>
      </p:sp>
    </p:spTree>
    <p:extLst>
      <p:ext uri="{BB962C8B-B14F-4D97-AF65-F5344CB8AC3E}">
        <p14:creationId xmlns="" xmlns:p14="http://schemas.microsoft.com/office/powerpoint/2010/main" val="114221160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642938"/>
            <a:ext cx="8229600" cy="928687"/>
          </a:xfrm>
        </p:spPr>
        <p:txBody>
          <a:bodyPr/>
          <a:lstStyle/>
          <a:p>
            <a:pPr algn="ctr"/>
            <a:r>
              <a:rPr lang="en-US" dirty="0" smtClean="0">
                <a:effectLst/>
              </a:rPr>
              <a:t>Table of Important M codes</a:t>
            </a:r>
          </a:p>
        </p:txBody>
      </p:sp>
      <p:sp>
        <p:nvSpPr>
          <p:cNvPr id="48131" name="Text Box 4"/>
          <p:cNvSpPr>
            <a:spLocks noGrp="1" noChangeArrowheads="1"/>
          </p:cNvSpPr>
          <p:nvPr>
            <p:ph sz="quarter" idx="1"/>
          </p:nvPr>
        </p:nvSpPr>
        <p:spPr>
          <a:xfrm>
            <a:off x="571500" y="1571625"/>
            <a:ext cx="6929438" cy="4832350"/>
          </a:xfrm>
          <a:prstGeom prst="rect">
            <a:avLst/>
          </a:prstGeom>
        </p:spPr>
        <p:txBody>
          <a:bodyPr>
            <a:spAutoFit/>
          </a:bodyPr>
          <a:lstStyle/>
          <a:p>
            <a:r>
              <a:rPr lang="en-US" sz="2000" smtClean="0">
                <a:effectLst/>
              </a:rPr>
              <a:t>M00 Program stop</a:t>
            </a:r>
          </a:p>
          <a:p>
            <a:r>
              <a:rPr lang="en-US" sz="2000" smtClean="0">
                <a:effectLst/>
              </a:rPr>
              <a:t>M01 Optional program stop</a:t>
            </a:r>
          </a:p>
          <a:p>
            <a:r>
              <a:rPr lang="en-US" sz="2000" smtClean="0">
                <a:effectLst/>
              </a:rPr>
              <a:t>M02 Program end</a:t>
            </a:r>
          </a:p>
          <a:p>
            <a:r>
              <a:rPr lang="en-US" sz="2000" smtClean="0">
                <a:effectLst/>
              </a:rPr>
              <a:t>M03 Spindle on clockwise</a:t>
            </a:r>
          </a:p>
          <a:p>
            <a:r>
              <a:rPr lang="en-US" sz="2000" smtClean="0">
                <a:effectLst/>
              </a:rPr>
              <a:t>M04 Spindle on counterclockwise</a:t>
            </a:r>
          </a:p>
          <a:p>
            <a:r>
              <a:rPr lang="en-US" sz="2000" smtClean="0">
                <a:effectLst/>
              </a:rPr>
              <a:t>M05 Spindle stop</a:t>
            </a:r>
          </a:p>
          <a:p>
            <a:r>
              <a:rPr lang="en-US" sz="2000" smtClean="0">
                <a:effectLst/>
              </a:rPr>
              <a:t>M06 Tool change</a:t>
            </a:r>
          </a:p>
          <a:p>
            <a:r>
              <a:rPr lang="en-US" sz="2000" smtClean="0">
                <a:effectLst/>
              </a:rPr>
              <a:t>M08 Coolant on</a:t>
            </a:r>
          </a:p>
          <a:p>
            <a:r>
              <a:rPr lang="en-US" sz="2000" smtClean="0">
                <a:effectLst/>
              </a:rPr>
              <a:t>M09 Coolant off</a:t>
            </a:r>
          </a:p>
          <a:p>
            <a:r>
              <a:rPr lang="en-US" sz="2000" smtClean="0">
                <a:effectLst/>
              </a:rPr>
              <a:t>M10 Clamps on</a:t>
            </a:r>
          </a:p>
          <a:p>
            <a:r>
              <a:rPr lang="en-US" sz="2000" smtClean="0">
                <a:effectLst/>
              </a:rPr>
              <a:t>M11 Clamps off</a:t>
            </a:r>
          </a:p>
          <a:p>
            <a:r>
              <a:rPr lang="en-US" sz="2000" smtClean="0">
                <a:effectLst/>
              </a:rPr>
              <a:t>M30 Program stop, reset to start</a:t>
            </a:r>
          </a:p>
          <a:p>
            <a:endParaRPr lang="en-US" sz="2000" smtClean="0">
              <a:effectLst/>
            </a:endParaRPr>
          </a:p>
        </p:txBody>
      </p:sp>
    </p:spTree>
    <p:extLst>
      <p:ext uri="{BB962C8B-B14F-4D97-AF65-F5344CB8AC3E}">
        <p14:creationId xmlns="" xmlns:p14="http://schemas.microsoft.com/office/powerpoint/2010/main" val="272278499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1691680" y="333166"/>
            <a:ext cx="5256584"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nchor="ctr">
            <a:spAutoFit/>
          </a:bodyPr>
          <a:lstStyle/>
          <a:p>
            <a:pPr algn="ctr" eaLnBrk="0" hangingPunct="0"/>
            <a:r>
              <a:rPr lang="en-US" sz="3200" b="1" dirty="0"/>
              <a:t>Advantages of CNC</a:t>
            </a:r>
            <a:r>
              <a:rPr lang="en-US" sz="3200" dirty="0"/>
              <a:t> </a:t>
            </a:r>
          </a:p>
        </p:txBody>
      </p:sp>
      <p:sp>
        <p:nvSpPr>
          <p:cNvPr id="2" name="Rectangle 1"/>
          <p:cNvSpPr/>
          <p:nvPr/>
        </p:nvSpPr>
        <p:spPr>
          <a:xfrm>
            <a:off x="683568" y="1762390"/>
            <a:ext cx="7632848" cy="3970318"/>
          </a:xfrm>
          <a:prstGeom prst="rect">
            <a:avLst/>
          </a:prstGeom>
        </p:spPr>
        <p:txBody>
          <a:bodyPr wrap="square">
            <a:spAutoFit/>
          </a:bodyPr>
          <a:lstStyle/>
          <a:p>
            <a:pPr marL="400050" indent="-400050">
              <a:lnSpc>
                <a:spcPct val="200000"/>
              </a:lnSpc>
              <a:buFont typeface="+mj-lt"/>
              <a:buAutoNum type="romanLcPeriod"/>
            </a:pPr>
            <a:r>
              <a:rPr lang="en-US" dirty="0" smtClean="0"/>
              <a:t>- Easier to program;</a:t>
            </a:r>
          </a:p>
          <a:p>
            <a:pPr marL="400050" indent="-400050">
              <a:lnSpc>
                <a:spcPct val="200000"/>
              </a:lnSpc>
              <a:buFont typeface="+mj-lt"/>
              <a:buAutoNum type="romanLcPeriod"/>
            </a:pPr>
            <a:r>
              <a:rPr lang="en-US" dirty="0" smtClean="0"/>
              <a:t>- Easy storage of existing programs;</a:t>
            </a:r>
          </a:p>
          <a:p>
            <a:pPr marL="400050" indent="-400050">
              <a:lnSpc>
                <a:spcPct val="200000"/>
              </a:lnSpc>
              <a:buFont typeface="+mj-lt"/>
              <a:buAutoNum type="romanLcPeriod"/>
            </a:pPr>
            <a:r>
              <a:rPr lang="en-US" dirty="0" smtClean="0"/>
              <a:t>- Easy to change a program</a:t>
            </a:r>
          </a:p>
          <a:p>
            <a:pPr marL="400050" indent="-400050">
              <a:lnSpc>
                <a:spcPct val="200000"/>
              </a:lnSpc>
              <a:buFont typeface="+mj-lt"/>
              <a:buAutoNum type="romanLcPeriod"/>
            </a:pPr>
            <a:r>
              <a:rPr lang="en-US" dirty="0" smtClean="0"/>
              <a:t>- Avoids human errors</a:t>
            </a:r>
          </a:p>
          <a:p>
            <a:pPr marL="400050" indent="-400050">
              <a:lnSpc>
                <a:spcPct val="200000"/>
              </a:lnSpc>
              <a:buFont typeface="+mj-lt"/>
              <a:buAutoNum type="romanLcPeriod"/>
            </a:pPr>
            <a:r>
              <a:rPr lang="en-US" dirty="0" smtClean="0"/>
              <a:t>- CNC machines are safe to operate</a:t>
            </a:r>
          </a:p>
          <a:p>
            <a:pPr marL="400050" indent="-400050">
              <a:lnSpc>
                <a:spcPct val="200000"/>
              </a:lnSpc>
              <a:buFont typeface="+mj-lt"/>
              <a:buAutoNum type="romanLcPeriod"/>
            </a:pPr>
            <a:r>
              <a:rPr lang="en-US" dirty="0" smtClean="0"/>
              <a:t>- Complex geometry is produced as cheaply as simple ones</a:t>
            </a:r>
          </a:p>
          <a:p>
            <a:pPr marL="400050" indent="-400050">
              <a:lnSpc>
                <a:spcPct val="200000"/>
              </a:lnSpc>
              <a:buFont typeface="+mj-lt"/>
              <a:buAutoNum type="romanLcPeriod"/>
            </a:pPr>
            <a:r>
              <a:rPr lang="en-US" dirty="0" smtClean="0"/>
              <a:t>- Usually generates closer tolerances than manual machines </a:t>
            </a:r>
            <a:endParaRPr lang="en-US" dirty="0"/>
          </a:p>
        </p:txBody>
      </p:sp>
    </p:spTree>
    <p:extLst>
      <p:ext uri="{BB962C8B-B14F-4D97-AF65-F5344CB8AC3E}">
        <p14:creationId xmlns="" xmlns:p14="http://schemas.microsoft.com/office/powerpoint/2010/main" val="18978788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3795" y="2420889"/>
            <a:ext cx="5637010" cy="3513776"/>
          </a:xfrm>
        </p:spPr>
        <p:txBody>
          <a:bodyPr>
            <a:normAutofit/>
          </a:bodyPr>
          <a:lstStyle/>
          <a:p>
            <a:pPr marL="514350" indent="-514350">
              <a:buFont typeface="+mj-lt"/>
              <a:buAutoNum type="romanLcPeriod"/>
            </a:pPr>
            <a:r>
              <a:rPr lang="en-US" sz="2400" dirty="0" smtClean="0"/>
              <a:t>Costly </a:t>
            </a:r>
            <a:r>
              <a:rPr lang="en-US" sz="2400" dirty="0"/>
              <a:t>setup, skilled operators</a:t>
            </a:r>
          </a:p>
          <a:p>
            <a:pPr marL="514350" indent="-514350">
              <a:buFont typeface="+mj-lt"/>
              <a:buAutoNum type="romanLcPeriod"/>
            </a:pPr>
            <a:r>
              <a:rPr lang="en-US" sz="2400" dirty="0"/>
              <a:t>Computers, programming knowledge required</a:t>
            </a:r>
          </a:p>
          <a:p>
            <a:pPr marL="514350" indent="-514350">
              <a:buFont typeface="+mj-lt"/>
              <a:buAutoNum type="romanLcPeriod"/>
            </a:pPr>
            <a:r>
              <a:rPr lang="en-US" sz="2400" dirty="0"/>
              <a:t>Maintenance is difficult</a:t>
            </a:r>
          </a:p>
          <a:p>
            <a:pPr marL="514350" indent="-514350">
              <a:buFont typeface="+mj-lt"/>
              <a:buAutoNum type="romanLcPeriod"/>
            </a:pPr>
            <a:endParaRPr lang="en-US" dirty="0"/>
          </a:p>
        </p:txBody>
      </p:sp>
      <p:sp>
        <p:nvSpPr>
          <p:cNvPr id="2" name="Title 1"/>
          <p:cNvSpPr>
            <a:spLocks noGrp="1"/>
          </p:cNvSpPr>
          <p:nvPr>
            <p:ph type="ctrTitle"/>
          </p:nvPr>
        </p:nvSpPr>
        <p:spPr>
          <a:xfrm>
            <a:off x="1475656" y="620688"/>
            <a:ext cx="6023223" cy="648072"/>
          </a:xfrm>
        </p:spPr>
        <p:txBody>
          <a:bodyPr/>
          <a:lstStyle/>
          <a:p>
            <a:r>
              <a:rPr lang="en-US" sz="3200" dirty="0" smtClean="0"/>
              <a:t>Challenges </a:t>
            </a:r>
            <a:endParaRPr lang="en-US" sz="3200" dirty="0"/>
          </a:p>
        </p:txBody>
      </p:sp>
    </p:spTree>
    <p:extLst>
      <p:ext uri="{BB962C8B-B14F-4D97-AF65-F5344CB8AC3E}">
        <p14:creationId xmlns="" xmlns:p14="http://schemas.microsoft.com/office/powerpoint/2010/main" val="19860508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87624" y="188640"/>
            <a:ext cx="6512511" cy="1143000"/>
          </a:xfrm>
        </p:spPr>
        <p:txBody>
          <a:bodyPr/>
          <a:lstStyle/>
          <a:p>
            <a:pPr algn="ctr"/>
            <a:r>
              <a:rPr lang="en-US" dirty="0" smtClean="0"/>
              <a:t>Conclusion</a:t>
            </a:r>
            <a:endParaRPr lang="en-IN" dirty="0"/>
          </a:p>
        </p:txBody>
      </p:sp>
      <p:sp>
        <p:nvSpPr>
          <p:cNvPr id="5" name="Content Placeholder 4"/>
          <p:cNvSpPr>
            <a:spLocks noGrp="1"/>
          </p:cNvSpPr>
          <p:nvPr>
            <p:ph sz="quarter" idx="1"/>
          </p:nvPr>
        </p:nvSpPr>
        <p:spPr>
          <a:xfrm>
            <a:off x="1187624" y="1484784"/>
            <a:ext cx="6400800" cy="4554840"/>
          </a:xfrm>
        </p:spPr>
        <p:txBody>
          <a:bodyPr>
            <a:normAutofit fontScale="92500" lnSpcReduction="10000"/>
          </a:bodyPr>
          <a:lstStyle/>
          <a:p>
            <a:r>
              <a:rPr lang="en-US" dirty="0" smtClean="0"/>
              <a:t>The advantage </a:t>
            </a:r>
            <a:r>
              <a:rPr lang="en-US" dirty="0"/>
              <a:t>of a CNC system </a:t>
            </a:r>
            <a:r>
              <a:rPr lang="en-US" dirty="0" smtClean="0"/>
              <a:t>are that </a:t>
            </a:r>
            <a:r>
              <a:rPr lang="en-US" dirty="0"/>
              <a:t>the operation of a conventional machine is removed and the part production is made automatic. </a:t>
            </a:r>
          </a:p>
          <a:p>
            <a:r>
              <a:rPr lang="en-US" dirty="0" smtClean="0"/>
              <a:t>It </a:t>
            </a:r>
            <a:r>
              <a:rPr lang="en-US" dirty="0"/>
              <a:t>reduces the labor work and hence highly efficient in the manufacturing process.</a:t>
            </a:r>
          </a:p>
          <a:p>
            <a:r>
              <a:rPr lang="en-US" dirty="0"/>
              <a:t>BHEL generally uses CNC </a:t>
            </a:r>
            <a:r>
              <a:rPr lang="en-US" dirty="0" smtClean="0"/>
              <a:t>machines </a:t>
            </a:r>
            <a:r>
              <a:rPr lang="en-US" dirty="0"/>
              <a:t>to achieve its manufacturing targets. For manufacturing works of large scale it is very difficult to work with manual machines as they </a:t>
            </a:r>
            <a:r>
              <a:rPr lang="en-US" dirty="0" smtClean="0"/>
              <a:t>are time consuming. </a:t>
            </a:r>
            <a:r>
              <a:rPr lang="en-US" dirty="0"/>
              <a:t>CNC machines have their wide scope because they are easy to handle, the work becomes easier and jobs </a:t>
            </a:r>
            <a:r>
              <a:rPr lang="en-US" dirty="0" smtClean="0"/>
              <a:t>are done </a:t>
            </a:r>
            <a:r>
              <a:rPr lang="en-US" dirty="0"/>
              <a:t>with </a:t>
            </a:r>
            <a:r>
              <a:rPr lang="en-US" dirty="0" smtClean="0"/>
              <a:t>perfection.</a:t>
            </a:r>
            <a:endParaRPr lang="en-US" dirty="0"/>
          </a:p>
          <a:p>
            <a:pPr marL="45720" indent="0">
              <a:buNone/>
            </a:pPr>
            <a:endParaRPr lang="en-IN" dirty="0"/>
          </a:p>
        </p:txBody>
      </p:sp>
    </p:spTree>
    <p:extLst>
      <p:ext uri="{BB962C8B-B14F-4D97-AF65-F5344CB8AC3E}">
        <p14:creationId xmlns="" xmlns:p14="http://schemas.microsoft.com/office/powerpoint/2010/main" val="13991007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14625"/>
            <a:ext cx="7478588" cy="1384300"/>
          </a:xfrm>
        </p:spPr>
        <p:txBody>
          <a:bodyPr/>
          <a:lstStyle/>
          <a:p>
            <a:pPr algn="ctr">
              <a:defRPr/>
            </a:pPr>
            <a:r>
              <a:rPr lang="en-US" dirty="0" smtClean="0"/>
              <a:t>		</a:t>
            </a:r>
            <a:r>
              <a:rPr lang="en-US" sz="8000" dirty="0" smtClean="0"/>
              <a:t>Thank You</a:t>
            </a:r>
            <a:endParaRPr lang="en-US" dirty="0"/>
          </a:p>
        </p:txBody>
      </p:sp>
    </p:spTree>
    <p:extLst>
      <p:ext uri="{BB962C8B-B14F-4D97-AF65-F5344CB8AC3E}">
        <p14:creationId xmlns="" xmlns:p14="http://schemas.microsoft.com/office/powerpoint/2010/main" val="410698646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Operations in </a:t>
            </a:r>
            <a:r>
              <a:rPr lang="en-IN" dirty="0" smtClean="0"/>
              <a:t>CNC</a:t>
            </a:r>
            <a:endParaRPr lang="en-IN" dirty="0"/>
          </a:p>
        </p:txBody>
      </p:sp>
      <p:sp>
        <p:nvSpPr>
          <p:cNvPr id="4" name="Slide Number Placeholder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4</a:t>
            </a:fld>
            <a:endParaRPr kumimoji="0" lang="en-US"/>
          </a:p>
        </p:txBody>
      </p:sp>
      <p:pic>
        <p:nvPicPr>
          <p:cNvPr id="2050" name="Picture 2" descr="http://www.renardtooling.com/tool1.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486400" y="228600"/>
            <a:ext cx="2999184" cy="2763739"/>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6170712" y="3048000"/>
            <a:ext cx="2592288" cy="523220"/>
          </a:xfrm>
          <a:prstGeom prst="rect">
            <a:avLst/>
          </a:prstGeom>
          <a:noFill/>
        </p:spPr>
        <p:txBody>
          <a:bodyPr wrap="square" rtlCol="0">
            <a:spAutoFit/>
          </a:bodyPr>
          <a:lstStyle/>
          <a:p>
            <a:pPr algn="ctr"/>
            <a:r>
              <a:rPr lang="en-IN" sz="2800" dirty="0" smtClean="0">
                <a:solidFill>
                  <a:srgbClr val="FF0000"/>
                </a:solidFill>
              </a:rPr>
              <a:t>CNC Milling</a:t>
            </a:r>
            <a:endParaRPr lang="en-IN" sz="2800" dirty="0">
              <a:solidFill>
                <a:srgbClr val="FF0000"/>
              </a:solidFill>
            </a:endParaRPr>
          </a:p>
        </p:txBody>
      </p:sp>
      <p:pic>
        <p:nvPicPr>
          <p:cNvPr id="2054" name="Picture 6" descr="http://www.automated-cutting-machinery.com/UserFiles/product/PlasmaCut2-600x600.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800600" y="3505200"/>
            <a:ext cx="3886200" cy="24384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TextBox 6"/>
          <p:cNvSpPr txBox="1"/>
          <p:nvPr/>
        </p:nvSpPr>
        <p:spPr>
          <a:xfrm>
            <a:off x="1143000" y="6015335"/>
            <a:ext cx="2916324" cy="461665"/>
          </a:xfrm>
          <a:prstGeom prst="rect">
            <a:avLst/>
          </a:prstGeom>
          <a:noFill/>
        </p:spPr>
        <p:txBody>
          <a:bodyPr wrap="square" rtlCol="0">
            <a:spAutoFit/>
          </a:bodyPr>
          <a:lstStyle/>
          <a:p>
            <a:r>
              <a:rPr lang="en-IN" sz="2400" dirty="0" smtClean="0">
                <a:solidFill>
                  <a:srgbClr val="FF0000"/>
                </a:solidFill>
              </a:rPr>
              <a:t>CNC Plasma Cutter</a:t>
            </a:r>
            <a:endParaRPr lang="en-IN" sz="2400" dirty="0">
              <a:solidFill>
                <a:srgbClr val="FF0000"/>
              </a:solidFill>
            </a:endParaRPr>
          </a:p>
        </p:txBody>
      </p:sp>
      <p:pic>
        <p:nvPicPr>
          <p:cNvPr id="2056" name="Picture 8" descr="http://www.machinetools.net.tw/m_pic/701F63FA-B5BF-4F35-B978-1F54731BC709/1257382971056403100.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33400" y="3505200"/>
            <a:ext cx="3886200" cy="213360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4267200" y="6015335"/>
            <a:ext cx="4876800" cy="461665"/>
          </a:xfrm>
          <a:prstGeom prst="rect">
            <a:avLst/>
          </a:prstGeom>
        </p:spPr>
        <p:txBody>
          <a:bodyPr wrap="square">
            <a:spAutoFit/>
          </a:bodyPr>
          <a:lstStyle/>
          <a:p>
            <a:r>
              <a:rPr lang="en-IN" sz="2400" b="1" dirty="0">
                <a:solidFill>
                  <a:srgbClr val="FF0000"/>
                </a:solidFill>
              </a:rPr>
              <a:t>CNC Electric Discharge Machining </a:t>
            </a:r>
            <a:endParaRPr lang="en-IN" sz="2400" dirty="0">
              <a:solidFill>
                <a:srgbClr val="FF0000"/>
              </a:solidFill>
            </a:endParaRPr>
          </a:p>
        </p:txBody>
      </p:sp>
    </p:spTree>
    <p:extLst>
      <p:ext uri="{BB962C8B-B14F-4D97-AF65-F5344CB8AC3E}">
        <p14:creationId xmlns="" xmlns:p14="http://schemas.microsoft.com/office/powerpoint/2010/main" val="2899258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xit" presetSubtype="32" fill="hold" nodeType="clickEffect">
                                  <p:stCondLst>
                                    <p:cond delay="0"/>
                                  </p:stCondLst>
                                  <p:childTnLst>
                                    <p:anim calcmode="lin" valueType="num">
                                      <p:cBhvr>
                                        <p:cTn id="19" dur="500"/>
                                        <p:tgtEl>
                                          <p:spTgt spid="2050"/>
                                        </p:tgtEl>
                                        <p:attrNameLst>
                                          <p:attrName>ppt_w</p:attrName>
                                        </p:attrNameLst>
                                      </p:cBhvr>
                                      <p:tavLst>
                                        <p:tav tm="0">
                                          <p:val>
                                            <p:strVal val="ppt_w"/>
                                          </p:val>
                                        </p:tav>
                                        <p:tav tm="100000">
                                          <p:val>
                                            <p:fltVal val="0"/>
                                          </p:val>
                                        </p:tav>
                                      </p:tavLst>
                                    </p:anim>
                                    <p:anim calcmode="lin" valueType="num">
                                      <p:cBhvr>
                                        <p:cTn id="20" dur="500"/>
                                        <p:tgtEl>
                                          <p:spTgt spid="2050"/>
                                        </p:tgtEl>
                                        <p:attrNameLst>
                                          <p:attrName>ppt_h</p:attrName>
                                        </p:attrNameLst>
                                      </p:cBhvr>
                                      <p:tavLst>
                                        <p:tav tm="0">
                                          <p:val>
                                            <p:strVal val="ppt_h"/>
                                          </p:val>
                                        </p:tav>
                                        <p:tav tm="100000">
                                          <p:val>
                                            <p:fltVal val="0"/>
                                          </p:val>
                                        </p:tav>
                                      </p:tavLst>
                                    </p:anim>
                                    <p:animEffect transition="out" filter="fade">
                                      <p:cBhvr>
                                        <p:cTn id="21" dur="500"/>
                                        <p:tgtEl>
                                          <p:spTgt spid="2050"/>
                                        </p:tgtEl>
                                      </p:cBhvr>
                                    </p:animEffect>
                                    <p:set>
                                      <p:cBhvr>
                                        <p:cTn id="22" dur="1" fill="hold">
                                          <p:stCondLst>
                                            <p:cond delay="499"/>
                                          </p:stCondLst>
                                        </p:cTn>
                                        <p:tgtEl>
                                          <p:spTgt spid="2050"/>
                                        </p:tgtEl>
                                        <p:attrNameLst>
                                          <p:attrName>style.visibility</p:attrName>
                                        </p:attrNameLst>
                                      </p:cBhvr>
                                      <p:to>
                                        <p:strVal val="hidden"/>
                                      </p:to>
                                    </p:set>
                                  </p:childTnLst>
                                </p:cTn>
                              </p:par>
                              <p:par>
                                <p:cTn id="23" presetID="53" presetClass="exit" presetSubtype="32" fill="hold" grpId="1" nodeType="withEffect">
                                  <p:stCondLst>
                                    <p:cond delay="0"/>
                                  </p:stCondLst>
                                  <p:childTnLst>
                                    <p:anim calcmode="lin" valueType="num">
                                      <p:cBhvr>
                                        <p:cTn id="24" dur="500"/>
                                        <p:tgtEl>
                                          <p:spTgt spid="5"/>
                                        </p:tgtEl>
                                        <p:attrNameLst>
                                          <p:attrName>ppt_w</p:attrName>
                                        </p:attrNameLst>
                                      </p:cBhvr>
                                      <p:tavLst>
                                        <p:tav tm="0">
                                          <p:val>
                                            <p:strVal val="ppt_w"/>
                                          </p:val>
                                        </p:tav>
                                        <p:tav tm="100000">
                                          <p:val>
                                            <p:fltVal val="0"/>
                                          </p:val>
                                        </p:tav>
                                      </p:tavLst>
                                    </p:anim>
                                    <p:anim calcmode="lin" valueType="num">
                                      <p:cBhvr>
                                        <p:cTn id="25" dur="500"/>
                                        <p:tgtEl>
                                          <p:spTgt spid="5"/>
                                        </p:tgtEl>
                                        <p:attrNameLst>
                                          <p:attrName>ppt_h</p:attrName>
                                        </p:attrNameLst>
                                      </p:cBhvr>
                                      <p:tavLst>
                                        <p:tav tm="0">
                                          <p:val>
                                            <p:strVal val="ppt_h"/>
                                          </p:val>
                                        </p:tav>
                                        <p:tav tm="100000">
                                          <p:val>
                                            <p:fltVal val="0"/>
                                          </p:val>
                                        </p:tav>
                                      </p:tavLst>
                                    </p:anim>
                                    <p:animEffect transition="out" filter="fade">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2054"/>
                                        </p:tgtEl>
                                        <p:attrNameLst>
                                          <p:attrName>style.visibility</p:attrName>
                                        </p:attrNameLst>
                                      </p:cBhvr>
                                      <p:to>
                                        <p:strVal val="visible"/>
                                      </p:to>
                                    </p:set>
                                    <p:anim calcmode="lin" valueType="num">
                                      <p:cBhvr>
                                        <p:cTn id="32" dur="500" fill="hold"/>
                                        <p:tgtEl>
                                          <p:spTgt spid="2054"/>
                                        </p:tgtEl>
                                        <p:attrNameLst>
                                          <p:attrName>ppt_w</p:attrName>
                                        </p:attrNameLst>
                                      </p:cBhvr>
                                      <p:tavLst>
                                        <p:tav tm="0">
                                          <p:val>
                                            <p:fltVal val="0"/>
                                          </p:val>
                                        </p:tav>
                                        <p:tav tm="100000">
                                          <p:val>
                                            <p:strVal val="#ppt_w"/>
                                          </p:val>
                                        </p:tav>
                                      </p:tavLst>
                                    </p:anim>
                                    <p:anim calcmode="lin" valueType="num">
                                      <p:cBhvr>
                                        <p:cTn id="33" dur="500" fill="hold"/>
                                        <p:tgtEl>
                                          <p:spTgt spid="2054"/>
                                        </p:tgtEl>
                                        <p:attrNameLst>
                                          <p:attrName>ppt_h</p:attrName>
                                        </p:attrNameLst>
                                      </p:cBhvr>
                                      <p:tavLst>
                                        <p:tav tm="0">
                                          <p:val>
                                            <p:fltVal val="0"/>
                                          </p:val>
                                        </p:tav>
                                        <p:tav tm="100000">
                                          <p:val>
                                            <p:strVal val="#ppt_h"/>
                                          </p:val>
                                        </p:tav>
                                      </p:tavLst>
                                    </p:anim>
                                    <p:animEffect transition="in" filter="fade">
                                      <p:cBhvr>
                                        <p:cTn id="34" dur="500"/>
                                        <p:tgtEl>
                                          <p:spTgt spid="2054"/>
                                        </p:tgtEl>
                                      </p:cBhvr>
                                    </p:animEffect>
                                  </p:childTnLst>
                                </p:cTn>
                              </p:par>
                            </p:childTnLst>
                          </p:cTn>
                        </p:par>
                        <p:par>
                          <p:cTn id="35" fill="hold">
                            <p:stCondLst>
                              <p:cond delay="500"/>
                            </p:stCondLst>
                            <p:childTnLst>
                              <p:par>
                                <p:cTn id="36" presetID="42" presetClass="entr" presetSubtype="0"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3" presetClass="exit" presetSubtype="32" fill="hold" nodeType="clickEffect">
                                  <p:stCondLst>
                                    <p:cond delay="0"/>
                                  </p:stCondLst>
                                  <p:childTnLst>
                                    <p:anim calcmode="lin" valueType="num">
                                      <p:cBhvr>
                                        <p:cTn id="44" dur="500"/>
                                        <p:tgtEl>
                                          <p:spTgt spid="2054"/>
                                        </p:tgtEl>
                                        <p:attrNameLst>
                                          <p:attrName>ppt_w</p:attrName>
                                        </p:attrNameLst>
                                      </p:cBhvr>
                                      <p:tavLst>
                                        <p:tav tm="0">
                                          <p:val>
                                            <p:strVal val="ppt_w"/>
                                          </p:val>
                                        </p:tav>
                                        <p:tav tm="100000">
                                          <p:val>
                                            <p:fltVal val="0"/>
                                          </p:val>
                                        </p:tav>
                                      </p:tavLst>
                                    </p:anim>
                                    <p:anim calcmode="lin" valueType="num">
                                      <p:cBhvr>
                                        <p:cTn id="45" dur="500"/>
                                        <p:tgtEl>
                                          <p:spTgt spid="2054"/>
                                        </p:tgtEl>
                                        <p:attrNameLst>
                                          <p:attrName>ppt_h</p:attrName>
                                        </p:attrNameLst>
                                      </p:cBhvr>
                                      <p:tavLst>
                                        <p:tav tm="0">
                                          <p:val>
                                            <p:strVal val="ppt_h"/>
                                          </p:val>
                                        </p:tav>
                                        <p:tav tm="100000">
                                          <p:val>
                                            <p:fltVal val="0"/>
                                          </p:val>
                                        </p:tav>
                                      </p:tavLst>
                                    </p:anim>
                                    <p:animEffect transition="out" filter="fade">
                                      <p:cBhvr>
                                        <p:cTn id="46" dur="500"/>
                                        <p:tgtEl>
                                          <p:spTgt spid="2054"/>
                                        </p:tgtEl>
                                      </p:cBhvr>
                                    </p:animEffect>
                                    <p:set>
                                      <p:cBhvr>
                                        <p:cTn id="47" dur="1" fill="hold">
                                          <p:stCondLst>
                                            <p:cond delay="499"/>
                                          </p:stCondLst>
                                        </p:cTn>
                                        <p:tgtEl>
                                          <p:spTgt spid="2054"/>
                                        </p:tgtEl>
                                        <p:attrNameLst>
                                          <p:attrName>style.visibility</p:attrName>
                                        </p:attrNameLst>
                                      </p:cBhvr>
                                      <p:to>
                                        <p:strVal val="hidden"/>
                                      </p:to>
                                    </p:set>
                                  </p:childTnLst>
                                </p:cTn>
                              </p:par>
                              <p:par>
                                <p:cTn id="48" presetID="53" presetClass="exit" presetSubtype="32" fill="hold" grpId="1" nodeType="withEffect">
                                  <p:stCondLst>
                                    <p:cond delay="0"/>
                                  </p:stCondLst>
                                  <p:childTnLst>
                                    <p:anim calcmode="lin" valueType="num">
                                      <p:cBhvr>
                                        <p:cTn id="49" dur="500"/>
                                        <p:tgtEl>
                                          <p:spTgt spid="7"/>
                                        </p:tgtEl>
                                        <p:attrNameLst>
                                          <p:attrName>ppt_w</p:attrName>
                                        </p:attrNameLst>
                                      </p:cBhvr>
                                      <p:tavLst>
                                        <p:tav tm="0">
                                          <p:val>
                                            <p:strVal val="ppt_w"/>
                                          </p:val>
                                        </p:tav>
                                        <p:tav tm="100000">
                                          <p:val>
                                            <p:fltVal val="0"/>
                                          </p:val>
                                        </p:tav>
                                      </p:tavLst>
                                    </p:anim>
                                    <p:anim calcmode="lin" valueType="num">
                                      <p:cBhvr>
                                        <p:cTn id="50" dur="500"/>
                                        <p:tgtEl>
                                          <p:spTgt spid="7"/>
                                        </p:tgtEl>
                                        <p:attrNameLst>
                                          <p:attrName>ppt_h</p:attrName>
                                        </p:attrNameLst>
                                      </p:cBhvr>
                                      <p:tavLst>
                                        <p:tav tm="0">
                                          <p:val>
                                            <p:strVal val="ppt_h"/>
                                          </p:val>
                                        </p:tav>
                                        <p:tav tm="100000">
                                          <p:val>
                                            <p:fltVal val="0"/>
                                          </p:val>
                                        </p:tav>
                                      </p:tavLst>
                                    </p:anim>
                                    <p:animEffect transition="out" filter="fade">
                                      <p:cBhvr>
                                        <p:cTn id="51" dur="500"/>
                                        <p:tgtEl>
                                          <p:spTgt spid="7"/>
                                        </p:tgtEl>
                                      </p:cBhvr>
                                    </p:animEffect>
                                    <p:set>
                                      <p:cBhvr>
                                        <p:cTn id="52" dur="1" fill="hold">
                                          <p:stCondLst>
                                            <p:cond delay="499"/>
                                          </p:stCondLst>
                                        </p:cTn>
                                        <p:tgtEl>
                                          <p:spTgt spid="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nodeType="clickEffect">
                                  <p:stCondLst>
                                    <p:cond delay="0"/>
                                  </p:stCondLst>
                                  <p:childTnLst>
                                    <p:set>
                                      <p:cBhvr>
                                        <p:cTn id="56" dur="1" fill="hold">
                                          <p:stCondLst>
                                            <p:cond delay="0"/>
                                          </p:stCondLst>
                                        </p:cTn>
                                        <p:tgtEl>
                                          <p:spTgt spid="2056"/>
                                        </p:tgtEl>
                                        <p:attrNameLst>
                                          <p:attrName>style.visibility</p:attrName>
                                        </p:attrNameLst>
                                      </p:cBhvr>
                                      <p:to>
                                        <p:strVal val="visible"/>
                                      </p:to>
                                    </p:set>
                                    <p:anim calcmode="lin" valueType="num">
                                      <p:cBhvr>
                                        <p:cTn id="57" dur="1000" fill="hold"/>
                                        <p:tgtEl>
                                          <p:spTgt spid="2056"/>
                                        </p:tgtEl>
                                        <p:attrNameLst>
                                          <p:attrName>ppt_w</p:attrName>
                                        </p:attrNameLst>
                                      </p:cBhvr>
                                      <p:tavLst>
                                        <p:tav tm="0">
                                          <p:val>
                                            <p:fltVal val="0"/>
                                          </p:val>
                                        </p:tav>
                                        <p:tav tm="100000">
                                          <p:val>
                                            <p:strVal val="#ppt_w"/>
                                          </p:val>
                                        </p:tav>
                                      </p:tavLst>
                                    </p:anim>
                                    <p:anim calcmode="lin" valueType="num">
                                      <p:cBhvr>
                                        <p:cTn id="58" dur="1000" fill="hold"/>
                                        <p:tgtEl>
                                          <p:spTgt spid="2056"/>
                                        </p:tgtEl>
                                        <p:attrNameLst>
                                          <p:attrName>ppt_h</p:attrName>
                                        </p:attrNameLst>
                                      </p:cBhvr>
                                      <p:tavLst>
                                        <p:tav tm="0">
                                          <p:val>
                                            <p:fltVal val="0"/>
                                          </p:val>
                                        </p:tav>
                                        <p:tav tm="100000">
                                          <p:val>
                                            <p:strVal val="#ppt_h"/>
                                          </p:val>
                                        </p:tav>
                                      </p:tavLst>
                                    </p:anim>
                                    <p:anim calcmode="lin" valueType="num">
                                      <p:cBhvr>
                                        <p:cTn id="59" dur="1000" fill="hold"/>
                                        <p:tgtEl>
                                          <p:spTgt spid="2056"/>
                                        </p:tgtEl>
                                        <p:attrNameLst>
                                          <p:attrName>style.rotation</p:attrName>
                                        </p:attrNameLst>
                                      </p:cBhvr>
                                      <p:tavLst>
                                        <p:tav tm="0">
                                          <p:val>
                                            <p:fltVal val="90"/>
                                          </p:val>
                                        </p:tav>
                                        <p:tav tm="100000">
                                          <p:val>
                                            <p:fltVal val="0"/>
                                          </p:val>
                                        </p:tav>
                                      </p:tavLst>
                                    </p:anim>
                                    <p:animEffect transition="in" filter="fade">
                                      <p:cBhvr>
                                        <p:cTn id="60" dur="1000"/>
                                        <p:tgtEl>
                                          <p:spTgt spid="2056"/>
                                        </p:tgtEl>
                                      </p:cBhvr>
                                    </p:animEffect>
                                  </p:childTnLst>
                                </p:cTn>
                              </p:par>
                            </p:childTnLst>
                          </p:cTn>
                        </p:par>
                        <p:par>
                          <p:cTn id="61" fill="hold">
                            <p:stCondLst>
                              <p:cond delay="1000"/>
                            </p:stCondLst>
                            <p:childTnLst>
                              <p:par>
                                <p:cTn id="62" presetID="53" presetClass="entr" presetSubtype="16" fill="hold" grpId="0" nodeType="afterEffect">
                                  <p:stCondLst>
                                    <p:cond delay="0"/>
                                  </p:stCondLst>
                                  <p:childTnLst>
                                    <p:set>
                                      <p:cBhvr>
                                        <p:cTn id="63" dur="1" fill="hold">
                                          <p:stCondLst>
                                            <p:cond delay="0"/>
                                          </p:stCondLst>
                                        </p:cTn>
                                        <p:tgtEl>
                                          <p:spTgt spid="9"/>
                                        </p:tgtEl>
                                        <p:attrNameLst>
                                          <p:attrName>style.visibility</p:attrName>
                                        </p:attrNameLst>
                                      </p:cBhvr>
                                      <p:to>
                                        <p:strVal val="visible"/>
                                      </p:to>
                                    </p:set>
                                    <p:anim calcmode="lin" valueType="num">
                                      <p:cBhvr>
                                        <p:cTn id="64" dur="500" fill="hold"/>
                                        <p:tgtEl>
                                          <p:spTgt spid="9"/>
                                        </p:tgtEl>
                                        <p:attrNameLst>
                                          <p:attrName>ppt_w</p:attrName>
                                        </p:attrNameLst>
                                      </p:cBhvr>
                                      <p:tavLst>
                                        <p:tav tm="0">
                                          <p:val>
                                            <p:fltVal val="0"/>
                                          </p:val>
                                        </p:tav>
                                        <p:tav tm="100000">
                                          <p:val>
                                            <p:strVal val="#ppt_w"/>
                                          </p:val>
                                        </p:tav>
                                      </p:tavLst>
                                    </p:anim>
                                    <p:anim calcmode="lin" valueType="num">
                                      <p:cBhvr>
                                        <p:cTn id="65" dur="500" fill="hold"/>
                                        <p:tgtEl>
                                          <p:spTgt spid="9"/>
                                        </p:tgtEl>
                                        <p:attrNameLst>
                                          <p:attrName>ppt_h</p:attrName>
                                        </p:attrNameLst>
                                      </p:cBhvr>
                                      <p:tavLst>
                                        <p:tav tm="0">
                                          <p:val>
                                            <p:fltVal val="0"/>
                                          </p:val>
                                        </p:tav>
                                        <p:tav tm="100000">
                                          <p:val>
                                            <p:strVal val="#ppt_h"/>
                                          </p:val>
                                        </p:tav>
                                      </p:tavLst>
                                    </p:anim>
                                    <p:animEffect transition="in" filter="fade">
                                      <p:cBhvr>
                                        <p:cTn id="6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7" grpId="0"/>
      <p:bldP spid="7" grpId="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4" name="Picture 4" descr="http://www.helmancnc.com/wp-content/uploads/2013/10/cnc-lathe-machine-main-parts-introduction.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0682" y="152400"/>
            <a:ext cx="8714718" cy="65532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nodeType="clickEffect">
                                  <p:stCondLst>
                                    <p:cond delay="0"/>
                                  </p:stCondLst>
                                  <p:childTnLst>
                                    <p:anim calcmode="lin" valueType="num">
                                      <p:cBhvr>
                                        <p:cTn id="13" dur="500"/>
                                        <p:tgtEl>
                                          <p:spTgt spid="4"/>
                                        </p:tgtEl>
                                        <p:attrNameLst>
                                          <p:attrName>ppt_w</p:attrName>
                                        </p:attrNameLst>
                                      </p:cBhvr>
                                      <p:tavLst>
                                        <p:tav tm="0">
                                          <p:val>
                                            <p:strVal val="ppt_w"/>
                                          </p:val>
                                        </p:tav>
                                        <p:tav tm="100000">
                                          <p:val>
                                            <p:fltVal val="0"/>
                                          </p:val>
                                        </p:tav>
                                      </p:tavLst>
                                    </p:anim>
                                    <p:anim calcmode="lin" valueType="num">
                                      <p:cBhvr>
                                        <p:cTn id="14" dur="500"/>
                                        <p:tgtEl>
                                          <p:spTgt spid="4"/>
                                        </p:tgtEl>
                                        <p:attrNameLst>
                                          <p:attrName>ppt_h</p:attrName>
                                        </p:attrNameLst>
                                      </p:cBhvr>
                                      <p:tavLst>
                                        <p:tav tm="0">
                                          <p:val>
                                            <p:strVal val="ppt_h"/>
                                          </p:val>
                                        </p:tav>
                                        <p:tav tm="100000">
                                          <p:val>
                                            <p:fltVal val="0"/>
                                          </p:val>
                                        </p:tav>
                                      </p:tavLst>
                                    </p:anim>
                                    <p:animEffect transition="out" filter="fade">
                                      <p:cBhvr>
                                        <p:cTn id="15" dur="500"/>
                                        <p:tgtEl>
                                          <p:spTgt spid="4"/>
                                        </p:tgtEl>
                                      </p:cBhvr>
                                    </p:animEffect>
                                    <p:set>
                                      <p:cBhvr>
                                        <p:cTn id="16"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6</a:t>
            </a:fld>
            <a:endParaRPr kumimoji="0" lang="en-US"/>
          </a:p>
        </p:txBody>
      </p:sp>
      <p:sp>
        <p:nvSpPr>
          <p:cNvPr id="3" name="Content Placeholder 2"/>
          <p:cNvSpPr>
            <a:spLocks noGrp="1"/>
          </p:cNvSpPr>
          <p:nvPr>
            <p:ph sz="quarter" idx="1"/>
          </p:nvPr>
        </p:nvSpPr>
        <p:spPr/>
        <p:txBody>
          <a:bodyPr>
            <a:normAutofit fontScale="92500" lnSpcReduction="20000"/>
          </a:bodyPr>
          <a:lstStyle/>
          <a:p>
            <a:r>
              <a:rPr lang="en-IN" dirty="0" smtClean="0"/>
              <a:t>Other CNC Operations are:-</a:t>
            </a:r>
          </a:p>
          <a:p>
            <a:pPr marL="681228" lvl="1" indent="-342900">
              <a:lnSpc>
                <a:spcPct val="150000"/>
              </a:lnSpc>
            </a:pPr>
            <a:r>
              <a:rPr lang="en-IN" dirty="0"/>
              <a:t>CNC Water Jet Cutter </a:t>
            </a:r>
            <a:endParaRPr lang="en-IN" dirty="0" smtClean="0"/>
          </a:p>
          <a:p>
            <a:pPr marL="681228" lvl="1" indent="-342900">
              <a:lnSpc>
                <a:spcPct val="150000"/>
              </a:lnSpc>
            </a:pPr>
            <a:r>
              <a:rPr lang="en-IN" dirty="0" smtClean="0"/>
              <a:t>Drilling</a:t>
            </a:r>
          </a:p>
          <a:p>
            <a:pPr marL="681228" lvl="1" indent="-342900">
              <a:lnSpc>
                <a:spcPct val="150000"/>
              </a:lnSpc>
            </a:pPr>
            <a:r>
              <a:rPr lang="en-IN" dirty="0"/>
              <a:t>Sheet metal works (Turret punch) </a:t>
            </a:r>
          </a:p>
          <a:p>
            <a:pPr marL="681228" lvl="1" indent="-342900">
              <a:lnSpc>
                <a:spcPct val="150000"/>
              </a:lnSpc>
            </a:pPr>
            <a:r>
              <a:rPr lang="en-IN" dirty="0"/>
              <a:t>Wire bending machines </a:t>
            </a:r>
            <a:endParaRPr lang="en-IN" dirty="0" smtClean="0"/>
          </a:p>
          <a:p>
            <a:pPr marL="681228" lvl="1" indent="-342900">
              <a:lnSpc>
                <a:spcPct val="150000"/>
              </a:lnSpc>
            </a:pPr>
            <a:r>
              <a:rPr lang="en-IN" dirty="0"/>
              <a:t>Surface grinders </a:t>
            </a:r>
          </a:p>
          <a:p>
            <a:pPr marL="681228" lvl="1" indent="-342900">
              <a:lnSpc>
                <a:spcPct val="150000"/>
              </a:lnSpc>
            </a:pPr>
            <a:r>
              <a:rPr lang="en-IN" dirty="0"/>
              <a:t>Cylindrical grinders </a:t>
            </a:r>
            <a:endParaRPr lang="en-IN" dirty="0" smtClean="0"/>
          </a:p>
          <a:p>
            <a:pPr marL="681228" lvl="1" indent="-342900">
              <a:lnSpc>
                <a:spcPct val="150000"/>
              </a:lnSpc>
            </a:pPr>
            <a:r>
              <a:rPr lang="en-IN" dirty="0"/>
              <a:t>submerged welding </a:t>
            </a:r>
            <a:endParaRPr lang="en-IN" dirty="0" smtClean="0"/>
          </a:p>
          <a:p>
            <a:pPr marL="681228" lvl="1" indent="-342900">
              <a:lnSpc>
                <a:spcPct val="150000"/>
              </a:lnSpc>
            </a:pPr>
            <a:r>
              <a:rPr lang="en-IN" dirty="0" smtClean="0"/>
              <a:t>Glass cutting</a:t>
            </a:r>
          </a:p>
        </p:txBody>
      </p:sp>
    </p:spTree>
    <p:extLst>
      <p:ext uri="{BB962C8B-B14F-4D97-AF65-F5344CB8AC3E}">
        <p14:creationId xmlns="" xmlns:p14="http://schemas.microsoft.com/office/powerpoint/2010/main" val="917040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Advantages of CNC</a:t>
            </a:r>
            <a:endParaRPr lang="en-IN" dirty="0"/>
          </a:p>
        </p:txBody>
      </p:sp>
      <p:sp>
        <p:nvSpPr>
          <p:cNvPr id="4" name="Slide Number Placeholder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7</a:t>
            </a:fld>
            <a:endParaRPr kumimoji="0" lang="en-US"/>
          </a:p>
        </p:txBody>
      </p:sp>
      <p:sp>
        <p:nvSpPr>
          <p:cNvPr id="3" name="Content Placeholder 2"/>
          <p:cNvSpPr>
            <a:spLocks noGrp="1"/>
          </p:cNvSpPr>
          <p:nvPr>
            <p:ph sz="quarter" idx="1"/>
          </p:nvPr>
        </p:nvSpPr>
        <p:spPr/>
        <p:txBody>
          <a:bodyPr>
            <a:normAutofit lnSpcReduction="10000"/>
          </a:bodyPr>
          <a:lstStyle/>
          <a:p>
            <a:r>
              <a:rPr lang="en-IN" dirty="0"/>
              <a:t>CNC machines can be used continuously </a:t>
            </a:r>
            <a:endParaRPr lang="en-IN" dirty="0" smtClean="0"/>
          </a:p>
          <a:p>
            <a:r>
              <a:rPr lang="en-IN" dirty="0" smtClean="0"/>
              <a:t>Batch production with high accuracy</a:t>
            </a:r>
          </a:p>
          <a:p>
            <a:r>
              <a:rPr lang="en-IN" dirty="0"/>
              <a:t>can be updated by improving the software </a:t>
            </a:r>
            <a:endParaRPr lang="en-IN" dirty="0" smtClean="0"/>
          </a:p>
          <a:p>
            <a:r>
              <a:rPr lang="en-IN" dirty="0"/>
              <a:t>Training in the use of CNCs is available through the use of ‘virtual software’. </a:t>
            </a:r>
            <a:endParaRPr lang="en-IN" dirty="0" smtClean="0"/>
          </a:p>
          <a:p>
            <a:r>
              <a:rPr lang="en-IN" dirty="0" smtClean="0"/>
              <a:t>Intricate detail machining</a:t>
            </a:r>
          </a:p>
          <a:p>
            <a:r>
              <a:rPr lang="en-IN" dirty="0"/>
              <a:t>no need to make a prototype or a model </a:t>
            </a:r>
            <a:endParaRPr lang="en-IN" dirty="0" smtClean="0"/>
          </a:p>
          <a:p>
            <a:r>
              <a:rPr lang="en-IN" dirty="0"/>
              <a:t>One person can supervise many CNC machines </a:t>
            </a:r>
            <a:r>
              <a:rPr lang="en-IN" dirty="0" smtClean="0"/>
              <a:t>simultaneously</a:t>
            </a:r>
          </a:p>
          <a:p>
            <a:r>
              <a:rPr lang="en-IN" dirty="0"/>
              <a:t>saves time </a:t>
            </a:r>
          </a:p>
        </p:txBody>
      </p:sp>
    </p:spTree>
    <p:extLst>
      <p:ext uri="{BB962C8B-B14F-4D97-AF65-F5344CB8AC3E}">
        <p14:creationId xmlns="" xmlns:p14="http://schemas.microsoft.com/office/powerpoint/2010/main" val="4258719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Disadvantages</a:t>
            </a:r>
            <a:endParaRPr lang="en-IN" dirty="0"/>
          </a:p>
        </p:txBody>
      </p:sp>
      <p:sp>
        <p:nvSpPr>
          <p:cNvPr id="4" name="Slide Number Placeholder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8</a:t>
            </a:fld>
            <a:endParaRPr kumimoji="0" lang="en-US"/>
          </a:p>
        </p:txBody>
      </p:sp>
      <p:sp>
        <p:nvSpPr>
          <p:cNvPr id="3" name="Content Placeholder 2"/>
          <p:cNvSpPr>
            <a:spLocks noGrp="1"/>
          </p:cNvSpPr>
          <p:nvPr>
            <p:ph sz="quarter" idx="1"/>
          </p:nvPr>
        </p:nvSpPr>
        <p:spPr/>
        <p:txBody>
          <a:bodyPr/>
          <a:lstStyle/>
          <a:p>
            <a:r>
              <a:rPr lang="en-IN" dirty="0"/>
              <a:t>more expensive than manually operated machines </a:t>
            </a:r>
            <a:endParaRPr lang="en-IN" dirty="0" smtClean="0"/>
          </a:p>
          <a:p>
            <a:pPr marL="36576" indent="0">
              <a:buNone/>
            </a:pPr>
            <a:endParaRPr lang="en-IN" dirty="0" smtClean="0"/>
          </a:p>
          <a:p>
            <a:r>
              <a:rPr lang="en-IN" dirty="0"/>
              <a:t>The CNC machine operator only needs basic training and skills, enough to supervise several machines. In years gone by, engineers needed years of training to operate centre lathes, milling machines and other manually operated machines. This means many of the old skills are been lost. </a:t>
            </a:r>
            <a:endParaRPr lang="en-IN" dirty="0" smtClean="0"/>
          </a:p>
          <a:p>
            <a:pPr marL="36576" indent="0">
              <a:buNone/>
            </a:pPr>
            <a:endParaRPr lang="en-IN" dirty="0" smtClean="0"/>
          </a:p>
          <a:p>
            <a:r>
              <a:rPr lang="en-IN" dirty="0"/>
              <a:t>Investment in CNC machines can lead to unemployment </a:t>
            </a:r>
          </a:p>
        </p:txBody>
      </p:sp>
    </p:spTree>
    <p:extLst>
      <p:ext uri="{BB962C8B-B14F-4D97-AF65-F5344CB8AC3E}">
        <p14:creationId xmlns="" xmlns:p14="http://schemas.microsoft.com/office/powerpoint/2010/main" val="4266536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Axes of CNC Machine Tool</a:t>
            </a:r>
            <a:endParaRPr lang="en-IN" dirty="0"/>
          </a:p>
        </p:txBody>
      </p:sp>
      <p:sp>
        <p:nvSpPr>
          <p:cNvPr id="4" name="Slide Number Placeholder 3"/>
          <p:cNvSpPr>
            <a:spLocks noGrp="1"/>
          </p:cNvSpPr>
          <p:nvPr>
            <p:ph type="sldNum" sz="quarter" idx="12"/>
          </p:nvPr>
        </p:nvSpPr>
        <p:spPr/>
        <p:txBody>
          <a:bodyPr/>
          <a:lstStyle/>
          <a:p>
            <a:fld id="{D2E57653-3E58-4892-A7ED-712530ACC680}" type="slidenum">
              <a:rPr lang="en-US" smtClean="0"/>
              <a:pPr/>
              <a:t>9</a:t>
            </a:fld>
            <a:endParaRPr lang="en-US" dirty="0"/>
          </a:p>
        </p:txBody>
      </p:sp>
      <p:pic>
        <p:nvPicPr>
          <p:cNvPr id="7" name="Picture 6"/>
          <p:cNvPicPr/>
          <p:nvPr/>
        </p:nvPicPr>
        <p:blipFill>
          <a:blip r:embed="rId3" cstate="print"/>
          <a:srcRect/>
          <a:stretch>
            <a:fillRect/>
          </a:stretch>
        </p:blipFill>
        <p:spPr bwMode="auto">
          <a:xfrm>
            <a:off x="1436057" y="1412776"/>
            <a:ext cx="5904656" cy="4752528"/>
          </a:xfrm>
          <a:prstGeom prst="rect">
            <a:avLst/>
          </a:prstGeom>
          <a:noFill/>
          <a:ln w="9525">
            <a:noFill/>
            <a:miter lim="800000"/>
            <a:headEnd/>
            <a:tailEnd/>
          </a:ln>
        </p:spPr>
      </p:pic>
    </p:spTree>
    <p:extLst>
      <p:ext uri="{BB962C8B-B14F-4D97-AF65-F5344CB8AC3E}">
        <p14:creationId xmlns="" xmlns:p14="http://schemas.microsoft.com/office/powerpoint/2010/main" val="41399198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412</TotalTime>
  <Words>1658</Words>
  <Application>Microsoft Office PowerPoint</Application>
  <PresentationFormat>On-screen Show (4:3)</PresentationFormat>
  <Paragraphs>314</Paragraphs>
  <Slides>35</Slides>
  <Notes>9</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Equity</vt:lpstr>
      <vt:lpstr>1. Introduction to CNC machines</vt:lpstr>
      <vt:lpstr>Contents</vt:lpstr>
      <vt:lpstr>Introduction to CNC</vt:lpstr>
      <vt:lpstr>Operations in CNC</vt:lpstr>
      <vt:lpstr>Slide 5</vt:lpstr>
      <vt:lpstr>Slide 6</vt:lpstr>
      <vt:lpstr>Advantages of CNC</vt:lpstr>
      <vt:lpstr>Disadvantages</vt:lpstr>
      <vt:lpstr>Axes of CNC Machine Tool</vt:lpstr>
      <vt:lpstr>From 3-axis to 5-axis machining </vt:lpstr>
      <vt:lpstr>Five Axis CNC </vt:lpstr>
      <vt:lpstr>ADVANTAGES OF 5 AXIS CNC</vt:lpstr>
      <vt:lpstr>Application</vt:lpstr>
      <vt:lpstr>Types of machine configurations for 5-axis machining</vt:lpstr>
      <vt:lpstr>Specification of a 5 axis CNC Machine</vt:lpstr>
      <vt:lpstr>Specification cont…</vt:lpstr>
      <vt:lpstr>1. History 2.  CNC Introduction 3. how they look like? 4. Elements of CNC 5. Block diagram of CNC 6. How CNC Works? 7. Features of CNC Machines 8. CNC Programming Basics 9. Common Format of a Block 10. Programming Key Letters 11. Table of important G-codes 12. Table of important M-codes 13. Advantages 14. Challenges 15. Conclusion 16. References </vt:lpstr>
      <vt:lpstr>History</vt:lpstr>
      <vt:lpstr>CNC Introduction</vt:lpstr>
      <vt:lpstr>Slide 20</vt:lpstr>
      <vt:lpstr>Elements of CNC Machine</vt:lpstr>
      <vt:lpstr>Slide 22</vt:lpstr>
      <vt:lpstr>Open loop and Closed loop controls</vt:lpstr>
      <vt:lpstr>How CNC Works</vt:lpstr>
      <vt:lpstr>Features of CNC Machinery</vt:lpstr>
      <vt:lpstr>CNC Programming Basics </vt:lpstr>
      <vt:lpstr>CNC programming</vt:lpstr>
      <vt:lpstr>Common Format of a Block</vt:lpstr>
      <vt:lpstr>Programming Key Letters</vt:lpstr>
      <vt:lpstr>Table of Important G codes</vt:lpstr>
      <vt:lpstr>Table of Important M codes</vt:lpstr>
      <vt:lpstr>Slide 32</vt:lpstr>
      <vt:lpstr>Challenges </vt:lpstr>
      <vt:lpstr>Conclusion</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rvindra</dc:creator>
  <cp:lastModifiedBy>Mechanical</cp:lastModifiedBy>
  <cp:revision>28</cp:revision>
  <dcterms:created xsi:type="dcterms:W3CDTF">2012-10-18T16:31:25Z</dcterms:created>
  <dcterms:modified xsi:type="dcterms:W3CDTF">2018-09-28T04:24:14Z</dcterms:modified>
</cp:coreProperties>
</file>