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0801240"/>
      </p:ext>
    </p:extLst>
  </p:cSld>
  <p:clrMapOvr>
    <a:masterClrMapping/>
  </p:clrMapOvr>
  <p:transition spd="med" advClick="0" advTm="1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62254"/>
      </p:ext>
    </p:extLst>
  </p:cSld>
  <p:clrMapOvr>
    <a:masterClrMapping/>
  </p:clrMapOvr>
  <p:transition spd="med" advClick="0" advTm="1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58330"/>
      </p:ext>
    </p:extLst>
  </p:cSld>
  <p:clrMapOvr>
    <a:masterClrMapping/>
  </p:clrMapOvr>
  <p:transition spd="med" advClick="0" advTm="10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9402276"/>
      </p:ext>
    </p:extLst>
  </p:cSld>
  <p:clrMapOvr>
    <a:masterClrMapping/>
  </p:clrMapOvr>
  <p:transition spd="med" advClick="0" advTm="10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02903"/>
      </p:ext>
    </p:extLst>
  </p:cSld>
  <p:clrMapOvr>
    <a:masterClrMapping/>
  </p:clrMapOvr>
  <p:transition spd="med" advClick="0" advTm="10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3308271"/>
      </p:ext>
    </p:extLst>
  </p:cSld>
  <p:clrMapOvr>
    <a:masterClrMapping/>
  </p:clrMapOvr>
  <p:transition spd="med" advClick="0" advTm="10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070655"/>
      </p:ext>
    </p:extLst>
  </p:cSld>
  <p:clrMapOvr>
    <a:masterClrMapping/>
  </p:clrMapOvr>
  <p:transition spd="med" advClick="0" advTm="10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542351"/>
      </p:ext>
    </p:extLst>
  </p:cSld>
  <p:clrMapOvr>
    <a:masterClrMapping/>
  </p:clrMapOvr>
  <p:transition spd="med" advClick="0" advTm="10"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802442"/>
      </p:ext>
    </p:extLst>
  </p:cSld>
  <p:clrMapOvr>
    <a:masterClrMapping/>
  </p:clrMapOvr>
  <p:transition spd="med" advClick="0" advTm="1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870969"/>
      </p:ext>
    </p:extLst>
  </p:cSld>
  <p:clrMapOvr>
    <a:masterClrMapping/>
  </p:clrMapOvr>
  <p:transition spd="med" advClick="0" advTm="10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955879"/>
      </p:ext>
    </p:extLst>
  </p:cSld>
  <p:clrMapOvr>
    <a:masterClrMapping/>
  </p:clrMapOvr>
  <p:transition spd="med" advClick="0" advTm="1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311228"/>
      </p:ext>
    </p:extLst>
  </p:cSld>
  <p:clrMapOvr>
    <a:masterClrMapping/>
  </p:clrMapOvr>
  <p:transition spd="med" advClick="0" advTm="1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059553"/>
      </p:ext>
    </p:extLst>
  </p:cSld>
  <p:clrMapOvr>
    <a:masterClrMapping/>
  </p:clrMapOvr>
  <p:transition spd="med" advClick="0" advTm="1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468207"/>
      </p:ext>
    </p:extLst>
  </p:cSld>
  <p:clrMapOvr>
    <a:masterClrMapping/>
  </p:clrMapOvr>
  <p:transition spd="med" advClick="0" advTm="1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240888"/>
      </p:ext>
    </p:extLst>
  </p:cSld>
  <p:clrMapOvr>
    <a:masterClrMapping/>
  </p:clrMapOvr>
  <p:transition spd="med" advClick="0" advTm="1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021600"/>
      </p:ext>
    </p:extLst>
  </p:cSld>
  <p:clrMapOvr>
    <a:masterClrMapping/>
  </p:clrMapOvr>
  <p:transition spd="med" advClick="0" advTm="1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643581"/>
      </p:ext>
    </p:extLst>
  </p:cSld>
  <p:clrMapOvr>
    <a:masterClrMapping/>
  </p:clrMapOvr>
  <p:transition spd="med" advClick="0" advTm="1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2828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  <p:sldLayoutId id="2147483961" r:id="rId12"/>
    <p:sldLayoutId id="2147483962" r:id="rId13"/>
    <p:sldLayoutId id="2147483963" r:id="rId14"/>
    <p:sldLayoutId id="2147483964" r:id="rId15"/>
    <p:sldLayoutId id="2147483965" r:id="rId16"/>
    <p:sldLayoutId id="2147483966" r:id="rId17"/>
  </p:sldLayoutIdLst>
  <p:transition spd="med" advClick="0" advTm="10">
    <p:pull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458" y="90152"/>
            <a:ext cx="10522041" cy="1081825"/>
          </a:xfrm>
        </p:spPr>
        <p:txBody>
          <a:bodyPr>
            <a:normAutofit/>
          </a:bodyPr>
          <a:lstStyle/>
          <a:p>
            <a:r>
              <a:rPr lang="en-IN" i="1" dirty="0" smtClean="0"/>
              <a:t>Input And Output MANAGEMENT</a:t>
            </a:r>
            <a:endParaRPr lang="en-IN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25769"/>
            <a:ext cx="12192000" cy="6104586"/>
          </a:xfrm>
        </p:spPr>
        <p:txBody>
          <a:bodyPr/>
          <a:lstStyle/>
          <a:p>
            <a:r>
              <a:rPr lang="en-IN" sz="3200" dirty="0" smtClean="0"/>
              <a:t> </a:t>
            </a:r>
            <a:r>
              <a:rPr lang="en-IN" sz="3200" dirty="0"/>
              <a:t>Device </a:t>
            </a:r>
            <a:r>
              <a:rPr lang="en-IN" sz="3200" dirty="0" smtClean="0"/>
              <a:t>Management :</a:t>
            </a:r>
            <a:endParaRPr lang="en-IN" dirty="0" smtClean="0"/>
          </a:p>
          <a:p>
            <a:r>
              <a:rPr lang="en-IN" dirty="0"/>
              <a:t> </a:t>
            </a:r>
            <a:r>
              <a:rPr lang="en-IN" dirty="0" smtClean="0"/>
              <a:t>                                                               By device management , we mean the management of input and output device . These include actual device such as printer , card reader , magnetic tape , keyboard , disk and drums etc. and supporting unit such as control units , control channels . The basic function of device management are :</a:t>
            </a:r>
          </a:p>
          <a:p>
            <a:pPr marL="457200" indent="-457200">
              <a:buAutoNum type="arabicPeriod"/>
            </a:pPr>
            <a:r>
              <a:rPr lang="en-IN" dirty="0" smtClean="0"/>
              <a:t>Keeping track of the status of each attached devices.</a:t>
            </a:r>
          </a:p>
          <a:p>
            <a:pPr marL="457200" indent="-457200">
              <a:buAutoNum type="arabicPeriod" startAt="2"/>
            </a:pPr>
            <a:r>
              <a:rPr lang="en-IN" dirty="0" smtClean="0"/>
              <a:t>Deciding on policy to determine who get a resource , for how long and when.</a:t>
            </a:r>
          </a:p>
          <a:p>
            <a:pPr marL="457200" indent="-457200">
              <a:buAutoNum type="arabicPeriod" startAt="2"/>
            </a:pPr>
            <a:r>
              <a:rPr lang="en-IN" dirty="0" smtClean="0"/>
              <a:t>Allocation – physically assigning a device to process.</a:t>
            </a:r>
          </a:p>
          <a:p>
            <a:endParaRPr lang="en-IN" dirty="0" smtClean="0"/>
          </a:p>
          <a:p>
            <a:pPr marL="457200" indent="-457200">
              <a:buAutoNum type="arabicPeriod" startAt="2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89358898"/>
      </p:ext>
    </p:extLst>
  </p:cSld>
  <p:clrMapOvr>
    <a:masterClrMapping/>
  </p:clrMapOvr>
  <p:transition spd="med" advClick="0" advTm="1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1690" y="0"/>
            <a:ext cx="4971245" cy="888642"/>
          </a:xfrm>
        </p:spPr>
        <p:txBody>
          <a:bodyPr>
            <a:normAutofit fontScale="90000"/>
          </a:bodyPr>
          <a:lstStyle/>
          <a:p>
            <a:r>
              <a:rPr lang="en-IN" i="1" dirty="0" smtClean="0"/>
              <a:t>Impact printers</a:t>
            </a:r>
            <a:endParaRPr lang="en-IN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23492"/>
            <a:ext cx="12192000" cy="5769735"/>
          </a:xfrm>
        </p:spPr>
        <p:txBody>
          <a:bodyPr/>
          <a:lstStyle/>
          <a:p>
            <a:r>
              <a:rPr lang="en-IN" dirty="0" smtClean="0"/>
              <a:t>These are printers that prints by having a physical contact between the printer head and paper to print the desired image . There are two sub categories of printers in the class i.e. serial printer or character printer and line printer . </a:t>
            </a:r>
          </a:p>
          <a:p>
            <a:pPr marL="457200" indent="-457200">
              <a:buAutoNum type="arabicPeriod"/>
            </a:pPr>
            <a:r>
              <a:rPr lang="en-IN" dirty="0" smtClean="0"/>
              <a:t>Dot matrix printer . </a:t>
            </a:r>
          </a:p>
          <a:p>
            <a:pPr marL="457200" indent="-457200">
              <a:buAutoNum type="arabicPeriod"/>
            </a:pPr>
            <a:r>
              <a:rPr lang="en-IN" dirty="0" smtClean="0"/>
              <a:t>Daisy wheel printer .</a:t>
            </a:r>
          </a:p>
          <a:p>
            <a:pPr marL="457200" indent="-457200">
              <a:buAutoNum type="arabicPeriod"/>
            </a:pPr>
            <a:r>
              <a:rPr lang="en-IN" dirty="0" smtClean="0"/>
              <a:t>Line printer .</a:t>
            </a:r>
          </a:p>
          <a:p>
            <a:pPr marL="457200" indent="-457200">
              <a:buAutoNum type="arabicPeriod"/>
            </a:pPr>
            <a:r>
              <a:rPr lang="en-IN" dirty="0" smtClean="0"/>
              <a:t>Chain printer .</a:t>
            </a:r>
          </a:p>
          <a:p>
            <a:pPr marL="457200" indent="-457200">
              <a:buAutoNum type="arabicPeriod"/>
            </a:pPr>
            <a:r>
              <a:rPr lang="en-IN" dirty="0" smtClean="0"/>
              <a:t>Drum printer 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19188908"/>
      </p:ext>
    </p:extLst>
  </p:cSld>
  <p:clrMapOvr>
    <a:masterClrMapping/>
  </p:clrMapOvr>
  <p:transition spd="med" advClick="0" advTm="10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9713" y="103031"/>
            <a:ext cx="6941713" cy="888642"/>
          </a:xfrm>
        </p:spPr>
        <p:txBody>
          <a:bodyPr>
            <a:normAutofit/>
          </a:bodyPr>
          <a:lstStyle/>
          <a:p>
            <a:r>
              <a:rPr lang="en-IN" i="1" dirty="0" smtClean="0"/>
              <a:t>Non-Impact printers</a:t>
            </a:r>
            <a:endParaRPr lang="en-IN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23492"/>
            <a:ext cx="12192000" cy="5769735"/>
          </a:xfrm>
        </p:spPr>
        <p:txBody>
          <a:bodyPr/>
          <a:lstStyle/>
          <a:p>
            <a:r>
              <a:rPr lang="en-IN" dirty="0" smtClean="0"/>
              <a:t>This is the category of printer which is print without any physical contact with the paper . The printers belonging to the category generally print by using electric , heat and pressure or laser technology . Non-impact printer have greater resolution then the impact printer . The most important property which is not there in impact printer as that most not of the non-impact printers can print coloured outputs .</a:t>
            </a:r>
            <a:br>
              <a:rPr lang="en-IN" dirty="0" smtClean="0"/>
            </a:br>
            <a:endParaRPr lang="en-IN" dirty="0" smtClean="0"/>
          </a:p>
          <a:p>
            <a:pPr marL="457200" indent="-457200">
              <a:buAutoNum type="arabicPeriod"/>
            </a:pPr>
            <a:r>
              <a:rPr lang="en-IN" dirty="0" smtClean="0"/>
              <a:t>Inkjet printer</a:t>
            </a:r>
          </a:p>
          <a:p>
            <a:pPr marL="457200" indent="-457200">
              <a:buAutoNum type="arabicPeriod"/>
            </a:pPr>
            <a:r>
              <a:rPr lang="en-IN" dirty="0" smtClean="0"/>
              <a:t>Laser printer </a:t>
            </a:r>
          </a:p>
          <a:p>
            <a:pPr marL="457200" indent="-457200">
              <a:buAutoNum type="arabicPeriod"/>
            </a:pPr>
            <a:r>
              <a:rPr lang="en-IN" dirty="0" smtClean="0"/>
              <a:t>Plotters </a:t>
            </a:r>
          </a:p>
          <a:p>
            <a:pPr marL="457200" indent="-457200">
              <a:buAutoNum type="arabicPeriod"/>
            </a:pPr>
            <a:r>
              <a:rPr lang="en-IN" dirty="0" smtClean="0"/>
              <a:t>Thermal wax printers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69036123"/>
      </p:ext>
    </p:extLst>
  </p:cSld>
  <p:clrMapOvr>
    <a:masterClrMapping/>
  </p:clrMapOvr>
  <p:transition spd="med" advClick="0" advTm="10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3657" y="90153"/>
            <a:ext cx="6246254" cy="888642"/>
          </a:xfrm>
        </p:spPr>
        <p:txBody>
          <a:bodyPr>
            <a:normAutofit/>
          </a:bodyPr>
          <a:lstStyle/>
          <a:p>
            <a:r>
              <a:rPr lang="en-IN" i="1" dirty="0" smtClean="0"/>
              <a:t>DEDICATED DEVICES</a:t>
            </a:r>
            <a:endParaRPr lang="en-IN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25769"/>
            <a:ext cx="12192000" cy="6104586"/>
          </a:xfrm>
        </p:spPr>
        <p:txBody>
          <a:bodyPr/>
          <a:lstStyle/>
          <a:p>
            <a:r>
              <a:rPr lang="en-IN" dirty="0" smtClean="0"/>
              <a:t>A dedicated device is allocated to a job for the jobs entire duration . Some device lend themselves to this form of allocation  . It is difficult , for example , to share a card reader tape , or printer . If several user want to use the printer at the same time , would they cut up there appropriate output and paste it together . </a:t>
            </a:r>
          </a:p>
        </p:txBody>
      </p:sp>
    </p:spTree>
    <p:extLst>
      <p:ext uri="{BB962C8B-B14F-4D97-AF65-F5344CB8AC3E}">
        <p14:creationId xmlns:p14="http://schemas.microsoft.com/office/powerpoint/2010/main" val="2762672558"/>
      </p:ext>
    </p:extLst>
  </p:cSld>
  <p:clrMapOvr>
    <a:masterClrMapping/>
  </p:clrMapOvr>
  <p:transition spd="med" advClick="0" advTm="10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90175" y="90153"/>
            <a:ext cx="4919729" cy="888642"/>
          </a:xfrm>
        </p:spPr>
        <p:txBody>
          <a:bodyPr>
            <a:normAutofit fontScale="90000"/>
          </a:bodyPr>
          <a:lstStyle/>
          <a:p>
            <a:r>
              <a:rPr lang="en-IN" i="1" dirty="0" smtClean="0"/>
              <a:t>SHARED DEVICES</a:t>
            </a:r>
            <a:endParaRPr lang="en-IN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25769"/>
            <a:ext cx="12192000" cy="6104586"/>
          </a:xfrm>
        </p:spPr>
        <p:txBody>
          <a:bodyPr/>
          <a:lstStyle/>
          <a:p>
            <a:r>
              <a:rPr lang="en-IN" dirty="0" smtClean="0"/>
              <a:t>There are some device such as disks , drums that may be shared con currently by more than one job . Information stored on a direct access device is directly accessible . Several processes can be read form a single device essentially at the same times . The management of a shared device can be become quite complicated , particularly if utmost efficiency is desired . There are two problem associated with the use of shared device must be handled by the operating system . Since there is a little interference caused by multiple jobs sharing access to the device let to process simultaneously request a read form disk . A , so some mechanism must be employed to determine which request should be handled first . This may be done by the software or by the hardware .</a:t>
            </a:r>
          </a:p>
          <a:p>
            <a:r>
              <a:rPr lang="en-IN" dirty="0"/>
              <a:t> </a:t>
            </a:r>
            <a:r>
              <a:rPr lang="en-IN" dirty="0" smtClean="0"/>
              <a:t>                  Policy for establishing which processes request is to be satisfied first , might be based on .</a:t>
            </a:r>
          </a:p>
          <a:p>
            <a:pPr marL="457200" indent="-457200">
              <a:buAutoNum type="alphaLcParenBoth"/>
            </a:pPr>
            <a:r>
              <a:rPr lang="en-IN" dirty="0" smtClean="0"/>
              <a:t>A priority list. </a:t>
            </a:r>
          </a:p>
          <a:p>
            <a:pPr marL="457200" indent="-457200">
              <a:buAutoNum type="alphaLcParenBoth"/>
            </a:pPr>
            <a:r>
              <a:rPr lang="en-IN" dirty="0" smtClean="0"/>
              <a:t>The objective of achieving improved system output.  </a:t>
            </a:r>
          </a:p>
        </p:txBody>
      </p:sp>
    </p:spTree>
    <p:extLst>
      <p:ext uri="{BB962C8B-B14F-4D97-AF65-F5344CB8AC3E}">
        <p14:creationId xmlns:p14="http://schemas.microsoft.com/office/powerpoint/2010/main" val="3884934466"/>
      </p:ext>
    </p:extLst>
  </p:cSld>
  <p:clrMapOvr>
    <a:masterClrMapping/>
  </p:clrMapOvr>
  <p:transition spd="med" advClick="0" advTm="10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4108" y="0"/>
            <a:ext cx="7057622" cy="888642"/>
          </a:xfrm>
        </p:spPr>
        <p:txBody>
          <a:bodyPr>
            <a:normAutofit/>
          </a:bodyPr>
          <a:lstStyle/>
          <a:p>
            <a:r>
              <a:rPr lang="en-IN" i="1" dirty="0" smtClean="0"/>
              <a:t>INPUT/OUTPUT DEVICES</a:t>
            </a:r>
            <a:endParaRPr lang="en-IN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25769"/>
            <a:ext cx="12192000" cy="6104586"/>
          </a:xfrm>
        </p:spPr>
        <p:txBody>
          <a:bodyPr/>
          <a:lstStyle/>
          <a:p>
            <a:r>
              <a:rPr lang="en-IN" dirty="0" smtClean="0"/>
              <a:t>As you know , the computer works on input process - process output cycle . The user firstly feeds the data to computer in form of understandable by him  . The data are converted into machine language that is understandable by the input unit of the computer . The input data are stored in memory from where they are taken out for processing and after processing , the is generated . The generated result is sent to output unit where it is converted into the user understandable form . These section deals with the variety of input output device and storage device . </a:t>
            </a:r>
          </a:p>
          <a:p>
            <a:r>
              <a:rPr lang="en-IN" dirty="0"/>
              <a:t>	</a:t>
            </a:r>
            <a:r>
              <a:rPr lang="en-IN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344331021"/>
      </p:ext>
    </p:extLst>
  </p:cSld>
  <p:clrMapOvr>
    <a:masterClrMapping/>
  </p:clrMapOvr>
  <p:transition spd="med" advClick="0" advTm="10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1690" y="0"/>
            <a:ext cx="4971245" cy="888642"/>
          </a:xfrm>
        </p:spPr>
        <p:txBody>
          <a:bodyPr>
            <a:normAutofit/>
          </a:bodyPr>
          <a:lstStyle/>
          <a:p>
            <a:r>
              <a:rPr lang="en-IN" i="1" dirty="0" smtClean="0"/>
              <a:t>input DEVICES</a:t>
            </a:r>
            <a:endParaRPr lang="en-IN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25769"/>
            <a:ext cx="12192000" cy="6104586"/>
          </a:xfrm>
        </p:spPr>
        <p:txBody>
          <a:bodyPr>
            <a:normAutofit/>
          </a:bodyPr>
          <a:lstStyle/>
          <a:p>
            <a:r>
              <a:rPr lang="en-IN" dirty="0" smtClean="0"/>
              <a:t>Input device are the device used to supply input to the computer . It is the first phase of the data processing process . There is a variety of device in the category . We will have a brief look at commonly used input device one by one.</a:t>
            </a:r>
          </a:p>
          <a:p>
            <a:pPr marL="457200" indent="-457200">
              <a:buAutoNum type="alphaLcParenBoth"/>
            </a:pPr>
            <a:r>
              <a:rPr lang="en-IN" dirty="0" smtClean="0"/>
              <a:t>Keyboard :</a:t>
            </a:r>
            <a:r>
              <a:rPr lang="en-IN" dirty="0"/>
              <a:t>  </a:t>
            </a:r>
            <a:r>
              <a:rPr lang="en-IN" dirty="0" smtClean="0"/>
              <a:t>This is most common and popular device . It is used key in the character by typing them . A standard 104 keys is most common and it is contain following keys:</a:t>
            </a:r>
          </a:p>
          <a:p>
            <a:pPr marL="457200" indent="-457200">
              <a:buAutoNum type="arabicPeriod"/>
            </a:pPr>
            <a:r>
              <a:rPr lang="en-IN" dirty="0" smtClean="0"/>
              <a:t>Numeric keys</a:t>
            </a:r>
          </a:p>
          <a:p>
            <a:pPr marL="457200" indent="-457200">
              <a:buAutoNum type="arabicPeriod"/>
            </a:pPr>
            <a:r>
              <a:rPr lang="en-IN" dirty="0" smtClean="0"/>
              <a:t>Character keys </a:t>
            </a:r>
          </a:p>
          <a:p>
            <a:pPr marL="457200" indent="-457200">
              <a:buAutoNum type="arabicPeriod"/>
            </a:pPr>
            <a:r>
              <a:rPr lang="en-IN" dirty="0" smtClean="0"/>
              <a:t>Special keys </a:t>
            </a:r>
          </a:p>
          <a:p>
            <a:pPr marL="457200" indent="-457200">
              <a:buAutoNum type="arabicPeriod"/>
            </a:pPr>
            <a:r>
              <a:rPr lang="en-IN" dirty="0" smtClean="0"/>
              <a:t>Function keys </a:t>
            </a:r>
            <a:endParaRPr lang="en-IN" dirty="0"/>
          </a:p>
          <a:p>
            <a:endParaRPr lang="en-IN" dirty="0" smtClean="0"/>
          </a:p>
          <a:p>
            <a:r>
              <a:rPr lang="en-IN" dirty="0" smtClean="0"/>
              <a:t>(b)   Mouse :   it is another popular point input device generally used in graphic use of interface system in which we interact with computer through picture . A mouse is pointing device which is </a:t>
            </a:r>
            <a:r>
              <a:rPr lang="en-IN" dirty="0"/>
              <a:t>u</a:t>
            </a:r>
            <a:r>
              <a:rPr lang="en-IN" dirty="0" smtClean="0"/>
              <a:t>sed to supply input through a graphical a representation called cursor .</a:t>
            </a:r>
          </a:p>
        </p:txBody>
      </p:sp>
    </p:spTree>
    <p:extLst>
      <p:ext uri="{BB962C8B-B14F-4D97-AF65-F5344CB8AC3E}">
        <p14:creationId xmlns:p14="http://schemas.microsoft.com/office/powerpoint/2010/main" val="2133920924"/>
      </p:ext>
    </p:extLst>
  </p:cSld>
  <p:clrMapOvr>
    <a:masterClrMapping/>
  </p:clrMapOvr>
  <p:transition spd="med" advClick="0" advTm="10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1690" y="0"/>
            <a:ext cx="4971245" cy="888642"/>
          </a:xfrm>
        </p:spPr>
        <p:txBody>
          <a:bodyPr>
            <a:normAutofit/>
          </a:bodyPr>
          <a:lstStyle/>
          <a:p>
            <a:r>
              <a:rPr lang="en-IN" i="1" dirty="0" smtClean="0"/>
              <a:t>input DEVICES</a:t>
            </a:r>
            <a:endParaRPr lang="en-IN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68688" y="888642"/>
            <a:ext cx="12192000" cy="6104586"/>
          </a:xfrm>
        </p:spPr>
        <p:txBody>
          <a:bodyPr>
            <a:normAutofit/>
          </a:bodyPr>
          <a:lstStyle/>
          <a:p>
            <a:pPr marL="457200" indent="-457200">
              <a:buAutoNum type="alphaLcParenBoth" startAt="3"/>
            </a:pPr>
            <a:r>
              <a:rPr lang="en-IN" dirty="0" smtClean="0"/>
              <a:t>Microphone :   microphones are plugged into sound input socket on the sound card of the computer . As more and more people have started using computer for listening , recording music , internet telephony , chatting microphone is one of the most commonly device to input voice . It translates the analog</a:t>
            </a:r>
            <a:r>
              <a:rPr lang="en-IN" dirty="0"/>
              <a:t> </a:t>
            </a:r>
            <a:r>
              <a:rPr lang="en-IN" dirty="0" smtClean="0"/>
              <a:t>voice signal  into computer understandable digital form .</a:t>
            </a:r>
          </a:p>
          <a:p>
            <a:pPr marL="457200" indent="-457200">
              <a:buAutoNum type="alphaLcParenBoth" startAt="3"/>
            </a:pPr>
            <a:r>
              <a:rPr lang="en-IN" dirty="0" smtClean="0"/>
              <a:t>Light pen :   you must have seen the commentators marking a portion of screen while explaining a particular area of the field set a particular shot of a batsman in a cricket match . This is done with light pen . It is type of pointing devices that is used to choose a displayed menu on screen for a program . Light pen does not emit light; rather it react to light through a photo sensitive detector at its base . </a:t>
            </a:r>
          </a:p>
          <a:p>
            <a:pPr marL="457200" indent="-457200">
              <a:buAutoNum type="alphaLcParenBoth" startAt="3"/>
            </a:pPr>
            <a:r>
              <a:rPr lang="en-IN" dirty="0" smtClean="0"/>
              <a:t>Scanners :   scanners are the other very popular other input device they are used to transfer printed or handmade picture or drawing into computer . A broad variety of scanners has specific area of application .</a:t>
            </a:r>
          </a:p>
          <a:p>
            <a:pPr marL="457200" indent="-457200">
              <a:buAutoNum type="alphaLcParenBoth" startAt="3"/>
            </a:pPr>
            <a:r>
              <a:rPr lang="en-IN" dirty="0" smtClean="0"/>
              <a:t>Joystick :   the device is particularly used to for user who uses computer for playing games . It is generally a vertical stick having various buttons mounted on it for various kinds of inputs . The function of these button may change depending upon the game you are playing . </a:t>
            </a:r>
          </a:p>
          <a:p>
            <a:pPr marL="457200" indent="-457200">
              <a:buAutoNum type="alphaLcParenBoth" startAt="3"/>
            </a:pP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1848130389"/>
      </p:ext>
    </p:extLst>
  </p:cSld>
  <p:clrMapOvr>
    <a:masterClrMapping/>
  </p:clrMapOvr>
  <p:transition spd="med" advClick="0" advTm="10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1690" y="0"/>
            <a:ext cx="4971245" cy="888642"/>
          </a:xfrm>
        </p:spPr>
        <p:txBody>
          <a:bodyPr>
            <a:normAutofit fontScale="90000"/>
          </a:bodyPr>
          <a:lstStyle/>
          <a:p>
            <a:r>
              <a:rPr lang="en-IN" i="1" dirty="0" smtClean="0"/>
              <a:t>output DEVICES</a:t>
            </a:r>
            <a:endParaRPr lang="en-IN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23492"/>
            <a:ext cx="12192000" cy="5769735"/>
          </a:xfrm>
        </p:spPr>
        <p:txBody>
          <a:bodyPr/>
          <a:lstStyle/>
          <a:p>
            <a:r>
              <a:rPr lang="en-IN" dirty="0" smtClean="0"/>
              <a:t>Output is the third phase of processing cycle . In the information is displayed in form hard or soft  after the processing of data . Output device are the devices used for displaying this output . The output devices may be divided in two board categories.</a:t>
            </a:r>
          </a:p>
          <a:p>
            <a:r>
              <a:rPr lang="en-IN" dirty="0" smtClean="0"/>
              <a:t>. Soft copy output</a:t>
            </a:r>
          </a:p>
          <a:p>
            <a:r>
              <a:rPr lang="en-IN" dirty="0" smtClean="0"/>
              <a:t>. Hard copy output</a:t>
            </a:r>
          </a:p>
          <a:p>
            <a:pPr marL="457200" indent="-457200">
              <a:buAutoNum type="arabicPeriod"/>
            </a:pPr>
            <a:r>
              <a:rPr lang="en-IN" dirty="0" smtClean="0"/>
              <a:t>Soft copy : this is the type of output which is available to the user till the computer is powered on . This cannot be referred at any point of time for ex. The output we seen on screen of our monitor is available till the computer is on. </a:t>
            </a:r>
          </a:p>
          <a:p>
            <a:pPr marL="457200" indent="-457200">
              <a:buAutoNum type="arabicPeriod"/>
            </a:pPr>
            <a:r>
              <a:rPr lang="en-IN" dirty="0" smtClean="0"/>
              <a:t>Hard copy : it is a type of output which can be read directly and immediately this form of output referred at any  point of time without any regard to computer . This type of output is generally produced on a paper printed form this permanent type of output. </a:t>
            </a:r>
          </a:p>
        </p:txBody>
      </p:sp>
    </p:spTree>
    <p:extLst>
      <p:ext uri="{BB962C8B-B14F-4D97-AF65-F5344CB8AC3E}">
        <p14:creationId xmlns:p14="http://schemas.microsoft.com/office/powerpoint/2010/main" val="2840031149"/>
      </p:ext>
    </p:extLst>
  </p:cSld>
  <p:clrMapOvr>
    <a:masterClrMapping/>
  </p:clrMapOvr>
  <p:transition spd="med" advClick="0" advTm="10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1690" y="0"/>
            <a:ext cx="4971245" cy="888642"/>
          </a:xfrm>
        </p:spPr>
        <p:txBody>
          <a:bodyPr>
            <a:normAutofit fontScale="90000"/>
          </a:bodyPr>
          <a:lstStyle/>
          <a:p>
            <a:r>
              <a:rPr lang="en-IN" i="1" dirty="0" smtClean="0"/>
              <a:t>output DEVICES</a:t>
            </a:r>
            <a:endParaRPr lang="en-IN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23492"/>
            <a:ext cx="12192000" cy="5769735"/>
          </a:xfrm>
        </p:spPr>
        <p:txBody>
          <a:bodyPr/>
          <a:lstStyle/>
          <a:p>
            <a:r>
              <a:rPr lang="en-IN" dirty="0" smtClean="0"/>
              <a:t>. Soft copy devices : we have separate devices for both types of outputs . </a:t>
            </a:r>
          </a:p>
          <a:p>
            <a:pPr marL="457200" indent="-457200">
              <a:buAutoNum type="alphaLcParenBoth"/>
            </a:pPr>
            <a:r>
              <a:rPr lang="en-IN" dirty="0" smtClean="0"/>
              <a:t>Computer , monitor</a:t>
            </a:r>
          </a:p>
          <a:p>
            <a:pPr marL="457200" indent="-457200">
              <a:buAutoNum type="alphaLcParenBoth" startAt="2"/>
            </a:pPr>
            <a:r>
              <a:rPr lang="en-IN" dirty="0" smtClean="0"/>
              <a:t>Flat panel display</a:t>
            </a:r>
          </a:p>
          <a:p>
            <a:r>
              <a:rPr lang="en-IN" dirty="0" smtClean="0"/>
              <a:t>. Hard copy devices </a:t>
            </a:r>
            <a:r>
              <a:rPr lang="en-IN" dirty="0" smtClean="0"/>
              <a:t>: these are the device which produce hardcopy of the output , generally on paper . These are very slow in operation as compared to the monitor . The main class of devices , which is discussed in this section , is printers . </a:t>
            </a:r>
          </a:p>
          <a:p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510475880"/>
      </p:ext>
    </p:extLst>
  </p:cSld>
  <p:clrMapOvr>
    <a:masterClrMapping/>
  </p:clrMapOvr>
  <p:transition spd="med" advClick="0" advTm="10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1690" y="0"/>
            <a:ext cx="4971245" cy="888642"/>
          </a:xfrm>
        </p:spPr>
        <p:txBody>
          <a:bodyPr>
            <a:normAutofit/>
          </a:bodyPr>
          <a:lstStyle/>
          <a:p>
            <a:r>
              <a:rPr lang="en-IN" i="1" dirty="0" smtClean="0"/>
              <a:t>printers</a:t>
            </a:r>
            <a:endParaRPr lang="en-IN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23492"/>
            <a:ext cx="12192000" cy="5769735"/>
          </a:xfrm>
        </p:spPr>
        <p:txBody>
          <a:bodyPr/>
          <a:lstStyle/>
          <a:p>
            <a:r>
              <a:rPr lang="en-IN" dirty="0" smtClean="0"/>
              <a:t>Printer are the output device , which produce hard copy of output generally on paper . It the most common medium to distribute text and graphics to other . The quality of output is analysed in terms of dot per inch i.e. how many dots a printer prints on a unit area of a paper . More are dots , better is output quality . Today , printers offers many options about the choice of resolution , which can be chosen by user . </a:t>
            </a:r>
          </a:p>
          <a:p>
            <a:endParaRPr lang="en-IN" dirty="0"/>
          </a:p>
          <a:p>
            <a:pPr marL="457200" indent="-457200">
              <a:buAutoNum type="arabicPeriod"/>
            </a:pPr>
            <a:r>
              <a:rPr lang="en-IN" dirty="0" smtClean="0"/>
              <a:t>Impact printer</a:t>
            </a:r>
          </a:p>
          <a:p>
            <a:pPr marL="457200" indent="-457200">
              <a:buAutoNum type="arabicPeriod"/>
            </a:pPr>
            <a:r>
              <a:rPr lang="en-IN" dirty="0" smtClean="0"/>
              <a:t>Non-impact printer</a:t>
            </a:r>
          </a:p>
          <a:p>
            <a:r>
              <a:rPr lang="en-IN" dirty="0"/>
              <a:t> </a:t>
            </a: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78841606"/>
      </p:ext>
    </p:extLst>
  </p:cSld>
  <p:clrMapOvr>
    <a:masterClrMapping/>
  </p:clrMapOvr>
  <p:transition spd="med" advClick="0" advTm="10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137</TotalTime>
  <Words>1268</Words>
  <Application>Microsoft Office PowerPoint</Application>
  <PresentationFormat>Widescreen</PresentationFormat>
  <Paragraphs>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Century Gothic</vt:lpstr>
      <vt:lpstr>Wingdings 3</vt:lpstr>
      <vt:lpstr>Slice</vt:lpstr>
      <vt:lpstr>Input And Output MANAGEMENT</vt:lpstr>
      <vt:lpstr>DEDICATED DEVICES</vt:lpstr>
      <vt:lpstr>SHARED DEVICES</vt:lpstr>
      <vt:lpstr>INPUT/OUTPUT DEVICES</vt:lpstr>
      <vt:lpstr>input DEVICES</vt:lpstr>
      <vt:lpstr>input DEVICES</vt:lpstr>
      <vt:lpstr>output DEVICES</vt:lpstr>
      <vt:lpstr>output DEVICES</vt:lpstr>
      <vt:lpstr>printers</vt:lpstr>
      <vt:lpstr>Impact printers</vt:lpstr>
      <vt:lpstr>Non-Impact printers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Input And Output MANAGEMENT</dc:title>
  <dc:creator>gpb</dc:creator>
  <cp:lastModifiedBy>gpb</cp:lastModifiedBy>
  <cp:revision>18</cp:revision>
  <dcterms:created xsi:type="dcterms:W3CDTF">2018-10-07T15:56:09Z</dcterms:created>
  <dcterms:modified xsi:type="dcterms:W3CDTF">2018-10-14T16:25:53Z</dcterms:modified>
</cp:coreProperties>
</file>