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" dirty="0"/>
              <a:t>FLUID</a:t>
            </a:r>
            <a:r>
              <a:rPr spc="-50" dirty="0"/>
              <a:t> </a:t>
            </a:r>
            <a:r>
              <a:rPr spc="-5" dirty="0"/>
              <a:t>MECHANICS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" dirty="0"/>
              <a:t>FLUID</a:t>
            </a:r>
            <a:r>
              <a:rPr spc="-50" dirty="0"/>
              <a:t> </a:t>
            </a:r>
            <a:r>
              <a:rPr spc="-5" dirty="0"/>
              <a:t>MECHANICS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" dirty="0"/>
              <a:t>FLUID</a:t>
            </a:r>
            <a:r>
              <a:rPr spc="-50" dirty="0"/>
              <a:t> </a:t>
            </a:r>
            <a:r>
              <a:rPr spc="-5" dirty="0"/>
              <a:t>MECHANICS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47" y="6400799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0" y="457199"/>
                </a:moveTo>
                <a:lnTo>
                  <a:pt x="12188952" y="457199"/>
                </a:lnTo>
                <a:lnTo>
                  <a:pt x="12188952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BC5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3744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0" y="64007"/>
                </a:moveTo>
                <a:lnTo>
                  <a:pt x="12188952" y="64007"/>
                </a:lnTo>
                <a:lnTo>
                  <a:pt x="12188952" y="0"/>
                </a:lnTo>
                <a:lnTo>
                  <a:pt x="0" y="0"/>
                </a:lnTo>
                <a:lnTo>
                  <a:pt x="0" y="64007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" dirty="0"/>
              <a:t>FLUID</a:t>
            </a:r>
            <a:r>
              <a:rPr spc="-50" dirty="0"/>
              <a:t> </a:t>
            </a:r>
            <a:r>
              <a:rPr spc="-5" dirty="0"/>
              <a:t>MECHANICS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" dirty="0"/>
              <a:t>FLUID</a:t>
            </a:r>
            <a:r>
              <a:rPr spc="-50" dirty="0"/>
              <a:t> </a:t>
            </a:r>
            <a:r>
              <a:rPr spc="-5" dirty="0"/>
              <a:t>MECHANICS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0" y="457199"/>
                </a:moveTo>
                <a:lnTo>
                  <a:pt x="12192000" y="457199"/>
                </a:lnTo>
                <a:lnTo>
                  <a:pt x="12192000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BC5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3744"/>
            <a:ext cx="12192000" cy="67310"/>
          </a:xfrm>
          <a:custGeom>
            <a:avLst/>
            <a:gdLst/>
            <a:ahLst/>
            <a:cxnLst/>
            <a:rect l="l" t="t" r="r" b="b"/>
            <a:pathLst>
              <a:path w="12192000" h="67310">
                <a:moveTo>
                  <a:pt x="0" y="67055"/>
                </a:moveTo>
                <a:lnTo>
                  <a:pt x="12192000" y="67055"/>
                </a:lnTo>
                <a:lnTo>
                  <a:pt x="12192000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8870" y="914146"/>
            <a:ext cx="10154259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 u="sng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54430" y="1831975"/>
            <a:ext cx="10083139" cy="18815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652896" y="6583400"/>
            <a:ext cx="890270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" dirty="0"/>
              <a:t>FLUID</a:t>
            </a:r>
            <a:r>
              <a:rPr spc="-50" dirty="0"/>
              <a:t> </a:t>
            </a:r>
            <a:r>
              <a:rPr spc="-5" dirty="0"/>
              <a:t>MECHANICS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59845" y="6575247"/>
            <a:ext cx="187959" cy="160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7" y="6400799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0" y="457199"/>
                </a:moveTo>
                <a:lnTo>
                  <a:pt x="12188952" y="457199"/>
                </a:lnTo>
                <a:lnTo>
                  <a:pt x="12188952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BC57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333744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0" y="64007"/>
                </a:moveTo>
                <a:lnTo>
                  <a:pt x="12188952" y="64007"/>
                </a:lnTo>
                <a:lnTo>
                  <a:pt x="12188952" y="0"/>
                </a:lnTo>
                <a:lnTo>
                  <a:pt x="0" y="0"/>
                </a:lnTo>
                <a:lnTo>
                  <a:pt x="0" y="64007"/>
                </a:lnTo>
                <a:close/>
              </a:path>
            </a:pathLst>
          </a:custGeom>
          <a:solidFill>
            <a:srgbClr val="E38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36494" y="1054100"/>
            <a:ext cx="6402070" cy="24756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z="8000" u="none" spc="-80" dirty="0" smtClean="0">
                <a:solidFill>
                  <a:srgbClr val="252525"/>
                </a:solidFill>
              </a:rPr>
              <a:t>Flow Measurement</a:t>
            </a:r>
            <a:endParaRPr sz="8000" dirty="0"/>
          </a:p>
        </p:txBody>
      </p:sp>
      <p:sp>
        <p:nvSpPr>
          <p:cNvPr id="7" name="TextBox 6"/>
          <p:cNvSpPr txBox="1"/>
          <p:nvPr/>
        </p:nvSpPr>
        <p:spPr>
          <a:xfrm>
            <a:off x="7467600" y="48768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Kanchan</a:t>
            </a:r>
            <a:endParaRPr lang="en-IN" dirty="0" smtClean="0"/>
          </a:p>
          <a:p>
            <a:r>
              <a:rPr lang="en-IN" dirty="0" err="1" smtClean="0"/>
              <a:t>Deptt</a:t>
            </a:r>
            <a:r>
              <a:rPr lang="en-IN" dirty="0" smtClean="0"/>
              <a:t> of Food Technology</a:t>
            </a:r>
          </a:p>
          <a:p>
            <a:r>
              <a:rPr lang="en-IN" dirty="0" smtClean="0"/>
              <a:t>CBL Polytechnic </a:t>
            </a:r>
            <a:r>
              <a:rPr lang="en-IN" dirty="0" err="1" smtClean="0"/>
              <a:t>Bhiwani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100"/>
              </a:spcBef>
              <a:tabLst>
                <a:tab pos="10140950" algn="l"/>
              </a:tabLst>
            </a:pPr>
            <a:r>
              <a:rPr spc="-120" dirty="0"/>
              <a:t>Vortex </a:t>
            </a:r>
            <a:r>
              <a:rPr spc="-60" dirty="0"/>
              <a:t>flow</a:t>
            </a:r>
            <a:r>
              <a:rPr spc="-370" dirty="0"/>
              <a:t> </a:t>
            </a:r>
            <a:r>
              <a:rPr spc="-90" dirty="0"/>
              <a:t>meter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10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09980" y="2232151"/>
            <a:ext cx="10711180" cy="2998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45034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Principle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30" dirty="0">
                <a:latin typeface="Arial"/>
                <a:cs typeface="Arial"/>
              </a:rPr>
              <a:t>Vortex </a:t>
            </a:r>
            <a:r>
              <a:rPr sz="2800" spc="-5" dirty="0">
                <a:latin typeface="Arial"/>
                <a:cs typeface="Arial"/>
              </a:rPr>
              <a:t>flowmeter - An </a:t>
            </a:r>
            <a:r>
              <a:rPr sz="2800" dirty="0">
                <a:latin typeface="Arial"/>
                <a:cs typeface="Arial"/>
              </a:rPr>
              <a:t>introduction </a:t>
            </a:r>
            <a:r>
              <a:rPr sz="2800" spc="-5" dirty="0">
                <a:latin typeface="Arial"/>
                <a:cs typeface="Arial"/>
              </a:rPr>
              <a:t>to the </a:t>
            </a:r>
            <a:r>
              <a:rPr sz="2800" dirty="0">
                <a:latin typeface="Arial"/>
                <a:cs typeface="Arial"/>
              </a:rPr>
              <a:t>vortex  </a:t>
            </a:r>
            <a:r>
              <a:rPr sz="2800" spc="-5" dirty="0">
                <a:latin typeface="Arial"/>
                <a:cs typeface="Arial"/>
              </a:rPr>
              <a:t>flowmeter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principle.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00">
              <a:latin typeface="Times New Roman"/>
              <a:cs typeface="Times New Roman"/>
            </a:endParaRPr>
          </a:p>
          <a:p>
            <a:pPr marL="469265" marR="508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spc="-10" dirty="0">
                <a:latin typeface="Calibri"/>
                <a:cs typeface="Calibri"/>
              </a:rPr>
              <a:t>obstruction </a:t>
            </a:r>
            <a:r>
              <a:rPr sz="2800" spc="-5" dirty="0">
                <a:latin typeface="Calibri"/>
                <a:cs typeface="Calibri"/>
              </a:rPr>
              <a:t>in a </a:t>
            </a:r>
            <a:r>
              <a:rPr sz="2800" spc="-10" dirty="0">
                <a:latin typeface="Calibri"/>
                <a:cs typeface="Calibri"/>
              </a:rPr>
              <a:t>fluid flow </a:t>
            </a:r>
            <a:r>
              <a:rPr sz="2800" spc="-15" dirty="0">
                <a:latin typeface="Calibri"/>
                <a:cs typeface="Calibri"/>
              </a:rPr>
              <a:t>creates </a:t>
            </a:r>
            <a:r>
              <a:rPr sz="2800" spc="-10" dirty="0">
                <a:latin typeface="Calibri"/>
                <a:cs typeface="Calibri"/>
              </a:rPr>
              <a:t>vortices </a:t>
            </a:r>
            <a:r>
              <a:rPr sz="2800" spc="-5" dirty="0">
                <a:latin typeface="Calibri"/>
                <a:cs typeface="Calibri"/>
              </a:rPr>
              <a:t>in a </a:t>
            </a:r>
            <a:r>
              <a:rPr sz="2800" spc="-15" dirty="0">
                <a:latin typeface="Calibri"/>
                <a:cs typeface="Calibri"/>
              </a:rPr>
              <a:t>downstream </a:t>
            </a:r>
            <a:r>
              <a:rPr sz="2800" spc="-45" dirty="0">
                <a:latin typeface="Calibri"/>
                <a:cs typeface="Calibri"/>
              </a:rPr>
              <a:t>flow.  </a:t>
            </a:r>
            <a:r>
              <a:rPr sz="2800" spc="-20" dirty="0">
                <a:latin typeface="Calibri"/>
                <a:cs typeface="Calibri"/>
              </a:rPr>
              <a:t>Every </a:t>
            </a:r>
            <a:r>
              <a:rPr sz="2800" spc="-10" dirty="0">
                <a:latin typeface="Calibri"/>
                <a:cs typeface="Calibri"/>
              </a:rPr>
              <a:t>obstruction has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critical fluid flow speed </a:t>
            </a:r>
            <a:r>
              <a:rPr sz="2800" spc="-15" dirty="0">
                <a:latin typeface="Calibri"/>
                <a:cs typeface="Calibri"/>
              </a:rPr>
              <a:t>at </a:t>
            </a:r>
            <a:r>
              <a:rPr sz="2800" spc="-5" dirty="0">
                <a:latin typeface="Calibri"/>
                <a:cs typeface="Calibri"/>
              </a:rPr>
              <a:t>which </a:t>
            </a:r>
            <a:r>
              <a:rPr sz="2800" spc="-25" dirty="0">
                <a:latin typeface="Calibri"/>
                <a:cs typeface="Calibri"/>
              </a:rPr>
              <a:t>vortex  </a:t>
            </a:r>
            <a:r>
              <a:rPr sz="2800" spc="-10" dirty="0">
                <a:latin typeface="Calibri"/>
                <a:cs typeface="Calibri"/>
              </a:rPr>
              <a:t>shedding </a:t>
            </a:r>
            <a:r>
              <a:rPr sz="2800" spc="-15" dirty="0">
                <a:latin typeface="Calibri"/>
                <a:cs typeface="Calibri"/>
              </a:rPr>
              <a:t>occurs. </a:t>
            </a:r>
            <a:r>
              <a:rPr sz="2800" spc="-40" dirty="0">
                <a:latin typeface="Calibri"/>
                <a:cs typeface="Calibri"/>
              </a:rPr>
              <a:t>Vortex </a:t>
            </a:r>
            <a:r>
              <a:rPr sz="2800" spc="-10" dirty="0">
                <a:latin typeface="Calibri"/>
                <a:cs typeface="Calibri"/>
              </a:rPr>
              <a:t>shedding </a:t>
            </a:r>
            <a:r>
              <a:rPr sz="2800" spc="-5" dirty="0">
                <a:latin typeface="Calibri"/>
                <a:cs typeface="Calibri"/>
              </a:rPr>
              <a:t>is the </a:t>
            </a:r>
            <a:r>
              <a:rPr sz="2800" spc="-15" dirty="0">
                <a:latin typeface="Calibri"/>
                <a:cs typeface="Calibri"/>
              </a:rPr>
              <a:t>instance where </a:t>
            </a:r>
            <a:r>
              <a:rPr sz="2800" spc="-10" dirty="0">
                <a:latin typeface="Calibri"/>
                <a:cs typeface="Calibri"/>
              </a:rPr>
              <a:t>alternating low  </a:t>
            </a:r>
            <a:r>
              <a:rPr sz="2800" spc="-15" dirty="0">
                <a:latin typeface="Calibri"/>
                <a:cs typeface="Calibri"/>
              </a:rPr>
              <a:t>pressure </a:t>
            </a:r>
            <a:r>
              <a:rPr sz="2800" spc="-20" dirty="0">
                <a:latin typeface="Calibri"/>
                <a:cs typeface="Calibri"/>
              </a:rPr>
              <a:t>zones </a:t>
            </a:r>
            <a:r>
              <a:rPr sz="2800" spc="-15" dirty="0">
                <a:latin typeface="Calibri"/>
                <a:cs typeface="Calibri"/>
              </a:rPr>
              <a:t>are </a:t>
            </a:r>
            <a:r>
              <a:rPr sz="2800" spc="-20" dirty="0">
                <a:latin typeface="Calibri"/>
                <a:cs typeface="Calibri"/>
              </a:rPr>
              <a:t>generated </a:t>
            </a:r>
            <a:r>
              <a:rPr sz="2800" spc="-1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downstream.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3291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76324" y="914146"/>
            <a:ext cx="42557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120" dirty="0"/>
              <a:t>Vortex </a:t>
            </a:r>
            <a:r>
              <a:rPr u="none" spc="-60" dirty="0"/>
              <a:t>flow</a:t>
            </a:r>
            <a:r>
              <a:rPr u="none" spc="-365" dirty="0"/>
              <a:t> </a:t>
            </a:r>
            <a:r>
              <a:rPr u="none" spc="-90" dirty="0"/>
              <a:t>meter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42847" y="1734134"/>
            <a:ext cx="10331450" cy="60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105"/>
              </a:spcBef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These alternating low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pressure zones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cause 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obstruction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move towards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low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pressure</a:t>
            </a:r>
            <a:r>
              <a:rPr sz="2000" spc="11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zone.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280"/>
              </a:lnSpc>
            </a:pP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With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sensors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gauging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vortices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strength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flow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can be</a:t>
            </a:r>
            <a:r>
              <a:rPr sz="2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measured.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99069" y="3726797"/>
            <a:ext cx="8888629" cy="2451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100"/>
              </a:spcBef>
              <a:tabLst>
                <a:tab pos="10140950" algn="l"/>
              </a:tabLst>
            </a:pPr>
            <a:r>
              <a:rPr spc="-85" dirty="0"/>
              <a:t>Calorimetric</a:t>
            </a:r>
            <a:r>
              <a:rPr spc="-250" dirty="0"/>
              <a:t> </a:t>
            </a:r>
            <a:r>
              <a:rPr spc="-95" dirty="0"/>
              <a:t>Flowmeter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76324" y="1831975"/>
            <a:ext cx="9881235" cy="215582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229235">
              <a:lnSpc>
                <a:spcPts val="2160"/>
              </a:lnSpc>
              <a:spcBef>
                <a:spcPts val="375"/>
              </a:spcBef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 calorimetric principle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for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fluid flow measurement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is based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on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two temperature sensors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in  close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contact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with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fluid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but thermal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insulated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from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each</a:t>
            </a:r>
            <a:r>
              <a:rPr sz="20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40" dirty="0">
                <a:solidFill>
                  <a:srgbClr val="404040"/>
                </a:solidFill>
                <a:latin typeface="Calibri"/>
                <a:cs typeface="Calibri"/>
              </a:rPr>
              <a:t>other.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90000"/>
              </a:lnSpc>
              <a:spcBef>
                <a:spcPts val="1370"/>
              </a:spcBef>
            </a:pP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One of 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two sensors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is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constantly heated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and 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cooling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effect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of 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flowing fluid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is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used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to 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monitor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flowrate.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In a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stationary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(no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flow) fluid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condition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there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is a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constant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temperature 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difference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between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two temperature sensors.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When the fluid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flow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increases,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heat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energy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is 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drawn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from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heated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sensor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and 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temperature difference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between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sensors are 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reduced. The reduction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is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proportional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flow </a:t>
            </a:r>
            <a:r>
              <a:rPr sz="2000" spc="-25" dirty="0">
                <a:solidFill>
                  <a:srgbClr val="404040"/>
                </a:solidFill>
                <a:latin typeface="Calibri"/>
                <a:cs typeface="Calibri"/>
              </a:rPr>
              <a:t>rate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</a:t>
            </a:r>
            <a:r>
              <a:rPr sz="20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fluid.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2892" y="1394460"/>
            <a:ext cx="9977657" cy="39502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6939" y="294894"/>
            <a:ext cx="52324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none" spc="-35" dirty="0">
                <a:solidFill>
                  <a:srgbClr val="000000"/>
                </a:solidFill>
              </a:rPr>
              <a:t>Calorimetric</a:t>
            </a:r>
            <a:r>
              <a:rPr sz="4400" u="none" spc="-114" dirty="0">
                <a:solidFill>
                  <a:srgbClr val="000000"/>
                </a:solidFill>
              </a:rPr>
              <a:t> </a:t>
            </a:r>
            <a:r>
              <a:rPr sz="4400" u="none" spc="-45" dirty="0">
                <a:solidFill>
                  <a:srgbClr val="000000"/>
                </a:solidFill>
              </a:rPr>
              <a:t>Flowmeter</a:t>
            </a:r>
            <a:endParaRPr sz="44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100"/>
              </a:spcBef>
              <a:tabLst>
                <a:tab pos="10140950" algn="l"/>
              </a:tabLst>
            </a:pPr>
            <a:r>
              <a:rPr spc="-85" dirty="0"/>
              <a:t>Calorimetric</a:t>
            </a:r>
            <a:r>
              <a:rPr spc="-250" dirty="0"/>
              <a:t> </a:t>
            </a:r>
            <a:r>
              <a:rPr spc="-95" dirty="0"/>
              <a:t>Flowmeter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42847" y="2133422"/>
            <a:ext cx="9456420" cy="1510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105"/>
              </a:spcBef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Response times will vary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due the thermal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conductivity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of 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fluid.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In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general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lower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 thermal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280"/>
              </a:lnSpc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conductivity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require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higher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velocity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for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proper</a:t>
            </a:r>
            <a:r>
              <a:rPr sz="20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measurement.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 calorimetric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flowmeter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can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achieve relatively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high accuracy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at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low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flow</a:t>
            </a:r>
            <a:r>
              <a:rPr sz="2000" spc="1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rates.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100"/>
              </a:spcBef>
              <a:tabLst>
                <a:tab pos="10140950" algn="l"/>
              </a:tabLst>
            </a:pPr>
            <a:r>
              <a:rPr spc="-125" dirty="0"/>
              <a:t>Weirs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15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33985" marR="5080">
              <a:lnSpc>
                <a:spcPts val="2160"/>
              </a:lnSpc>
              <a:spcBef>
                <a:spcPts val="375"/>
              </a:spcBef>
            </a:pPr>
            <a:r>
              <a:rPr b="1" spc="-25" dirty="0">
                <a:latin typeface="Calibri"/>
                <a:cs typeface="Calibri"/>
              </a:rPr>
              <a:t>Weirs </a:t>
            </a:r>
            <a:r>
              <a:rPr spc="-10" dirty="0"/>
              <a:t>are </a:t>
            </a:r>
            <a:r>
              <a:rPr spc="-5" dirty="0"/>
              <a:t>structures consisting of </a:t>
            </a:r>
            <a:r>
              <a:rPr dirty="0"/>
              <a:t>an </a:t>
            </a:r>
            <a:r>
              <a:rPr spc="-5" dirty="0"/>
              <a:t>obstruction such </a:t>
            </a:r>
            <a:r>
              <a:rPr dirty="0"/>
              <a:t>as a </a:t>
            </a:r>
            <a:r>
              <a:rPr spc="-5" dirty="0"/>
              <a:t>dam or </a:t>
            </a:r>
            <a:r>
              <a:rPr dirty="0"/>
              <a:t>bulkhead </a:t>
            </a:r>
            <a:r>
              <a:rPr spc="-5" dirty="0"/>
              <a:t>placed </a:t>
            </a:r>
            <a:r>
              <a:rPr spc="-10" dirty="0"/>
              <a:t>across </a:t>
            </a:r>
            <a:r>
              <a:rPr dirty="0"/>
              <a:t>the  </a:t>
            </a:r>
            <a:r>
              <a:rPr spc="-5" dirty="0"/>
              <a:t>open </a:t>
            </a:r>
            <a:r>
              <a:rPr dirty="0"/>
              <a:t>channel </a:t>
            </a:r>
            <a:r>
              <a:rPr spc="-5" dirty="0"/>
              <a:t>with </a:t>
            </a:r>
            <a:r>
              <a:rPr dirty="0"/>
              <a:t>a </a:t>
            </a:r>
            <a:r>
              <a:rPr spc="-5" dirty="0"/>
              <a:t>specially shaped opening or notch. The </a:t>
            </a:r>
            <a:r>
              <a:rPr spc="-10" dirty="0"/>
              <a:t>flow </a:t>
            </a:r>
            <a:r>
              <a:rPr spc="-25" dirty="0"/>
              <a:t>rate </a:t>
            </a:r>
            <a:r>
              <a:rPr spc="-10" dirty="0"/>
              <a:t>over </a:t>
            </a:r>
            <a:r>
              <a:rPr dirty="0"/>
              <a:t>a </a:t>
            </a:r>
            <a:r>
              <a:rPr spc="-10" dirty="0"/>
              <a:t>weir </a:t>
            </a:r>
            <a:r>
              <a:rPr dirty="0"/>
              <a:t>is a function </a:t>
            </a:r>
            <a:r>
              <a:rPr spc="-5" dirty="0"/>
              <a:t>of  </a:t>
            </a:r>
            <a:r>
              <a:rPr dirty="0"/>
              <a:t>the head </a:t>
            </a:r>
            <a:r>
              <a:rPr spc="-5" dirty="0"/>
              <a:t>on </a:t>
            </a:r>
            <a:r>
              <a:rPr dirty="0"/>
              <a:t>the</a:t>
            </a:r>
            <a:r>
              <a:rPr spc="-25" dirty="0"/>
              <a:t> </a:t>
            </a:r>
            <a:r>
              <a:rPr spc="-50" dirty="0"/>
              <a:t>weir.</a:t>
            </a:r>
          </a:p>
          <a:p>
            <a:pPr marL="133985" marR="306070">
              <a:lnSpc>
                <a:spcPts val="2160"/>
              </a:lnSpc>
              <a:spcBef>
                <a:spcPts val="1405"/>
              </a:spcBef>
            </a:pPr>
            <a:r>
              <a:rPr spc="-5" dirty="0"/>
              <a:t>Common </a:t>
            </a:r>
            <a:r>
              <a:rPr spc="-10" dirty="0"/>
              <a:t>weir </a:t>
            </a:r>
            <a:r>
              <a:rPr spc="-5" dirty="0"/>
              <a:t>constructions </a:t>
            </a:r>
            <a:r>
              <a:rPr spc="-10" dirty="0"/>
              <a:t>are </a:t>
            </a:r>
            <a:r>
              <a:rPr dirty="0"/>
              <a:t>the </a:t>
            </a:r>
            <a:r>
              <a:rPr spc="-5" dirty="0"/>
              <a:t>rectangular </a:t>
            </a:r>
            <a:r>
              <a:rPr spc="-40" dirty="0"/>
              <a:t>weir, </a:t>
            </a:r>
            <a:r>
              <a:rPr dirty="0"/>
              <a:t>the </a:t>
            </a:r>
            <a:r>
              <a:rPr spc="-5" dirty="0"/>
              <a:t>triangular or v-notch </a:t>
            </a:r>
            <a:r>
              <a:rPr spc="-40" dirty="0"/>
              <a:t>weir, </a:t>
            </a:r>
            <a:r>
              <a:rPr dirty="0"/>
              <a:t>and the  </a:t>
            </a:r>
            <a:r>
              <a:rPr spc="-10" dirty="0"/>
              <a:t>broad-crested </a:t>
            </a:r>
            <a:r>
              <a:rPr spc="-50" dirty="0"/>
              <a:t>weir. </a:t>
            </a:r>
            <a:r>
              <a:rPr spc="-25" dirty="0"/>
              <a:t>Weirs </a:t>
            </a:r>
            <a:r>
              <a:rPr spc="-10" dirty="0"/>
              <a:t>are </a:t>
            </a:r>
            <a:r>
              <a:rPr spc="-5" dirty="0"/>
              <a:t>called </a:t>
            </a:r>
            <a:r>
              <a:rPr spc="-10" dirty="0"/>
              <a:t>sharp-crested </a:t>
            </a:r>
            <a:r>
              <a:rPr dirty="0"/>
              <a:t>if their </a:t>
            </a:r>
            <a:r>
              <a:rPr spc="-10" dirty="0"/>
              <a:t>crests are </a:t>
            </a:r>
            <a:r>
              <a:rPr spc="-5" dirty="0"/>
              <a:t>constructed of </a:t>
            </a:r>
            <a:r>
              <a:rPr dirty="0"/>
              <a:t>thin </a:t>
            </a:r>
            <a:r>
              <a:rPr spc="-10" dirty="0"/>
              <a:t>metal  plates, </a:t>
            </a:r>
            <a:r>
              <a:rPr dirty="0"/>
              <a:t>and </a:t>
            </a:r>
            <a:r>
              <a:rPr spc="-10" dirty="0"/>
              <a:t>broad-crested </a:t>
            </a:r>
            <a:r>
              <a:rPr dirty="0"/>
              <a:t>if </a:t>
            </a:r>
            <a:r>
              <a:rPr spc="-5" dirty="0"/>
              <a:t>they </a:t>
            </a:r>
            <a:r>
              <a:rPr spc="-10" dirty="0"/>
              <a:t>are </a:t>
            </a:r>
            <a:r>
              <a:rPr dirty="0"/>
              <a:t>made </a:t>
            </a:r>
            <a:r>
              <a:rPr spc="-5" dirty="0"/>
              <a:t>of wide </a:t>
            </a:r>
            <a:r>
              <a:rPr dirty="0"/>
              <a:t>timber </a:t>
            </a:r>
            <a:r>
              <a:rPr spc="-5" dirty="0"/>
              <a:t>or</a:t>
            </a:r>
            <a:r>
              <a:rPr spc="35" dirty="0"/>
              <a:t> </a:t>
            </a:r>
            <a:r>
              <a:rPr spc="-10" dirty="0"/>
              <a:t>concrete.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10812" y="3642679"/>
            <a:ext cx="8764836" cy="24934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94460" y="1202436"/>
            <a:ext cx="9095232" cy="24673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16939" y="294894"/>
            <a:ext cx="127889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none" spc="-220" dirty="0">
                <a:solidFill>
                  <a:srgbClr val="000000"/>
                </a:solidFill>
              </a:rPr>
              <a:t>W</a:t>
            </a:r>
            <a:r>
              <a:rPr sz="4400" u="none" spc="-30" dirty="0">
                <a:solidFill>
                  <a:srgbClr val="000000"/>
                </a:solidFill>
              </a:rPr>
              <a:t>ei</a:t>
            </a:r>
            <a:r>
              <a:rPr sz="4400" u="none" spc="-114" dirty="0">
                <a:solidFill>
                  <a:srgbClr val="000000"/>
                </a:solidFill>
              </a:rPr>
              <a:t>r</a:t>
            </a:r>
            <a:r>
              <a:rPr sz="4400" u="none" dirty="0">
                <a:solidFill>
                  <a:srgbClr val="000000"/>
                </a:solidFill>
              </a:rPr>
              <a:t>s</a:t>
            </a:r>
            <a:endParaRPr sz="44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100"/>
              </a:spcBef>
              <a:tabLst>
                <a:tab pos="10140950" algn="l"/>
              </a:tabLst>
            </a:pPr>
            <a:r>
              <a:rPr spc="-70" dirty="0"/>
              <a:t>Orifice</a:t>
            </a:r>
            <a:r>
              <a:rPr spc="-280" dirty="0"/>
              <a:t> </a:t>
            </a:r>
            <a:r>
              <a:rPr spc="-85" dirty="0"/>
              <a:t>Plate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17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76324" y="1831975"/>
            <a:ext cx="9769475" cy="215582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With an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orifice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plate,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fluid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flow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is measured through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difference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in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pressure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from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upstream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side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downstream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side of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partially obstructed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pipe.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plate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obstructing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flow </a:t>
            </a:r>
            <a:r>
              <a:rPr sz="2000" spc="-25" dirty="0">
                <a:solidFill>
                  <a:srgbClr val="404040"/>
                </a:solidFill>
                <a:latin typeface="Calibri"/>
                <a:cs typeface="Calibri"/>
              </a:rPr>
              <a:t>offers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precisely measured obstruction that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narrows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pipe and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forces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flowing fluid 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constrict.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 marR="495934">
              <a:lnSpc>
                <a:spcPts val="2160"/>
              </a:lnSpc>
              <a:spcBef>
                <a:spcPts val="1265"/>
              </a:spcBef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 orifice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plates are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simple,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cheap and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can be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delivered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for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almost any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application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in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any  material.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20796" y="1278921"/>
            <a:ext cx="6906768" cy="48475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6939" y="294894"/>
            <a:ext cx="271526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none" spc="-25" dirty="0">
                <a:solidFill>
                  <a:srgbClr val="000000"/>
                </a:solidFill>
              </a:rPr>
              <a:t>Orifice</a:t>
            </a:r>
            <a:r>
              <a:rPr sz="4400" u="none" spc="-160" dirty="0">
                <a:solidFill>
                  <a:srgbClr val="000000"/>
                </a:solidFill>
              </a:rPr>
              <a:t> </a:t>
            </a:r>
            <a:r>
              <a:rPr sz="4400" u="none" spc="-40" dirty="0">
                <a:solidFill>
                  <a:srgbClr val="000000"/>
                </a:solidFill>
              </a:rPr>
              <a:t>Plate</a:t>
            </a:r>
            <a:endParaRPr sz="44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100"/>
              </a:spcBef>
              <a:tabLst>
                <a:tab pos="10140950" algn="l"/>
              </a:tabLst>
            </a:pPr>
            <a:r>
              <a:rPr spc="-70" dirty="0"/>
              <a:t>Orifice</a:t>
            </a:r>
            <a:r>
              <a:rPr spc="-280" dirty="0"/>
              <a:t> </a:t>
            </a:r>
            <a:r>
              <a:rPr spc="-85" dirty="0"/>
              <a:t>Plate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19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91336" y="2043811"/>
            <a:ext cx="10153015" cy="133223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Turndown rates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for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orifice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plates are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less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than 5:1.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Their accuracy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are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poor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at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low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flow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rates.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 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high accuracy depend on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orifice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plate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in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good shape, with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 sharp edge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upstream</a:t>
            </a:r>
            <a:r>
              <a:rPr sz="20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side.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130"/>
              </a:lnSpc>
            </a:pP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Wear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reduces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</a:t>
            </a:r>
            <a:r>
              <a:rPr sz="2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accuracy.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Orifice, Nozzle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and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Ventury</a:t>
            </a:r>
            <a:r>
              <a:rPr sz="20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45" dirty="0">
                <a:solidFill>
                  <a:srgbClr val="404040"/>
                </a:solidFill>
                <a:latin typeface="Calibri"/>
                <a:cs typeface="Calibri"/>
              </a:rPr>
              <a:t>meter.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100"/>
              </a:spcBef>
              <a:tabLst>
                <a:tab pos="10140950" algn="l"/>
              </a:tabLst>
            </a:pPr>
            <a:r>
              <a:rPr spc="-114" dirty="0"/>
              <a:t>Venturi</a:t>
            </a:r>
            <a:r>
              <a:rPr spc="-265" dirty="0"/>
              <a:t> </a:t>
            </a:r>
            <a:r>
              <a:rPr spc="-145" dirty="0"/>
              <a:t>Tube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76324" y="1831975"/>
            <a:ext cx="9951720" cy="215582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17780">
              <a:lnSpc>
                <a:spcPts val="2160"/>
              </a:lnSpc>
              <a:spcBef>
                <a:spcPts val="375"/>
              </a:spcBef>
            </a:pP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Due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simplicity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and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dependability,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Venturi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tube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flowmeter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is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often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used in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applications  where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it's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necessary with higher </a:t>
            </a:r>
            <a:r>
              <a:rPr sz="2000" spc="-35" dirty="0">
                <a:solidFill>
                  <a:srgbClr val="404040"/>
                </a:solidFill>
                <a:latin typeface="Calibri"/>
                <a:cs typeface="Calibri"/>
              </a:rPr>
              <a:t>Turn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down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rates,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or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lower pressure drops,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than 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orifice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plate 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can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provide.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ts val="2160"/>
              </a:lnSpc>
              <a:spcBef>
                <a:spcPts val="1405"/>
              </a:spcBef>
            </a:pP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In the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Venturi </a:t>
            </a:r>
            <a:r>
              <a:rPr sz="2000" spc="-30" dirty="0">
                <a:solidFill>
                  <a:srgbClr val="404040"/>
                </a:solidFill>
                <a:latin typeface="Calibri"/>
                <a:cs typeface="Calibri"/>
              </a:rPr>
              <a:t>Tube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fluid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flowrate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is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measured by reducing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cross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sectional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flow area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in  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flow path,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generating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pressure difference.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After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constricted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area,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fluid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is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passes  through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pressure recovery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exit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section, where up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80%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differential pressure generated 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at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constricted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area,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is</a:t>
            </a:r>
            <a:r>
              <a:rPr sz="20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recovered.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9278" y="2236387"/>
            <a:ext cx="3556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28700" y="1436583"/>
            <a:ext cx="10538704" cy="4796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16939" y="294894"/>
            <a:ext cx="282765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none" spc="-70" dirty="0">
                <a:solidFill>
                  <a:srgbClr val="000000"/>
                </a:solidFill>
              </a:rPr>
              <a:t>Venturi</a:t>
            </a:r>
            <a:r>
              <a:rPr sz="4400" u="none" spc="-135" dirty="0">
                <a:solidFill>
                  <a:srgbClr val="000000"/>
                </a:solidFill>
              </a:rPr>
              <a:t> </a:t>
            </a:r>
            <a:r>
              <a:rPr sz="4400" u="none" spc="-105" dirty="0">
                <a:solidFill>
                  <a:srgbClr val="000000"/>
                </a:solidFill>
              </a:rPr>
              <a:t>Tube</a:t>
            </a:r>
            <a:endParaRPr sz="44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100"/>
              </a:spcBef>
              <a:tabLst>
                <a:tab pos="10140950" algn="l"/>
              </a:tabLst>
            </a:pPr>
            <a:r>
              <a:rPr spc="-114" dirty="0"/>
              <a:t>Venturi</a:t>
            </a:r>
            <a:r>
              <a:rPr spc="-265" dirty="0"/>
              <a:t> </a:t>
            </a:r>
            <a:r>
              <a:rPr spc="-145" dirty="0"/>
              <a:t>Tube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65428" y="2021205"/>
            <a:ext cx="10450195" cy="150939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With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proper instrumentation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and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flow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calibrating,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Venturi </a:t>
            </a:r>
            <a:r>
              <a:rPr sz="2000" spc="-30" dirty="0">
                <a:solidFill>
                  <a:srgbClr val="404040"/>
                </a:solidFill>
                <a:latin typeface="Calibri"/>
                <a:cs typeface="Calibri"/>
              </a:rPr>
              <a:t>Tube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flowrate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can be reduced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about 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10%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its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full scale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range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with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proper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accuracy.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This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provides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 turndown </a:t>
            </a:r>
            <a:r>
              <a:rPr sz="2000" spc="-25" dirty="0">
                <a:solidFill>
                  <a:srgbClr val="404040"/>
                </a:solidFill>
                <a:latin typeface="Calibri"/>
                <a:cs typeface="Calibri"/>
              </a:rPr>
              <a:t>rate</a:t>
            </a:r>
            <a:r>
              <a:rPr sz="20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10:1.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Orifice, nozzle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and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Ventury</a:t>
            </a:r>
            <a:r>
              <a:rPr sz="20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45" dirty="0">
                <a:solidFill>
                  <a:srgbClr val="404040"/>
                </a:solidFill>
                <a:latin typeface="Calibri"/>
                <a:cs typeface="Calibri"/>
              </a:rPr>
              <a:t>meter.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100"/>
              </a:spcBef>
              <a:tabLst>
                <a:tab pos="10140950" algn="l"/>
              </a:tabLst>
            </a:pPr>
            <a:r>
              <a:rPr spc="-110" dirty="0"/>
              <a:t>Rotameter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811782"/>
            <a:ext cx="10398125" cy="288163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rotameter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consists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vertically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oriented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glass (or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plastic)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tube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with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larger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end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at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top,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and  a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metering float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which is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free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move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within the tube.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Fluid flow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causes 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float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rise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in the tube  as 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upward pressure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differential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buoyancy of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fluid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overcome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effect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of</a:t>
            </a:r>
            <a:r>
              <a:rPr sz="20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Calibri"/>
                <a:cs typeface="Calibri"/>
              </a:rPr>
              <a:t>gravity.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 marR="312420">
              <a:lnSpc>
                <a:spcPts val="2160"/>
              </a:lnSpc>
              <a:spcBef>
                <a:spcPts val="1265"/>
              </a:spcBef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float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rises until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annular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area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between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float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and tube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increases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sufficiently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allow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 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state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of dynamic equilibrium between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upward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differential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pressure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buoyancy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factors,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and 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downward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gravity</a:t>
            </a:r>
            <a:r>
              <a:rPr sz="20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factors.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280"/>
              </a:lnSpc>
              <a:spcBef>
                <a:spcPts val="1120"/>
              </a:spcBef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 height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of 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float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is an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indication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of 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flow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rate.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tube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can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be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calibrated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and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graduated</a:t>
            </a:r>
            <a:r>
              <a:rPr sz="20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280"/>
              </a:lnSpc>
            </a:pP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appropriate flow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 units.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18650" y="1477517"/>
            <a:ext cx="6096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04604" y="1784214"/>
            <a:ext cx="4195100" cy="45022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16939" y="294894"/>
            <a:ext cx="237109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none" spc="-120" dirty="0">
                <a:solidFill>
                  <a:srgbClr val="000000"/>
                </a:solidFill>
              </a:rPr>
              <a:t>R</a:t>
            </a:r>
            <a:r>
              <a:rPr sz="4400" u="none" spc="-25" dirty="0">
                <a:solidFill>
                  <a:srgbClr val="000000"/>
                </a:solidFill>
              </a:rPr>
              <a:t>o</a:t>
            </a:r>
            <a:r>
              <a:rPr sz="4400" u="none" spc="-95" dirty="0">
                <a:solidFill>
                  <a:srgbClr val="000000"/>
                </a:solidFill>
              </a:rPr>
              <a:t>t</a:t>
            </a:r>
            <a:r>
              <a:rPr sz="4400" u="none" spc="-30" dirty="0">
                <a:solidFill>
                  <a:srgbClr val="000000"/>
                </a:solidFill>
              </a:rPr>
              <a:t>a</a:t>
            </a:r>
            <a:r>
              <a:rPr sz="4400" u="none" spc="-65" dirty="0">
                <a:solidFill>
                  <a:srgbClr val="000000"/>
                </a:solidFill>
              </a:rPr>
              <a:t>me</a:t>
            </a:r>
            <a:r>
              <a:rPr sz="4400" u="none" spc="-70" dirty="0">
                <a:solidFill>
                  <a:srgbClr val="000000"/>
                </a:solidFill>
              </a:rPr>
              <a:t>t</a:t>
            </a:r>
            <a:r>
              <a:rPr sz="4400" u="none" spc="-40" dirty="0">
                <a:solidFill>
                  <a:srgbClr val="000000"/>
                </a:solidFill>
              </a:rPr>
              <a:t>e</a:t>
            </a:r>
            <a:r>
              <a:rPr sz="4400" u="none" dirty="0">
                <a:solidFill>
                  <a:srgbClr val="000000"/>
                </a:solidFill>
              </a:rPr>
              <a:t>r</a:t>
            </a:r>
            <a:endParaRPr sz="44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100"/>
              </a:spcBef>
              <a:tabLst>
                <a:tab pos="10140950" algn="l"/>
              </a:tabLst>
            </a:pPr>
            <a:r>
              <a:rPr spc="-110" dirty="0"/>
              <a:t>Rotameter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889251"/>
            <a:ext cx="10434320" cy="150939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rotameter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meter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typically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have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TurnDown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Ratio up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12:1.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 accuracy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may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be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as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good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as 1% 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of full scale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rating.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Magnetic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floats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can be used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for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alarm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signal transmission</a:t>
            </a:r>
            <a:r>
              <a:rPr sz="2000" spc="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functions.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100"/>
              </a:spcBef>
              <a:tabLst>
                <a:tab pos="10140950" algn="l"/>
              </a:tabLst>
            </a:pPr>
            <a:r>
              <a:rPr spc="-75" dirty="0"/>
              <a:t>Pitot</a:t>
            </a:r>
            <a:r>
              <a:rPr spc="-270" dirty="0"/>
              <a:t> </a:t>
            </a:r>
            <a:r>
              <a:rPr spc="-145" dirty="0"/>
              <a:t>Tube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76324" y="1831975"/>
            <a:ext cx="9963150" cy="233235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pitot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tube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are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one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most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used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(and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cheapest) </a:t>
            </a:r>
            <a:r>
              <a:rPr sz="2000" spc="-25" dirty="0">
                <a:solidFill>
                  <a:srgbClr val="404040"/>
                </a:solidFill>
                <a:latin typeface="Calibri"/>
                <a:cs typeface="Calibri"/>
              </a:rPr>
              <a:t>ways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measure fluid </a:t>
            </a:r>
            <a:r>
              <a:rPr sz="2000" spc="-40" dirty="0">
                <a:solidFill>
                  <a:srgbClr val="404040"/>
                </a:solidFill>
                <a:latin typeface="Calibri"/>
                <a:cs typeface="Calibri"/>
              </a:rPr>
              <a:t>flow,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especially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in air 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applications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like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ventilation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and </a:t>
            </a:r>
            <a:r>
              <a:rPr sz="2000" spc="-30" dirty="0">
                <a:solidFill>
                  <a:srgbClr val="404040"/>
                </a:solidFill>
                <a:latin typeface="Calibri"/>
                <a:cs typeface="Calibri"/>
              </a:rPr>
              <a:t>HVAC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systems,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even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used in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airplanes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for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speed</a:t>
            </a:r>
            <a:r>
              <a:rPr sz="2000" spc="19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measurent.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280"/>
              </a:lnSpc>
              <a:spcBef>
                <a:spcPts val="1130"/>
              </a:spcBef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pitot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tube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measures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fluid flow velocity by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converting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kinetic energy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of 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flow</a:t>
            </a:r>
            <a:r>
              <a:rPr sz="2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into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280"/>
              </a:lnSpc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potential </a:t>
            </a:r>
            <a:r>
              <a:rPr sz="2000" spc="-25" dirty="0">
                <a:solidFill>
                  <a:srgbClr val="404040"/>
                </a:solidFill>
                <a:latin typeface="Calibri"/>
                <a:cs typeface="Calibri"/>
              </a:rPr>
              <a:t>energy.</a:t>
            </a:r>
            <a:endParaRPr sz="2000">
              <a:latin typeface="Calibri"/>
              <a:cs typeface="Calibri"/>
            </a:endParaRPr>
          </a:p>
          <a:p>
            <a:pPr marL="12700" marR="79375">
              <a:lnSpc>
                <a:spcPts val="2160"/>
              </a:lnSpc>
              <a:spcBef>
                <a:spcPts val="1425"/>
              </a:spcBef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The use of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pitot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tube is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restricted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point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measuring.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With the "annubar",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or multi-orifice 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pitot probe,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dynamic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pressure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can be measured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across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velocity profile,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and the annubar 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obtains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an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averaging effect.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05293" y="2648502"/>
            <a:ext cx="3556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54679" y="1152682"/>
            <a:ext cx="7702296" cy="49890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16939" y="294894"/>
            <a:ext cx="226822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none" spc="-30" dirty="0">
                <a:solidFill>
                  <a:srgbClr val="000000"/>
                </a:solidFill>
              </a:rPr>
              <a:t>Pitot</a:t>
            </a:r>
            <a:r>
              <a:rPr sz="4400" u="none" spc="-165" dirty="0">
                <a:solidFill>
                  <a:srgbClr val="000000"/>
                </a:solidFill>
              </a:rPr>
              <a:t> </a:t>
            </a:r>
            <a:r>
              <a:rPr sz="4400" u="none" spc="-100" dirty="0">
                <a:solidFill>
                  <a:srgbClr val="000000"/>
                </a:solidFill>
              </a:rPr>
              <a:t>Tube</a:t>
            </a:r>
            <a:endParaRPr sz="44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00"/>
              </a:lnSpc>
            </a:pPr>
            <a:fld id="{81D60167-4931-47E6-BA6A-407CBD079E47}" type="slidenum">
              <a:rPr dirty="0"/>
              <a:pPr marL="25400">
                <a:lnSpc>
                  <a:spcPts val="1100"/>
                </a:lnSpc>
              </a:pPr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895</Words>
  <Application>Microsoft Office PowerPoint</Application>
  <PresentationFormat>Custom</PresentationFormat>
  <Paragraphs>82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Flow Measurement</vt:lpstr>
      <vt:lpstr>Venturi Tube </vt:lpstr>
      <vt:lpstr>Venturi Tube</vt:lpstr>
      <vt:lpstr>Venturi Tube </vt:lpstr>
      <vt:lpstr>Rotameter </vt:lpstr>
      <vt:lpstr>Rotameter</vt:lpstr>
      <vt:lpstr>Rotameter </vt:lpstr>
      <vt:lpstr>Pitot Tube </vt:lpstr>
      <vt:lpstr>Pitot Tube</vt:lpstr>
      <vt:lpstr>Vortex flow meter </vt:lpstr>
      <vt:lpstr>Vortex flow meter</vt:lpstr>
      <vt:lpstr>Calorimetric Flowmeter </vt:lpstr>
      <vt:lpstr>Calorimetric Flowmeter</vt:lpstr>
      <vt:lpstr>Calorimetric Flowmeter </vt:lpstr>
      <vt:lpstr>Weirs </vt:lpstr>
      <vt:lpstr>Weirs</vt:lpstr>
      <vt:lpstr>Orifice Plate </vt:lpstr>
      <vt:lpstr>Orifice Plate</vt:lpstr>
      <vt:lpstr>Orifice Plate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Measurement</dc:title>
  <dc:creator>CIVIL</dc:creator>
  <cp:lastModifiedBy>CIVIL</cp:lastModifiedBy>
  <cp:revision>2</cp:revision>
  <dcterms:created xsi:type="dcterms:W3CDTF">2018-10-12T07:42:50Z</dcterms:created>
  <dcterms:modified xsi:type="dcterms:W3CDTF">2018-10-12T07:48:50Z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2016-04-30T00:00:00Z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2018-10-12T00:00:00Z</vt:filetime>
  </property>
</Properties>
</file>