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75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1362" y="322580"/>
            <a:ext cx="716127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510536"/>
            <a:ext cx="8072119" cy="2037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399" y="990600"/>
            <a:ext cx="541020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FOOD PRESERVATION BY IRRAIDATION</a:t>
            </a:r>
          </a:p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42672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Jai Singh</a:t>
            </a:r>
          </a:p>
          <a:p>
            <a:r>
              <a:rPr lang="en-US" dirty="0" smtClean="0"/>
              <a:t>Deptt. Of Food Technology</a:t>
            </a:r>
          </a:p>
          <a:p>
            <a:r>
              <a:rPr lang="en-US" dirty="0" smtClean="0"/>
              <a:t>CBL Govt. Polytechnic, Bhiwani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9583" y="482853"/>
            <a:ext cx="477901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/>
              <a:t>INTRODUCATION</a:t>
            </a:r>
            <a:br>
              <a:rPr lang="en-US" spc="-5" dirty="0" smtClean="0"/>
            </a:b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2272157" y="1143000"/>
            <a:ext cx="4753610" cy="0"/>
          </a:xfrm>
          <a:custGeom>
            <a:avLst/>
            <a:gdLst/>
            <a:ahLst/>
            <a:cxnLst/>
            <a:rect l="l" t="t" r="r" b="b"/>
            <a:pathLst>
              <a:path w="4753609">
                <a:moveTo>
                  <a:pt x="0" y="0"/>
                </a:moveTo>
                <a:lnTo>
                  <a:pt x="4753356" y="0"/>
                </a:lnTo>
              </a:path>
            </a:pathLst>
          </a:custGeom>
          <a:ln w="586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1605" y="1704594"/>
            <a:ext cx="7014845" cy="41748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0075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v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Food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irradiation is a promising new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food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safety technology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24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eliminate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disease-causing germs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foods.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0075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v"/>
            </a:pP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food 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NASA astronauts eat has been sterilized by irradiation to avoid  getting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food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borne illness in</a:t>
            </a:r>
            <a:r>
              <a:rPr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space.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0075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v"/>
            </a:pPr>
            <a:r>
              <a:rPr lang="en-US"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isease-causing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germs are reduced or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eliminated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food does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radioactive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dangerous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substances do not appear in the</a:t>
            </a:r>
            <a:r>
              <a:rPr sz="24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foods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0075" algn="just">
              <a:lnSpc>
                <a:spcPct val="100000"/>
              </a:lnSpc>
              <a:spcBef>
                <a:spcPts val="95"/>
              </a:spcBef>
              <a:buFont typeface="Wingdings" pitchFamily="2" charset="2"/>
              <a:buChar char="v"/>
            </a:pP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nutritional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value of the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food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essentially</a:t>
            </a:r>
            <a:r>
              <a:rPr sz="24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unchanged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4965"/>
            <a:ext cx="7489825" cy="382989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484"/>
              </a:spcBef>
              <a:buFont typeface="Wingdings" pitchFamily="2" charset="2"/>
              <a:buChar char="v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Three technology exist in the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radiation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22300" indent="-609600">
              <a:lnSpc>
                <a:spcPct val="100000"/>
              </a:lnSpc>
              <a:spcBef>
                <a:spcPts val="484"/>
              </a:spcBef>
              <a:buFont typeface="+mj-lt"/>
              <a:buAutoNum type="alphaUcPeriod"/>
              <a:tabLst>
                <a:tab pos="621665" algn="l"/>
                <a:tab pos="622300" algn="l"/>
              </a:tabLst>
            </a:pP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Gamma</a:t>
            </a:r>
            <a:r>
              <a:rPr sz="32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rays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22300" indent="-609600">
              <a:lnSpc>
                <a:spcPct val="100000"/>
              </a:lnSpc>
              <a:spcBef>
                <a:spcPts val="484"/>
              </a:spcBef>
              <a:buFont typeface="+mj-lt"/>
              <a:buAutoNum type="alphaUcPeriod"/>
              <a:tabLst>
                <a:tab pos="621665" algn="l"/>
                <a:tab pos="622300" algn="l"/>
              </a:tabLst>
            </a:pP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X-</a:t>
            </a:r>
            <a:r>
              <a:rPr sz="32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rays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22300" indent="-609600">
              <a:lnSpc>
                <a:spcPct val="100000"/>
              </a:lnSpc>
              <a:spcBef>
                <a:spcPts val="484"/>
              </a:spcBef>
              <a:buFont typeface="+mj-lt"/>
              <a:buAutoNum type="alphaUcPeriod"/>
              <a:tabLst>
                <a:tab pos="621665" algn="l"/>
                <a:tab pos="622300" algn="l"/>
              </a:tabLst>
            </a:pP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Electron</a:t>
            </a:r>
            <a:r>
              <a:rPr sz="32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beam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22300" indent="-609600">
              <a:lnSpc>
                <a:spcPct val="100000"/>
              </a:lnSpc>
              <a:spcBef>
                <a:spcPts val="484"/>
              </a:spcBef>
              <a:buFont typeface="Wingdings" pitchFamily="2" charset="2"/>
              <a:buChar char="v"/>
              <a:tabLst>
                <a:tab pos="621665" algn="l"/>
                <a:tab pos="622300" algn="l"/>
              </a:tabLst>
            </a:pP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Radio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active substance –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cobalt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2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cesium</a:t>
            </a:r>
            <a:r>
              <a:rPr sz="32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22300" indent="-609600">
              <a:lnSpc>
                <a:spcPct val="100000"/>
              </a:lnSpc>
              <a:spcBef>
                <a:spcPts val="484"/>
              </a:spcBef>
              <a:buFont typeface="Wingdings" pitchFamily="2" charset="2"/>
              <a:buChar char="v"/>
              <a:tabLst>
                <a:tab pos="621665" algn="l"/>
                <a:tab pos="622300" algn="l"/>
              </a:tabLst>
            </a:pPr>
            <a:r>
              <a:rPr sz="3200" spc="-5" dirty="0" smtClean="0">
                <a:latin typeface="Times New Roman" pitchFamily="18" charset="0"/>
                <a:cs typeface="Times New Roman" pitchFamily="18" charset="0"/>
              </a:rPr>
              <a:t>Unit-</a:t>
            </a:r>
            <a:r>
              <a:rPr sz="32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gray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413" y="537463"/>
            <a:ext cx="81045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5980" marR="5080" indent="-843915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Table–1: </a:t>
            </a:r>
            <a:r>
              <a:rPr sz="1600" b="1" dirty="0">
                <a:latin typeface="Arial"/>
                <a:cs typeface="Arial"/>
              </a:rPr>
              <a:t>Food </a:t>
            </a:r>
            <a:r>
              <a:rPr sz="1600" b="1" spc="-5" dirty="0">
                <a:latin typeface="Arial"/>
                <a:cs typeface="Arial"/>
              </a:rPr>
              <a:t>items approved </a:t>
            </a:r>
            <a:r>
              <a:rPr sz="1600" b="1" dirty="0">
                <a:latin typeface="Arial"/>
                <a:cs typeface="Arial"/>
              </a:rPr>
              <a:t>for </a:t>
            </a:r>
            <a:r>
              <a:rPr sz="1600" b="1" spc="-5" dirty="0">
                <a:latin typeface="Arial"/>
                <a:cs typeface="Arial"/>
              </a:rPr>
              <a:t>radiation preservation </a:t>
            </a:r>
            <a:r>
              <a:rPr sz="1600" b="1" dirty="0">
                <a:latin typeface="Arial"/>
                <a:cs typeface="Arial"/>
              </a:rPr>
              <a:t>by the </a:t>
            </a:r>
            <a:r>
              <a:rPr sz="1600" b="1" spc="-5" dirty="0">
                <a:latin typeface="Arial"/>
                <a:cs typeface="Arial"/>
              </a:rPr>
              <a:t>Ministry </a:t>
            </a:r>
            <a:r>
              <a:rPr sz="1600" b="1" dirty="0">
                <a:latin typeface="Arial"/>
                <a:cs typeface="Arial"/>
              </a:rPr>
              <a:t>of Health &amp;  </a:t>
            </a:r>
            <a:r>
              <a:rPr sz="1600" b="1" spc="-5" dirty="0">
                <a:latin typeface="Arial"/>
                <a:cs typeface="Arial"/>
              </a:rPr>
              <a:t>Family Welfare </a:t>
            </a:r>
            <a:r>
              <a:rPr sz="1600" b="1" dirty="0">
                <a:latin typeface="Arial"/>
                <a:cs typeface="Arial"/>
              </a:rPr>
              <a:t>under </a:t>
            </a:r>
            <a:r>
              <a:rPr sz="1600" b="1" spc="-5" dirty="0">
                <a:latin typeface="Arial"/>
                <a:cs typeface="Arial"/>
              </a:rPr>
              <a:t>Prevention </a:t>
            </a:r>
            <a:r>
              <a:rPr sz="1600" b="1" dirty="0">
                <a:latin typeface="Arial"/>
                <a:cs typeface="Arial"/>
              </a:rPr>
              <a:t>of Food Adulteration Rules,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1955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2306" y="1362881"/>
          <a:ext cx="8380095" cy="52681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2885"/>
                <a:gridCol w="2689225"/>
                <a:gridCol w="1416685"/>
                <a:gridCol w="1511300"/>
              </a:tblGrid>
              <a:tr h="601027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4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Name of</a:t>
                      </a:r>
                      <a:r>
                        <a:rPr sz="2400" b="1" spc="-1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food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2400" b="1" spc="-5" dirty="0">
                          <a:solidFill>
                            <a:srgbClr val="CC0000"/>
                          </a:solidFill>
                          <a:latin typeface="Arial"/>
                          <a:cs typeface="Arial"/>
                        </a:rPr>
                        <a:t>Purpose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0287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2280"/>
                        </a:lnSpc>
                      </a:pPr>
                      <a:r>
                        <a:rPr sz="20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Minimum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ts val="2355"/>
                        </a:lnSpc>
                      </a:pPr>
                      <a:r>
                        <a:rPr sz="20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Dose</a:t>
                      </a:r>
                      <a:r>
                        <a:rPr sz="2000" b="1" spc="-7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(kGy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2280"/>
                        </a:lnSpc>
                      </a:pPr>
                      <a:r>
                        <a:rPr sz="20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Maximum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ts val="2355"/>
                        </a:lnSpc>
                      </a:pPr>
                      <a:r>
                        <a:rPr sz="20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Dose</a:t>
                      </a:r>
                      <a:r>
                        <a:rPr sz="2000" b="1" spc="-7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00"/>
                          </a:solidFill>
                          <a:latin typeface="Times New Roman"/>
                          <a:cs typeface="Times New Roman"/>
                        </a:rPr>
                        <a:t>(kGy)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905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311331">
                <a:tc>
                  <a:txBody>
                    <a:bodyPr/>
                    <a:lstStyle/>
                    <a:p>
                      <a:pPr marL="105410">
                        <a:lnSpc>
                          <a:spcPts val="2095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Onion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R="53975"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R="5397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0.06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R="5397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R="5397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0.03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641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0.09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036955" marR="1082675" indent="-635" algn="ctr">
                        <a:lnSpc>
                          <a:spcPts val="2160"/>
                        </a:lnSpc>
                        <a:spcBef>
                          <a:spcPts val="35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Potato  Ginger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Sprout</a:t>
                      </a:r>
                      <a:r>
                        <a:rPr sz="1800" spc="-2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inhibition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6192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995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0.15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0038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R="44450" algn="ctr">
                        <a:lnSpc>
                          <a:spcPts val="206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Garlic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7530" algn="r">
                        <a:lnSpc>
                          <a:spcPts val="1995"/>
                        </a:lnSpc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</a:tcPr>
                </a:tc>
              </a:tr>
              <a:tr h="378525">
                <a:tc>
                  <a:txBody>
                    <a:bodyPr/>
                    <a:lstStyle/>
                    <a:p>
                      <a:pPr marL="105410">
                        <a:lnSpc>
                          <a:spcPts val="236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Shallots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(Small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 onion</a:t>
                      </a:r>
                      <a:r>
                        <a:rPr sz="2000" spc="-5" dirty="0">
                          <a:solidFill>
                            <a:srgbClr val="008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7530" algn="r">
                        <a:lnSpc>
                          <a:spcPts val="1995"/>
                        </a:lnSpc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0.15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787152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Mango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2945" marR="680720" indent="-75565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Dis</a:t>
                      </a:r>
                      <a:r>
                        <a:rPr sz="1800" spc="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nfestation  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(Quarantine)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6415" algn="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0.75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150004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Rice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5410" marR="27432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Semolina 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(sooji, rawa),  Wheat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atta, 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maida  Raisin,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figs, 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dried</a:t>
                      </a:r>
                      <a:r>
                        <a:rPr sz="1800" spc="-3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dates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Disinfestation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R="53975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244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R="5588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0.75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602615">
                <a:tc>
                  <a:txBody>
                    <a:bodyPr/>
                    <a:lstStyle/>
                    <a:p>
                      <a:pPr marL="105410">
                        <a:lnSpc>
                          <a:spcPts val="2150"/>
                        </a:lnSpc>
                        <a:spcBef>
                          <a:spcPts val="464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Meat and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meat</a:t>
                      </a:r>
                      <a:r>
                        <a:rPr sz="1800" spc="19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products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ts val="2055"/>
                        </a:lnSpc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including</a:t>
                      </a:r>
                      <a:r>
                        <a:rPr sz="1800" spc="-2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chicken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50"/>
                        </a:lnSpc>
                        <a:spcBef>
                          <a:spcPts val="464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Shelf-life extension</a:t>
                      </a:r>
                      <a:r>
                        <a:rPr sz="1800" spc="-2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2055"/>
                        </a:lnSpc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pathogen</a:t>
                      </a:r>
                      <a:r>
                        <a:rPr sz="1800" spc="-3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control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905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2.5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9280" algn="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598658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Spices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5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Microbial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2150"/>
                        </a:lnSpc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decontamination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26415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14.0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905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3411" y="286004"/>
            <a:ext cx="7833359" cy="85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Arial"/>
                <a:cs typeface="Arial"/>
              </a:rPr>
              <a:t>Table–2: Additional </a:t>
            </a:r>
            <a:r>
              <a:rPr sz="1600" b="1" dirty="0">
                <a:latin typeface="Arial"/>
                <a:cs typeface="Arial"/>
              </a:rPr>
              <a:t>food </a:t>
            </a:r>
            <a:r>
              <a:rPr sz="1600" b="1" spc="-5" dirty="0">
                <a:latin typeface="Arial"/>
                <a:cs typeface="Arial"/>
              </a:rPr>
              <a:t>items recommended </a:t>
            </a:r>
            <a:r>
              <a:rPr sz="1600" b="1" dirty="0">
                <a:latin typeface="Arial"/>
                <a:cs typeface="Arial"/>
              </a:rPr>
              <a:t>by the Central Committee for</a:t>
            </a:r>
            <a:r>
              <a:rPr sz="1600" b="1" spc="9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Food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Standards </a:t>
            </a:r>
            <a:r>
              <a:rPr sz="1600" b="1" dirty="0">
                <a:latin typeface="Arial"/>
                <a:cs typeface="Arial"/>
              </a:rPr>
              <a:t>for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approval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24732" y="1513192"/>
          <a:ext cx="8281669" cy="4872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5939"/>
                <a:gridCol w="2284730"/>
                <a:gridCol w="2042160"/>
                <a:gridCol w="2148840"/>
              </a:tblGrid>
              <a:tr h="1129538">
                <a:tc>
                  <a:txBody>
                    <a:bodyPr/>
                    <a:lstStyle/>
                    <a:p>
                      <a:pPr marL="575310" marR="291465" indent="-271780">
                        <a:lnSpc>
                          <a:spcPts val="2850"/>
                        </a:lnSpc>
                        <a:spcBef>
                          <a:spcPts val="145"/>
                        </a:spcBef>
                      </a:pPr>
                      <a:r>
                        <a:rPr sz="24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sz="2400" b="1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of  food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30"/>
                        </a:spcBef>
                      </a:pPr>
                      <a:r>
                        <a:rPr sz="20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Purpose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511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9140" marR="112395" indent="-619125">
                        <a:lnSpc>
                          <a:spcPts val="2380"/>
                        </a:lnSpc>
                        <a:spcBef>
                          <a:spcPts val="610"/>
                        </a:spcBef>
                      </a:pPr>
                      <a:r>
                        <a:rPr sz="20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Minimum</a:t>
                      </a:r>
                      <a:r>
                        <a:rPr sz="2000" b="1" spc="-9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Dose  (kGy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747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7395" marR="139700" indent="-605155">
                        <a:lnSpc>
                          <a:spcPts val="2380"/>
                        </a:lnSpc>
                        <a:spcBef>
                          <a:spcPts val="850"/>
                        </a:spcBef>
                      </a:pPr>
                      <a:r>
                        <a:rPr sz="20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sz="2000" b="1" spc="-8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Dose  (kGy)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795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479308">
                <a:tc>
                  <a:txBody>
                    <a:bodyPr/>
                    <a:lstStyle/>
                    <a:p>
                      <a:pPr marL="290830" marR="280670" indent="-6985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Pulses  Dried</a:t>
                      </a:r>
                      <a:r>
                        <a:rPr sz="2000" b="1" spc="-8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sea-  foods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Disinfestation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0.25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138428">
                <a:tc>
                  <a:txBody>
                    <a:bodyPr/>
                    <a:lstStyle/>
                    <a:p>
                      <a:pPr marL="559435" marR="259079" indent="-289560">
                        <a:lnSpc>
                          <a:spcPts val="2380"/>
                        </a:lnSpc>
                        <a:spcBef>
                          <a:spcPts val="680"/>
                        </a:spcBef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Fresh</a:t>
                      </a:r>
                      <a:r>
                        <a:rPr sz="2000" b="1" spc="-7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sea-  foods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50" marR="318135" indent="281940">
                        <a:lnSpc>
                          <a:spcPts val="2380"/>
                        </a:lnSpc>
                        <a:spcBef>
                          <a:spcPts val="680"/>
                        </a:spcBef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Shelf-life  </a:t>
                      </a:r>
                      <a:r>
                        <a:rPr sz="20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2000" b="1" spc="-10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20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ancement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8636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R="836294" algn="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3.0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125080">
                <a:tc>
                  <a:txBody>
                    <a:bodyPr/>
                    <a:lstStyle/>
                    <a:p>
                      <a:pPr marL="559435" marR="187960" indent="-360045">
                        <a:lnSpc>
                          <a:spcPts val="2380"/>
                        </a:lnSpc>
                        <a:spcBef>
                          <a:spcPts val="925"/>
                        </a:spcBef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Frozen</a:t>
                      </a:r>
                      <a:r>
                        <a:rPr sz="2000" b="1" spc="-6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sea-  foods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835" marR="556895" indent="-147955">
                        <a:lnSpc>
                          <a:spcPts val="2380"/>
                        </a:lnSpc>
                        <a:spcBef>
                          <a:spcPts val="925"/>
                        </a:spcBef>
                      </a:pPr>
                      <a:r>
                        <a:rPr sz="20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Path</a:t>
                      </a:r>
                      <a:r>
                        <a:rPr sz="2000" b="1" spc="-10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0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gen 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control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270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R="836294" algn="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4.0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6.0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1591" y="284480"/>
            <a:ext cx="60185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Low dose</a:t>
            </a:r>
            <a:r>
              <a:rPr spc="-10" dirty="0"/>
              <a:t> </a:t>
            </a:r>
            <a:r>
              <a:rPr spc="-5" dirty="0"/>
              <a:t>applications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9856" y="1517650"/>
          <a:ext cx="5105400" cy="4865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4665"/>
                <a:gridCol w="2070735"/>
              </a:tblGrid>
              <a:tr h="1383220">
                <a:tc>
                  <a:txBody>
                    <a:bodyPr/>
                    <a:lstStyle/>
                    <a:p>
                      <a:pPr marL="105410" marR="563245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sz="2200" b="1" spc="-1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Sprout </a:t>
                      </a:r>
                      <a:r>
                        <a:rPr sz="22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inhibition</a:t>
                      </a:r>
                      <a:r>
                        <a:rPr sz="2200" b="1" spc="-6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in  bulbs and</a:t>
                      </a:r>
                      <a:r>
                        <a:rPr sz="2200" b="1" spc="-4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tubers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15557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0.03 - 0.15</a:t>
                      </a:r>
                      <a:r>
                        <a:rPr sz="2000" b="1" spc="-60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kGy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399597">
                <a:tc>
                  <a:txBody>
                    <a:bodyPr/>
                    <a:lstStyle/>
                    <a:p>
                      <a:pPr marL="105410" marR="1211580">
                        <a:lnSpc>
                          <a:spcPts val="2610"/>
                        </a:lnSpc>
                        <a:spcBef>
                          <a:spcPts val="1605"/>
                        </a:spcBef>
                      </a:pPr>
                      <a:r>
                        <a:rPr sz="22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Delay of</a:t>
                      </a:r>
                      <a:r>
                        <a:rPr sz="2200" b="1" spc="-9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fruit  ripening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20383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0.25 - 0.75</a:t>
                      </a:r>
                      <a:r>
                        <a:rPr sz="2000" b="1" spc="-60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kGy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2083053">
                <a:tc>
                  <a:txBody>
                    <a:bodyPr/>
                    <a:lstStyle/>
                    <a:p>
                      <a:pPr marL="105410" marR="412115">
                        <a:lnSpc>
                          <a:spcPct val="100000"/>
                        </a:lnSpc>
                        <a:spcBef>
                          <a:spcPts val="1590"/>
                        </a:spcBef>
                      </a:pPr>
                      <a:r>
                        <a:rPr sz="22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Insect disinfestation  including</a:t>
                      </a:r>
                      <a:r>
                        <a:rPr sz="2200" b="1" spc="-9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quarantine  treatment </a:t>
                      </a:r>
                      <a:r>
                        <a:rPr sz="22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and  elimination of food  borne</a:t>
                      </a:r>
                      <a:r>
                        <a:rPr sz="2200" b="1" spc="-3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parasites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20193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0.25 - 1</a:t>
                      </a:r>
                      <a:r>
                        <a:rPr sz="2000" b="1" spc="-4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kGy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5486400" y="2133600"/>
            <a:ext cx="3567049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Medium dose</a:t>
            </a:r>
            <a:r>
              <a:rPr spc="5" dirty="0"/>
              <a:t> </a:t>
            </a:r>
            <a:r>
              <a:rPr spc="-5" dirty="0"/>
              <a:t>applications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5641975" y="2133600"/>
            <a:ext cx="3101975" cy="3914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19868" y="1746250"/>
          <a:ext cx="5402579" cy="4486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7500"/>
                <a:gridCol w="1275079"/>
              </a:tblGrid>
              <a:tr h="1490789">
                <a:tc>
                  <a:txBody>
                    <a:bodyPr/>
                    <a:lstStyle/>
                    <a:p>
                      <a:pPr marL="105410" marR="158750">
                        <a:lnSpc>
                          <a:spcPts val="2880"/>
                        </a:lnSpc>
                        <a:spcBef>
                          <a:spcPts val="65"/>
                        </a:spcBef>
                      </a:pP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Reduction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of spoilage  </a:t>
                      </a:r>
                      <a:r>
                        <a:rPr sz="2400" b="1" spc="-1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microbes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400" b="1" spc="-1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improve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shelf-life 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of meat, poultry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and seafoods  under</a:t>
                      </a:r>
                      <a:r>
                        <a:rPr sz="2400" b="1" spc="-4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refrigeration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39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1.5 -</a:t>
                      </a:r>
                      <a:r>
                        <a:rPr sz="2000" b="1" spc="-50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390"/>
                        </a:lnSpc>
                      </a:pPr>
                      <a:r>
                        <a:rPr sz="2000" b="1" spc="-10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kGy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28575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504880">
                <a:tc>
                  <a:txBody>
                    <a:bodyPr/>
                    <a:lstStyle/>
                    <a:p>
                      <a:pPr marL="105410" marR="306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Elimination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pathogenic  </a:t>
                      </a:r>
                      <a:r>
                        <a:rPr sz="2400" b="1" spc="-1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microbes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2400" b="1" spc="-1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fresh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400" b="1" spc="-1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frozen 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meat,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poultry and</a:t>
                      </a:r>
                      <a:r>
                        <a:rPr sz="2400" b="1" spc="-3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seafoods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3 - 7</a:t>
                      </a:r>
                      <a:r>
                        <a:rPr sz="2000" b="1" spc="-7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kGy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12700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  <a:tr h="1490726">
                <a:tc>
                  <a:txBody>
                    <a:bodyPr/>
                    <a:lstStyle/>
                    <a:p>
                      <a:pPr marL="105410" marR="422909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Reducing number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microorganisms in spices</a:t>
                      </a:r>
                      <a:r>
                        <a:rPr sz="2400" b="1" spc="-4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to  </a:t>
                      </a:r>
                      <a:r>
                        <a:rPr sz="2400" b="1" spc="-10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improve </a:t>
                      </a:r>
                      <a:r>
                        <a:rPr sz="2400" b="1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hygienic</a:t>
                      </a:r>
                      <a:r>
                        <a:rPr sz="2400" b="1" spc="-3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C0066"/>
                          </a:solidFill>
                          <a:latin typeface="Times New Roman"/>
                          <a:cs typeface="Times New Roman"/>
                        </a:rPr>
                        <a:t>quality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000" b="1" spc="-30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C0066"/>
                          </a:solidFill>
                          <a:latin typeface="Arial"/>
                          <a:cs typeface="Arial"/>
                        </a:rPr>
                        <a:t>kGy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9F9F9F"/>
                      </a:solidFill>
                      <a:prstDash val="solid"/>
                    </a:lnL>
                    <a:lnR w="19050">
                      <a:solidFill>
                        <a:srgbClr val="9F9F9F"/>
                      </a:solidFill>
                      <a:prstDash val="solid"/>
                    </a:lnR>
                    <a:lnT w="12700">
                      <a:solidFill>
                        <a:srgbClr val="9F9F9F"/>
                      </a:solidFill>
                      <a:prstDash val="solid"/>
                    </a:lnT>
                    <a:lnB w="28575">
                      <a:solidFill>
                        <a:srgbClr val="9F9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23338" y="2386583"/>
            <a:ext cx="4383023" cy="1482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0" y="2362200"/>
            <a:ext cx="4381500" cy="1481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357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INTRODUCATION </vt:lpstr>
      <vt:lpstr>Slide 3</vt:lpstr>
      <vt:lpstr>Slide 4</vt:lpstr>
      <vt:lpstr>Slide 5</vt:lpstr>
      <vt:lpstr>Low dose applications</vt:lpstr>
      <vt:lpstr>Medium dose applications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A_Jay</cp:lastModifiedBy>
  <cp:revision>2</cp:revision>
  <dcterms:created xsi:type="dcterms:W3CDTF">2018-05-29T10:34:30Z</dcterms:created>
  <dcterms:modified xsi:type="dcterms:W3CDTF">2018-09-23T05:44:51Z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2010-04-04T00:00:00Z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2018-05-29T00:00:00Z</vt:filetime>
  </property>
</Properties>
</file>