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3" r:id="rId6"/>
    <p:sldId id="264" r:id="rId7"/>
    <p:sldId id="265" r:id="rId8"/>
    <p:sldId id="275" r:id="rId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9/23/2018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9/23/2018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9/23/2018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1362" y="322580"/>
            <a:ext cx="7161275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2510536"/>
            <a:ext cx="8072119" cy="2037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76399" y="990600"/>
            <a:ext cx="5410201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FOOD PRESERVATION BY IRRAIDATION</a:t>
            </a:r>
          </a:p>
          <a:p>
            <a:pPr algn="ctr"/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38400" y="4267200"/>
            <a:ext cx="441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Jai Singh</a:t>
            </a:r>
          </a:p>
          <a:p>
            <a:r>
              <a:rPr lang="en-US" dirty="0" smtClean="0"/>
              <a:t>Deptt. Of Food Technology</a:t>
            </a:r>
          </a:p>
          <a:p>
            <a:r>
              <a:rPr lang="en-US" dirty="0" smtClean="0"/>
              <a:t>CBL Govt. Polytechnic, Bhiwani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59583" y="482853"/>
            <a:ext cx="4779010" cy="13670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 smtClean="0"/>
              <a:t>INTRODUCATION</a:t>
            </a:r>
            <a:br>
              <a:rPr lang="en-US" spc="-5" dirty="0" smtClean="0"/>
            </a:br>
            <a:endParaRPr spc="-5" dirty="0"/>
          </a:p>
        </p:txBody>
      </p:sp>
      <p:sp>
        <p:nvSpPr>
          <p:cNvPr id="3" name="object 3"/>
          <p:cNvSpPr/>
          <p:nvPr/>
        </p:nvSpPr>
        <p:spPr>
          <a:xfrm>
            <a:off x="2272157" y="1143000"/>
            <a:ext cx="4753610" cy="0"/>
          </a:xfrm>
          <a:custGeom>
            <a:avLst/>
            <a:gdLst/>
            <a:ahLst/>
            <a:cxnLst/>
            <a:rect l="l" t="t" r="r" b="b"/>
            <a:pathLst>
              <a:path w="4753609">
                <a:moveTo>
                  <a:pt x="0" y="0"/>
                </a:moveTo>
                <a:lnTo>
                  <a:pt x="4753356" y="0"/>
                </a:lnTo>
              </a:path>
            </a:pathLst>
          </a:custGeom>
          <a:ln w="586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11605" y="1704594"/>
            <a:ext cx="7014845" cy="417486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00075" algn="just">
              <a:lnSpc>
                <a:spcPct val="100000"/>
              </a:lnSpc>
              <a:spcBef>
                <a:spcPts val="95"/>
              </a:spcBef>
              <a:buFont typeface="Wingdings" pitchFamily="2" charset="2"/>
              <a:buChar char="v"/>
            </a:pP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Food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irradiation is a promising new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food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safety technology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sz="24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eliminate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disease-causing germs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sz="24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foods.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0075" algn="just">
              <a:lnSpc>
                <a:spcPct val="100000"/>
              </a:lnSpc>
              <a:spcBef>
                <a:spcPts val="95"/>
              </a:spcBef>
              <a:buFont typeface="Wingdings" pitchFamily="2" charset="2"/>
              <a:buChar char="v"/>
            </a:pP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food that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NASA astronauts eat has been sterilized by irradiation to avoid  getting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food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borne illness in</a:t>
            </a:r>
            <a:r>
              <a:rPr sz="240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space.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0075" algn="just">
              <a:lnSpc>
                <a:spcPct val="100000"/>
              </a:lnSpc>
              <a:spcBef>
                <a:spcPts val="95"/>
              </a:spcBef>
              <a:buFont typeface="Wingdings" pitchFamily="2" charset="2"/>
              <a:buChar char="v"/>
            </a:pPr>
            <a:r>
              <a:rPr lang="en-US" sz="24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isease-causing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germs are reduced or</a:t>
            </a:r>
            <a:r>
              <a:rPr sz="24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eliminated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food does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become</a:t>
            </a:r>
            <a:r>
              <a:rPr sz="240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radioactive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dangerous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substances do not appear in the</a:t>
            </a:r>
            <a:r>
              <a:rPr sz="240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foods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600075" algn="just">
              <a:lnSpc>
                <a:spcPct val="100000"/>
              </a:lnSpc>
              <a:spcBef>
                <a:spcPts val="95"/>
              </a:spcBef>
              <a:buFont typeface="Wingdings" pitchFamily="2" charset="2"/>
              <a:buChar char="v"/>
            </a:pPr>
            <a:r>
              <a:rPr lang="en-IN" sz="2400" spc="-5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nutritional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value of the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food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is essentially</a:t>
            </a:r>
            <a:r>
              <a:rPr sz="240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unchanged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24965"/>
            <a:ext cx="7489825" cy="3829894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622300" indent="-609600">
              <a:lnSpc>
                <a:spcPct val="100000"/>
              </a:lnSpc>
              <a:spcBef>
                <a:spcPts val="484"/>
              </a:spcBef>
              <a:buFont typeface="Wingdings" pitchFamily="2" charset="2"/>
              <a:buChar char="v"/>
              <a:tabLst>
                <a:tab pos="621665" algn="l"/>
                <a:tab pos="622300" algn="l"/>
              </a:tabLst>
            </a:pPr>
            <a:r>
              <a:rPr sz="3200" spc="-5" dirty="0">
                <a:latin typeface="Times New Roman" pitchFamily="18" charset="0"/>
                <a:cs typeface="Times New Roman" pitchFamily="18" charset="0"/>
              </a:rPr>
              <a:t>Three technology exist in the</a:t>
            </a:r>
            <a:r>
              <a:rPr sz="32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 smtClean="0">
                <a:latin typeface="Times New Roman" pitchFamily="18" charset="0"/>
                <a:cs typeface="Times New Roman" pitchFamily="18" charset="0"/>
              </a:rPr>
              <a:t>radiation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622300" indent="-609600">
              <a:lnSpc>
                <a:spcPct val="100000"/>
              </a:lnSpc>
              <a:spcBef>
                <a:spcPts val="484"/>
              </a:spcBef>
              <a:buFont typeface="+mj-lt"/>
              <a:buAutoNum type="alphaUcPeriod"/>
              <a:tabLst>
                <a:tab pos="621665" algn="l"/>
                <a:tab pos="622300" algn="l"/>
              </a:tabLst>
            </a:pPr>
            <a:r>
              <a:rPr sz="3200" spc="-5" dirty="0" smtClean="0">
                <a:latin typeface="Times New Roman" pitchFamily="18" charset="0"/>
                <a:cs typeface="Times New Roman" pitchFamily="18" charset="0"/>
              </a:rPr>
              <a:t>Gamma</a:t>
            </a:r>
            <a:r>
              <a:rPr sz="32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 smtClean="0">
                <a:latin typeface="Times New Roman" pitchFamily="18" charset="0"/>
                <a:cs typeface="Times New Roman" pitchFamily="18" charset="0"/>
              </a:rPr>
              <a:t>rays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622300" indent="-609600">
              <a:lnSpc>
                <a:spcPct val="100000"/>
              </a:lnSpc>
              <a:spcBef>
                <a:spcPts val="484"/>
              </a:spcBef>
              <a:buFont typeface="+mj-lt"/>
              <a:buAutoNum type="alphaUcPeriod"/>
              <a:tabLst>
                <a:tab pos="621665" algn="l"/>
                <a:tab pos="622300" algn="l"/>
              </a:tabLst>
            </a:pPr>
            <a:r>
              <a:rPr sz="3200" spc="-5" dirty="0" smtClean="0">
                <a:latin typeface="Times New Roman" pitchFamily="18" charset="0"/>
                <a:cs typeface="Times New Roman" pitchFamily="18" charset="0"/>
              </a:rPr>
              <a:t>X-</a:t>
            </a:r>
            <a:r>
              <a:rPr sz="32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 smtClean="0">
                <a:latin typeface="Times New Roman" pitchFamily="18" charset="0"/>
                <a:cs typeface="Times New Roman" pitchFamily="18" charset="0"/>
              </a:rPr>
              <a:t>rays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622300" indent="-609600">
              <a:lnSpc>
                <a:spcPct val="100000"/>
              </a:lnSpc>
              <a:spcBef>
                <a:spcPts val="484"/>
              </a:spcBef>
              <a:buFont typeface="+mj-lt"/>
              <a:buAutoNum type="alphaUcPeriod"/>
              <a:tabLst>
                <a:tab pos="621665" algn="l"/>
                <a:tab pos="622300" algn="l"/>
              </a:tabLst>
            </a:pPr>
            <a:r>
              <a:rPr sz="3200" spc="-5" dirty="0" smtClean="0">
                <a:latin typeface="Times New Roman" pitchFamily="18" charset="0"/>
                <a:cs typeface="Times New Roman" pitchFamily="18" charset="0"/>
              </a:rPr>
              <a:t>Electron</a:t>
            </a:r>
            <a:r>
              <a:rPr sz="32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 smtClean="0">
                <a:latin typeface="Times New Roman" pitchFamily="18" charset="0"/>
                <a:cs typeface="Times New Roman" pitchFamily="18" charset="0"/>
              </a:rPr>
              <a:t>beam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622300" indent="-609600">
              <a:lnSpc>
                <a:spcPct val="100000"/>
              </a:lnSpc>
              <a:spcBef>
                <a:spcPts val="484"/>
              </a:spcBef>
              <a:buFont typeface="Wingdings" pitchFamily="2" charset="2"/>
              <a:buChar char="v"/>
              <a:tabLst>
                <a:tab pos="621665" algn="l"/>
                <a:tab pos="622300" algn="l"/>
              </a:tabLst>
            </a:pPr>
            <a:r>
              <a:rPr sz="3200" spc="-5" dirty="0" smtClean="0">
                <a:latin typeface="Times New Roman" pitchFamily="18" charset="0"/>
                <a:cs typeface="Times New Roman" pitchFamily="18" charset="0"/>
              </a:rPr>
              <a:t>Radio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active substance – </a:t>
            </a:r>
            <a:r>
              <a:rPr sz="3200" spc="-5" dirty="0" smtClean="0">
                <a:latin typeface="Times New Roman" pitchFamily="18" charset="0"/>
                <a:cs typeface="Times New Roman" pitchFamily="18" charset="0"/>
              </a:rPr>
              <a:t>cobalt</a:t>
            </a: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 smtClean="0"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3200" spc="-5" dirty="0" smtClean="0">
                <a:latin typeface="Times New Roman" pitchFamily="18" charset="0"/>
                <a:cs typeface="Times New Roman" pitchFamily="18" charset="0"/>
              </a:rPr>
              <a:t>cesium</a:t>
            </a:r>
            <a:r>
              <a:rPr sz="32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 smtClean="0">
                <a:latin typeface="Times New Roman" pitchFamily="18" charset="0"/>
                <a:cs typeface="Times New Roman" pitchFamily="18" charset="0"/>
              </a:rPr>
              <a:t>137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22300" indent="-609600">
              <a:lnSpc>
                <a:spcPct val="100000"/>
              </a:lnSpc>
              <a:spcBef>
                <a:spcPts val="484"/>
              </a:spcBef>
              <a:buFont typeface="Wingdings" pitchFamily="2" charset="2"/>
              <a:buChar char="v"/>
              <a:tabLst>
                <a:tab pos="621665" algn="l"/>
                <a:tab pos="622300" algn="l"/>
              </a:tabLst>
            </a:pPr>
            <a:r>
              <a:rPr sz="3200" spc="-5" dirty="0" smtClean="0">
                <a:latin typeface="Times New Roman" pitchFamily="18" charset="0"/>
                <a:cs typeface="Times New Roman" pitchFamily="18" charset="0"/>
              </a:rPr>
              <a:t>Unit-</a:t>
            </a:r>
            <a:r>
              <a:rPr sz="32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10" dirty="0">
                <a:latin typeface="Times New Roman" pitchFamily="18" charset="0"/>
                <a:cs typeface="Times New Roman" pitchFamily="18" charset="0"/>
              </a:rPr>
              <a:t>gray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413" y="537463"/>
            <a:ext cx="810450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55980" marR="5080" indent="-843915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latin typeface="Arial"/>
                <a:cs typeface="Arial"/>
              </a:rPr>
              <a:t>Table–1: </a:t>
            </a:r>
            <a:r>
              <a:rPr sz="1600" b="1" dirty="0">
                <a:latin typeface="Arial"/>
                <a:cs typeface="Arial"/>
              </a:rPr>
              <a:t>Food </a:t>
            </a:r>
            <a:r>
              <a:rPr sz="1600" b="1" spc="-5" dirty="0">
                <a:latin typeface="Arial"/>
                <a:cs typeface="Arial"/>
              </a:rPr>
              <a:t>items approved </a:t>
            </a:r>
            <a:r>
              <a:rPr sz="1600" b="1" dirty="0">
                <a:latin typeface="Arial"/>
                <a:cs typeface="Arial"/>
              </a:rPr>
              <a:t>for </a:t>
            </a:r>
            <a:r>
              <a:rPr sz="1600" b="1" spc="-5" dirty="0">
                <a:latin typeface="Arial"/>
                <a:cs typeface="Arial"/>
              </a:rPr>
              <a:t>radiation preservation </a:t>
            </a:r>
            <a:r>
              <a:rPr sz="1600" b="1" dirty="0">
                <a:latin typeface="Arial"/>
                <a:cs typeface="Arial"/>
              </a:rPr>
              <a:t>by the </a:t>
            </a:r>
            <a:r>
              <a:rPr sz="1600" b="1" spc="-5" dirty="0">
                <a:latin typeface="Arial"/>
                <a:cs typeface="Arial"/>
              </a:rPr>
              <a:t>Ministry </a:t>
            </a:r>
            <a:r>
              <a:rPr sz="1600" b="1" dirty="0">
                <a:latin typeface="Arial"/>
                <a:cs typeface="Arial"/>
              </a:rPr>
              <a:t>of Health &amp;  </a:t>
            </a:r>
            <a:r>
              <a:rPr sz="1600" b="1" spc="-5" dirty="0">
                <a:latin typeface="Arial"/>
                <a:cs typeface="Arial"/>
              </a:rPr>
              <a:t>Family Welfare </a:t>
            </a:r>
            <a:r>
              <a:rPr sz="1600" b="1" dirty="0">
                <a:latin typeface="Arial"/>
                <a:cs typeface="Arial"/>
              </a:rPr>
              <a:t>under </a:t>
            </a:r>
            <a:r>
              <a:rPr sz="1600" b="1" spc="-5" dirty="0">
                <a:latin typeface="Arial"/>
                <a:cs typeface="Arial"/>
              </a:rPr>
              <a:t>Prevention </a:t>
            </a:r>
            <a:r>
              <a:rPr sz="1600" b="1" dirty="0">
                <a:latin typeface="Arial"/>
                <a:cs typeface="Arial"/>
              </a:rPr>
              <a:t>of Food Adulteration Rules,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1955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72306" y="1362881"/>
          <a:ext cx="8380095" cy="52681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2885"/>
                <a:gridCol w="2689225"/>
                <a:gridCol w="1416685"/>
                <a:gridCol w="1511300"/>
              </a:tblGrid>
              <a:tr h="601027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2400" b="1" spc="-5" dirty="0">
                          <a:solidFill>
                            <a:srgbClr val="CC0000"/>
                          </a:solidFill>
                          <a:latin typeface="Times New Roman"/>
                          <a:cs typeface="Times New Roman"/>
                        </a:rPr>
                        <a:t>Name of</a:t>
                      </a:r>
                      <a:r>
                        <a:rPr sz="2400" b="1" spc="-15" dirty="0">
                          <a:solidFill>
                            <a:srgbClr val="CC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CC0000"/>
                          </a:solidFill>
                          <a:latin typeface="Times New Roman"/>
                          <a:cs typeface="Times New Roman"/>
                        </a:rPr>
                        <a:t>food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905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2400" b="1" spc="-5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Purpose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10287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905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ts val="2280"/>
                        </a:lnSpc>
                      </a:pPr>
                      <a:r>
                        <a:rPr sz="2000" b="1" spc="-5" dirty="0">
                          <a:solidFill>
                            <a:srgbClr val="CC0000"/>
                          </a:solidFill>
                          <a:latin typeface="Times New Roman"/>
                          <a:cs typeface="Times New Roman"/>
                        </a:rPr>
                        <a:t>Minimum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40335">
                        <a:lnSpc>
                          <a:spcPts val="2355"/>
                        </a:lnSpc>
                      </a:pPr>
                      <a:r>
                        <a:rPr sz="2000" b="1" spc="-5" dirty="0">
                          <a:solidFill>
                            <a:srgbClr val="CC0000"/>
                          </a:solidFill>
                          <a:latin typeface="Times New Roman"/>
                          <a:cs typeface="Times New Roman"/>
                        </a:rPr>
                        <a:t>Dose</a:t>
                      </a:r>
                      <a:r>
                        <a:rPr sz="2000" b="1" spc="-75" dirty="0">
                          <a:solidFill>
                            <a:srgbClr val="CC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CC0000"/>
                          </a:solidFill>
                          <a:latin typeface="Times New Roman"/>
                          <a:cs typeface="Times New Roman"/>
                        </a:rPr>
                        <a:t>(kGy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2700">
                      <a:solidFill>
                        <a:srgbClr val="9F9F9F"/>
                      </a:solidFill>
                      <a:prstDash val="solid"/>
                    </a:lnR>
                    <a:lnT w="1905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2280"/>
                        </a:lnSpc>
                      </a:pPr>
                      <a:r>
                        <a:rPr sz="2000" b="1" spc="-5" dirty="0">
                          <a:solidFill>
                            <a:srgbClr val="CC0000"/>
                          </a:solidFill>
                          <a:latin typeface="Times New Roman"/>
                          <a:cs typeface="Times New Roman"/>
                        </a:rPr>
                        <a:t>Maximum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ts val="2355"/>
                        </a:lnSpc>
                      </a:pPr>
                      <a:r>
                        <a:rPr sz="2000" b="1" spc="-5" dirty="0">
                          <a:solidFill>
                            <a:srgbClr val="CC0000"/>
                          </a:solidFill>
                          <a:latin typeface="Times New Roman"/>
                          <a:cs typeface="Times New Roman"/>
                        </a:rPr>
                        <a:t>Dose</a:t>
                      </a:r>
                      <a:r>
                        <a:rPr sz="2000" b="1" spc="-75" dirty="0">
                          <a:solidFill>
                            <a:srgbClr val="CC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CC0000"/>
                          </a:solidFill>
                          <a:latin typeface="Times New Roman"/>
                          <a:cs typeface="Times New Roman"/>
                        </a:rPr>
                        <a:t>(kGy)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905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  <a:tr h="311331">
                <a:tc>
                  <a:txBody>
                    <a:bodyPr/>
                    <a:lstStyle/>
                    <a:p>
                      <a:pPr marL="105410">
                        <a:lnSpc>
                          <a:spcPts val="2095"/>
                        </a:lnSpc>
                        <a:spcBef>
                          <a:spcPts val="254"/>
                        </a:spcBef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Times New Roman"/>
                          <a:cs typeface="Times New Roman"/>
                        </a:rPr>
                        <a:t>Onion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</a:tcPr>
                </a:tc>
                <a:tc rowSpan="4">
                  <a:txBody>
                    <a:bodyPr/>
                    <a:lstStyle/>
                    <a:p>
                      <a:pPr marR="53975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0.03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R="53975" algn="ctr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0.06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R="53975" algn="ctr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0.03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R="53975" algn="ctr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0.03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0.03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1594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270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2641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0.09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036955" marR="1082675" indent="-635" algn="ctr">
                        <a:lnSpc>
                          <a:spcPts val="2160"/>
                        </a:lnSpc>
                        <a:spcBef>
                          <a:spcPts val="35"/>
                        </a:spcBef>
                      </a:pPr>
                      <a:r>
                        <a:rPr sz="1800" dirty="0">
                          <a:solidFill>
                            <a:srgbClr val="008000"/>
                          </a:solidFill>
                          <a:latin typeface="Times New Roman"/>
                          <a:cs typeface="Times New Roman"/>
                        </a:rPr>
                        <a:t>Potato  Ginger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Sprout</a:t>
                      </a:r>
                      <a:r>
                        <a:rPr sz="1800" spc="-2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inhibition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61925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1594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270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995"/>
                        </a:lnSpc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0.15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500380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0.15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R="44450" algn="ctr">
                        <a:lnSpc>
                          <a:spcPts val="2060"/>
                        </a:lnSpc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Times New Roman"/>
                          <a:cs typeface="Times New Roman"/>
                        </a:rPr>
                        <a:t>Garlic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1594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270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7530" algn="r">
                        <a:lnSpc>
                          <a:spcPts val="1995"/>
                        </a:lnSpc>
                      </a:pPr>
                      <a:r>
                        <a:rPr sz="180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0.15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</a:tcPr>
                </a:tc>
              </a:tr>
              <a:tr h="378525">
                <a:tc>
                  <a:txBody>
                    <a:bodyPr/>
                    <a:lstStyle/>
                    <a:p>
                      <a:pPr marL="105410">
                        <a:lnSpc>
                          <a:spcPts val="2360"/>
                        </a:lnSpc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Times New Roman"/>
                          <a:cs typeface="Times New Roman"/>
                        </a:rPr>
                        <a:t>Shallots </a:t>
                      </a:r>
                      <a:r>
                        <a:rPr sz="1800" dirty="0">
                          <a:solidFill>
                            <a:srgbClr val="008000"/>
                          </a:solidFill>
                          <a:latin typeface="Times New Roman"/>
                          <a:cs typeface="Times New Roman"/>
                        </a:rPr>
                        <a:t>(Small</a:t>
                      </a:r>
                      <a:r>
                        <a:rPr sz="1800" spc="-5" dirty="0">
                          <a:solidFill>
                            <a:srgbClr val="008000"/>
                          </a:solidFill>
                          <a:latin typeface="Times New Roman"/>
                          <a:cs typeface="Times New Roman"/>
                        </a:rPr>
                        <a:t> onion</a:t>
                      </a:r>
                      <a:r>
                        <a:rPr sz="2000" spc="-5" dirty="0">
                          <a:solidFill>
                            <a:srgbClr val="008000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1594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270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7530" algn="r">
                        <a:lnSpc>
                          <a:spcPts val="1995"/>
                        </a:lnSpc>
                      </a:pPr>
                      <a:r>
                        <a:rPr sz="180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0.15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  <a:tr h="787152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Mango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1049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2945" marR="680720" indent="-75565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180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Dis</a:t>
                      </a:r>
                      <a:r>
                        <a:rPr sz="1800" spc="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nfestation  </a:t>
                      </a: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(Quarantine)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1049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0.25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1049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270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26415" algn="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180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0.75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10490" marB="0">
                    <a:lnL w="1270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  <a:tr h="1150004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80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Rice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105410" marR="27432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Semolina </a:t>
                      </a: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(sooji, rawa),  Wheat </a:t>
                      </a:r>
                      <a:r>
                        <a:rPr sz="180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atta, </a:t>
                      </a: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maida  Raisin, </a:t>
                      </a:r>
                      <a:r>
                        <a:rPr sz="180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figs, </a:t>
                      </a: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dried</a:t>
                      </a:r>
                      <a:r>
                        <a:rPr sz="1800" spc="-3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dates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Disinfestation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975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80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0.25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R="53975" algn="ctr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0.25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0.25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270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244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80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1.0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R="55880" algn="ctr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1.0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0.75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  <a:tr h="602615">
                <a:tc>
                  <a:txBody>
                    <a:bodyPr/>
                    <a:lstStyle/>
                    <a:p>
                      <a:pPr marL="105410">
                        <a:lnSpc>
                          <a:spcPts val="2150"/>
                        </a:lnSpc>
                        <a:spcBef>
                          <a:spcPts val="464"/>
                        </a:spcBef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Meat and </a:t>
                      </a:r>
                      <a:r>
                        <a:rPr sz="180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meat</a:t>
                      </a:r>
                      <a:r>
                        <a:rPr sz="1800" spc="19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products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105410">
                        <a:lnSpc>
                          <a:spcPts val="2055"/>
                        </a:lnSpc>
                      </a:pPr>
                      <a:r>
                        <a:rPr sz="180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including</a:t>
                      </a:r>
                      <a:r>
                        <a:rPr sz="1800" spc="-2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chicken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9054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50"/>
                        </a:lnSpc>
                        <a:spcBef>
                          <a:spcPts val="464"/>
                        </a:spcBef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Shelf-life extension</a:t>
                      </a:r>
                      <a:r>
                        <a:rPr sz="1800" spc="-2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and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635" algn="ctr">
                        <a:lnSpc>
                          <a:spcPts val="2055"/>
                        </a:lnSpc>
                      </a:pPr>
                      <a:r>
                        <a:rPr sz="180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pathogen</a:t>
                      </a:r>
                      <a:r>
                        <a:rPr sz="1800" spc="-3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control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9054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2.5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270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89280" algn="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80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4.0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  <a:tr h="598658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Spices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905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50"/>
                        </a:lnSpc>
                        <a:spcBef>
                          <a:spcPts val="180"/>
                        </a:spcBef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Microbial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ts val="2150"/>
                        </a:lnSpc>
                      </a:pPr>
                      <a:r>
                        <a:rPr sz="180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decontamination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905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6.0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270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905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26415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800" dirty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14.0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9050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3411" y="286004"/>
            <a:ext cx="7833359" cy="859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latin typeface="Arial"/>
                <a:cs typeface="Arial"/>
              </a:rPr>
              <a:t>Table–2: Additional </a:t>
            </a:r>
            <a:r>
              <a:rPr sz="1600" b="1" dirty="0">
                <a:latin typeface="Arial"/>
                <a:cs typeface="Arial"/>
              </a:rPr>
              <a:t>food </a:t>
            </a:r>
            <a:r>
              <a:rPr sz="1600" b="1" spc="-5" dirty="0">
                <a:latin typeface="Arial"/>
                <a:cs typeface="Arial"/>
              </a:rPr>
              <a:t>items recommended </a:t>
            </a:r>
            <a:r>
              <a:rPr sz="1600" b="1" dirty="0">
                <a:latin typeface="Arial"/>
                <a:cs typeface="Arial"/>
              </a:rPr>
              <a:t>by the Central Committee for</a:t>
            </a:r>
            <a:r>
              <a:rPr sz="1600" b="1" spc="9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Food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35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</a:pPr>
            <a:r>
              <a:rPr sz="1600" b="1" spc="-5" dirty="0">
                <a:latin typeface="Arial"/>
                <a:cs typeface="Arial"/>
              </a:rPr>
              <a:t>Standards </a:t>
            </a:r>
            <a:r>
              <a:rPr sz="1600" b="1" dirty="0">
                <a:latin typeface="Arial"/>
                <a:cs typeface="Arial"/>
              </a:rPr>
              <a:t>for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approval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24732" y="1513192"/>
          <a:ext cx="8281669" cy="48723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5939"/>
                <a:gridCol w="2284730"/>
                <a:gridCol w="2042160"/>
                <a:gridCol w="2148840"/>
              </a:tblGrid>
              <a:tr h="1129538">
                <a:tc>
                  <a:txBody>
                    <a:bodyPr/>
                    <a:lstStyle/>
                    <a:p>
                      <a:pPr marL="575310" marR="291465" indent="-271780">
                        <a:lnSpc>
                          <a:spcPts val="2850"/>
                        </a:lnSpc>
                        <a:spcBef>
                          <a:spcPts val="145"/>
                        </a:spcBef>
                      </a:pPr>
                      <a:r>
                        <a:rPr sz="24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Name</a:t>
                      </a:r>
                      <a:r>
                        <a:rPr sz="2400" b="1" spc="-8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of  food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28575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30"/>
                        </a:spcBef>
                      </a:pPr>
                      <a:r>
                        <a:rPr sz="20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Purpose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4511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2700">
                      <a:solidFill>
                        <a:srgbClr val="9F9F9F"/>
                      </a:solidFill>
                      <a:prstDash val="solid"/>
                    </a:lnR>
                    <a:lnT w="28575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9140" marR="112395" indent="-619125">
                        <a:lnSpc>
                          <a:spcPts val="2380"/>
                        </a:lnSpc>
                        <a:spcBef>
                          <a:spcPts val="610"/>
                        </a:spcBef>
                      </a:pPr>
                      <a:r>
                        <a:rPr sz="20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Minimum</a:t>
                      </a:r>
                      <a:r>
                        <a:rPr sz="2000" b="1" spc="-9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Dose  (kGy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28575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7395" marR="139700" indent="-605155">
                        <a:lnSpc>
                          <a:spcPts val="2380"/>
                        </a:lnSpc>
                        <a:spcBef>
                          <a:spcPts val="850"/>
                        </a:spcBef>
                      </a:pPr>
                      <a:r>
                        <a:rPr sz="20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Maximum</a:t>
                      </a:r>
                      <a:r>
                        <a:rPr sz="2000" b="1" spc="-8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Dose  (kGy)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0795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28575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  <a:tr h="1479308">
                <a:tc>
                  <a:txBody>
                    <a:bodyPr/>
                    <a:lstStyle/>
                    <a:p>
                      <a:pPr marL="290830" marR="280670" indent="-69850" algn="ctr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Pulses  Dried</a:t>
                      </a:r>
                      <a:r>
                        <a:rPr sz="2000" b="1" spc="-8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sea-  foods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20014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Disinfestation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270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0.25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0.25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1.0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1.0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  <a:tr h="1138428">
                <a:tc>
                  <a:txBody>
                    <a:bodyPr/>
                    <a:lstStyle/>
                    <a:p>
                      <a:pPr marL="559435" marR="259079" indent="-289560">
                        <a:lnSpc>
                          <a:spcPts val="2380"/>
                        </a:lnSpc>
                        <a:spcBef>
                          <a:spcPts val="680"/>
                        </a:spcBef>
                      </a:pP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Fresh</a:t>
                      </a:r>
                      <a:r>
                        <a:rPr sz="2000" b="1" spc="-7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sea-  foods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8636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50" marR="318135" indent="281940">
                        <a:lnSpc>
                          <a:spcPts val="2380"/>
                        </a:lnSpc>
                        <a:spcBef>
                          <a:spcPts val="680"/>
                        </a:spcBef>
                      </a:pP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Shelf-life  </a:t>
                      </a:r>
                      <a:r>
                        <a:rPr sz="2000" b="1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2000" b="1" spc="-10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2000" b="1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ancement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8636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270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550">
                        <a:latin typeface="Times New Roman"/>
                        <a:cs typeface="Times New Roman"/>
                      </a:endParaRPr>
                    </a:p>
                    <a:p>
                      <a:pPr marR="836294" algn="r">
                        <a:lnSpc>
                          <a:spcPct val="100000"/>
                        </a:lnSpc>
                      </a:pPr>
                      <a:r>
                        <a:rPr sz="2000" b="1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1.0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270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3.0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  <a:tr h="1125080">
                <a:tc>
                  <a:txBody>
                    <a:bodyPr/>
                    <a:lstStyle/>
                    <a:p>
                      <a:pPr marL="559435" marR="187960" indent="-360045">
                        <a:lnSpc>
                          <a:spcPts val="2380"/>
                        </a:lnSpc>
                        <a:spcBef>
                          <a:spcPts val="925"/>
                        </a:spcBef>
                      </a:pP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Frozen</a:t>
                      </a:r>
                      <a:r>
                        <a:rPr sz="2000" b="1" spc="-6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sea-  foods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17475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285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835" marR="556895" indent="-147955">
                        <a:lnSpc>
                          <a:spcPts val="2380"/>
                        </a:lnSpc>
                        <a:spcBef>
                          <a:spcPts val="925"/>
                        </a:spcBef>
                      </a:pPr>
                      <a:r>
                        <a:rPr sz="2000" b="1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Path</a:t>
                      </a:r>
                      <a:r>
                        <a:rPr sz="2000" b="1" spc="-10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2000" b="1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gen  </a:t>
                      </a: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control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17475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270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285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marR="836294" algn="r">
                        <a:lnSpc>
                          <a:spcPct val="100000"/>
                        </a:lnSpc>
                      </a:pPr>
                      <a:r>
                        <a:rPr sz="2000" b="1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4.0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285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6.0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28575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1591" y="284480"/>
            <a:ext cx="601853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Low dose</a:t>
            </a:r>
            <a:r>
              <a:rPr spc="-10" dirty="0"/>
              <a:t> </a:t>
            </a:r>
            <a:r>
              <a:rPr spc="-5" dirty="0"/>
              <a:t>applications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19856" y="1517650"/>
          <a:ext cx="5105400" cy="48658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4665"/>
                <a:gridCol w="2070735"/>
              </a:tblGrid>
              <a:tr h="1383220">
                <a:tc>
                  <a:txBody>
                    <a:bodyPr/>
                    <a:lstStyle/>
                    <a:p>
                      <a:pPr marL="105410" marR="563245">
                        <a:lnSpc>
                          <a:spcPct val="100000"/>
                        </a:lnSpc>
                        <a:spcBef>
                          <a:spcPts val="1225"/>
                        </a:spcBef>
                      </a:pPr>
                      <a:r>
                        <a:rPr sz="2200" b="1" spc="-10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Sprout </a:t>
                      </a:r>
                      <a:r>
                        <a:rPr sz="2200" b="1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inhibition</a:t>
                      </a:r>
                      <a:r>
                        <a:rPr sz="2200" b="1" spc="-65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in  bulbs and</a:t>
                      </a:r>
                      <a:r>
                        <a:rPr sz="2200" b="1" spc="-40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tubers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155575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28575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L="153035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0.03 - 0.15</a:t>
                      </a:r>
                      <a:r>
                        <a:rPr sz="2000" b="1" spc="-60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kGy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28575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  <a:tr h="1399597">
                <a:tc>
                  <a:txBody>
                    <a:bodyPr/>
                    <a:lstStyle/>
                    <a:p>
                      <a:pPr marL="105410" marR="1211580">
                        <a:lnSpc>
                          <a:spcPts val="2610"/>
                        </a:lnSpc>
                        <a:spcBef>
                          <a:spcPts val="1605"/>
                        </a:spcBef>
                      </a:pPr>
                      <a:r>
                        <a:rPr sz="2200" b="1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Delay of</a:t>
                      </a:r>
                      <a:r>
                        <a:rPr sz="2200" b="1" spc="-9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b="1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fruit  ripening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203835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 marL="153035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0.25 - 0.75</a:t>
                      </a:r>
                      <a:r>
                        <a:rPr sz="2000" b="1" spc="-60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kGy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  <a:tr h="2083053">
                <a:tc>
                  <a:txBody>
                    <a:bodyPr/>
                    <a:lstStyle/>
                    <a:p>
                      <a:pPr marL="105410" marR="412115">
                        <a:lnSpc>
                          <a:spcPct val="100000"/>
                        </a:lnSpc>
                        <a:spcBef>
                          <a:spcPts val="1590"/>
                        </a:spcBef>
                      </a:pPr>
                      <a:r>
                        <a:rPr sz="2200" b="1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Insect disinfestation  including</a:t>
                      </a:r>
                      <a:r>
                        <a:rPr sz="2200" b="1" spc="-90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5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quarantine  treatment </a:t>
                      </a:r>
                      <a:r>
                        <a:rPr sz="2200" b="1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and  elimination of food  borne</a:t>
                      </a:r>
                      <a:r>
                        <a:rPr sz="2200" b="1" spc="-30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parasites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20193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285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3289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0.25 - 1</a:t>
                      </a:r>
                      <a:r>
                        <a:rPr sz="2000" b="1" spc="-4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kGy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28575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5486400" y="2133600"/>
            <a:ext cx="3567049" cy="3810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192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Medium dose</a:t>
            </a:r>
            <a:r>
              <a:rPr spc="5" dirty="0"/>
              <a:t> </a:t>
            </a:r>
            <a:r>
              <a:rPr spc="-5" dirty="0"/>
              <a:t>applications</a:t>
            </a:r>
          </a:p>
        </p:txBody>
      </p:sp>
      <p:sp>
        <p:nvSpPr>
          <p:cNvPr id="3" name="object 3"/>
          <p:cNvSpPr/>
          <p:nvPr/>
        </p:nvSpPr>
        <p:spPr>
          <a:xfrm>
            <a:off x="5641975" y="2133600"/>
            <a:ext cx="3101975" cy="3914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19868" y="1746250"/>
          <a:ext cx="5402579" cy="4486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7500"/>
                <a:gridCol w="1275079"/>
              </a:tblGrid>
              <a:tr h="1490789">
                <a:tc>
                  <a:txBody>
                    <a:bodyPr/>
                    <a:lstStyle/>
                    <a:p>
                      <a:pPr marL="105410" marR="158750">
                        <a:lnSpc>
                          <a:spcPts val="2880"/>
                        </a:lnSpc>
                        <a:spcBef>
                          <a:spcPts val="65"/>
                        </a:spcBef>
                      </a:pPr>
                      <a:r>
                        <a:rPr sz="2400" b="1" spc="-5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Reduction </a:t>
                      </a:r>
                      <a:r>
                        <a:rPr sz="2400" b="1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of spoilage  </a:t>
                      </a:r>
                      <a:r>
                        <a:rPr sz="2400" b="1" spc="-10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microbes </a:t>
                      </a:r>
                      <a:r>
                        <a:rPr sz="2400" b="1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2400" b="1" spc="-10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improve </a:t>
                      </a:r>
                      <a:r>
                        <a:rPr sz="2400" b="1" spc="-5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shelf-life  </a:t>
                      </a:r>
                      <a:r>
                        <a:rPr sz="2400" b="1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of meat, poultry </a:t>
                      </a:r>
                      <a:r>
                        <a:rPr sz="2400" b="1" spc="-5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and seafoods  under</a:t>
                      </a:r>
                      <a:r>
                        <a:rPr sz="2400" b="1" spc="-45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refrigeration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28575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390"/>
                        </a:lnSpc>
                      </a:pP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1.5 -</a:t>
                      </a:r>
                      <a:r>
                        <a:rPr sz="2000" b="1" spc="-50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2390"/>
                        </a:lnSpc>
                      </a:pPr>
                      <a:r>
                        <a:rPr sz="2000" b="1" spc="-10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kGy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28575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  <a:tr h="1504880">
                <a:tc>
                  <a:txBody>
                    <a:bodyPr/>
                    <a:lstStyle/>
                    <a:p>
                      <a:pPr marL="105410" marR="30607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spc="-5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Elimination </a:t>
                      </a:r>
                      <a:r>
                        <a:rPr sz="2400" b="1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2400" b="1" spc="-5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pathogenic  </a:t>
                      </a:r>
                      <a:r>
                        <a:rPr sz="2400" b="1" spc="-10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microbes </a:t>
                      </a:r>
                      <a:r>
                        <a:rPr sz="2400" b="1" spc="-5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sz="2400" b="1" spc="-15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fresh </a:t>
                      </a:r>
                      <a:r>
                        <a:rPr sz="2400" b="1" spc="-5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2400" b="1" spc="-10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frozen  </a:t>
                      </a:r>
                      <a:r>
                        <a:rPr sz="2400" b="1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meat, </a:t>
                      </a:r>
                      <a:r>
                        <a:rPr sz="2400" b="1" spc="-5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poultry and</a:t>
                      </a:r>
                      <a:r>
                        <a:rPr sz="2400" b="1" spc="-35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seafoods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3 - 7</a:t>
                      </a:r>
                      <a:r>
                        <a:rPr sz="2000" b="1" spc="-7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kGy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  <a:tr h="1490726">
                <a:tc>
                  <a:txBody>
                    <a:bodyPr/>
                    <a:lstStyle/>
                    <a:p>
                      <a:pPr marL="105410" marR="42290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spc="-5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Reducing number </a:t>
                      </a:r>
                      <a:r>
                        <a:rPr sz="2400" b="1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of  </a:t>
                      </a:r>
                      <a:r>
                        <a:rPr sz="2400" b="1" spc="-5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microorganisms in spices</a:t>
                      </a:r>
                      <a:r>
                        <a:rPr sz="2400" b="1" spc="-45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to  </a:t>
                      </a:r>
                      <a:r>
                        <a:rPr sz="2400" b="1" spc="-10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improve </a:t>
                      </a:r>
                      <a:r>
                        <a:rPr sz="2400" b="1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hygienic</a:t>
                      </a:r>
                      <a:r>
                        <a:rPr sz="2400" b="1" spc="-35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CC0066"/>
                          </a:solidFill>
                          <a:latin typeface="Times New Roman"/>
                          <a:cs typeface="Times New Roman"/>
                        </a:rPr>
                        <a:t>quality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285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2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2000" b="1" spc="-30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CC0066"/>
                          </a:solidFill>
                          <a:latin typeface="Arial"/>
                          <a:cs typeface="Arial"/>
                        </a:rPr>
                        <a:t>kGy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9050">
                      <a:solidFill>
                        <a:srgbClr val="9F9F9F"/>
                      </a:solidFill>
                      <a:prstDash val="solid"/>
                    </a:lnL>
                    <a:lnR w="1905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28575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23338" y="2386583"/>
            <a:ext cx="4383023" cy="1482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86000" y="2362200"/>
            <a:ext cx="4381500" cy="1481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357</Words>
  <Application>Microsoft Office PowerPoint</Application>
  <PresentationFormat>On-screen Show (4:3)</PresentationFormat>
  <Paragraphs>112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INTRODUCATION </vt:lpstr>
      <vt:lpstr>Slide 3</vt:lpstr>
      <vt:lpstr>Slide 4</vt:lpstr>
      <vt:lpstr>Slide 5</vt:lpstr>
      <vt:lpstr>Low dose applications</vt:lpstr>
      <vt:lpstr>Medium dose applications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A_Jay</cp:lastModifiedBy>
  <cp:revision>2</cp:revision>
  <dcterms:created xsi:type="dcterms:W3CDTF">2018-05-29T10:34:30Z</dcterms:created>
  <dcterms:modified xsi:type="dcterms:W3CDTF">2018-09-23T05:44:51Z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2010-04-04T00:00:00Z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2018-05-29T00:00:00Z</vt:filetime>
  </property>
</Properties>
</file>