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22782" y="1415033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21892" y="1339596"/>
            <a:ext cx="304927" cy="2866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310D0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75226" y="461517"/>
            <a:ext cx="132333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38986" y="2545816"/>
            <a:ext cx="6511925" cy="1443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310D0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7466076" y="950975"/>
            <a:ext cx="87934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11553" y="447497"/>
            <a:ext cx="7093584" cy="1335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en-IN" sz="4300" spc="-5" dirty="0" smtClean="0">
                <a:solidFill>
                  <a:srgbClr val="000000"/>
                </a:solidFill>
              </a:rPr>
              <a:t>Characteristics of Instruments</a:t>
            </a:r>
            <a:endParaRPr sz="4300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48768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Kanchan</a:t>
            </a:r>
            <a:endParaRPr lang="en-IN" dirty="0" smtClean="0"/>
          </a:p>
          <a:p>
            <a:r>
              <a:rPr lang="en-IN" dirty="0" err="1" smtClean="0"/>
              <a:t>Deptt</a:t>
            </a:r>
            <a:r>
              <a:rPr lang="en-IN" dirty="0" smtClean="0"/>
              <a:t> of Food Technology</a:t>
            </a:r>
          </a:p>
          <a:p>
            <a:r>
              <a:rPr lang="en-IN" dirty="0" smtClean="0"/>
              <a:t>CBL Polytechnic, </a:t>
            </a:r>
            <a:r>
              <a:rPr lang="en-IN" dirty="0" err="1" smtClean="0"/>
              <a:t>Bhiwani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95400" y="380998"/>
            <a:ext cx="7848600" cy="6476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7847" y="1008888"/>
            <a:ext cx="2034539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6270" y="1150747"/>
            <a:ext cx="1379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4.Drift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7223759" cy="4767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drift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defined as the gradual shift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 indication over a period of time where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input variable does not</a:t>
            </a:r>
            <a:r>
              <a:rPr sz="2600" spc="-3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change.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Drift may be caused because of environment  factors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like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stray electric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fields, stray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magnetic  fields, thermal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e.m.fs,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temperature,  mechanical vibrations</a:t>
            </a:r>
            <a:r>
              <a:rPr sz="2600" spc="-3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52578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Drift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classified into three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categories:</a:t>
            </a:r>
            <a:endParaRPr sz="2600">
              <a:latin typeface="Arial"/>
              <a:cs typeface="Arial"/>
            </a:endParaRPr>
          </a:p>
          <a:p>
            <a:pPr marL="525780" indent="-51371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AutoNum type="arabicPeriod"/>
              <a:tabLst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Zero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drift</a:t>
            </a:r>
            <a:endParaRPr sz="2600">
              <a:latin typeface="Arial"/>
              <a:cs typeface="Arial"/>
            </a:endParaRPr>
          </a:p>
          <a:p>
            <a:pPr marL="52578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AutoNum type="arabicPeriod"/>
              <a:tabLst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Span drift or sensitivity</a:t>
            </a:r>
            <a:r>
              <a:rPr sz="2600" spc="-3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drift</a:t>
            </a:r>
            <a:endParaRPr sz="2600">
              <a:latin typeface="Arial"/>
              <a:cs typeface="Arial"/>
            </a:endParaRPr>
          </a:p>
          <a:p>
            <a:pPr marL="52578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AutoNum type="arabicPeriod"/>
              <a:tabLst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Zonal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drift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2028" y="1008888"/>
            <a:ext cx="3727704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0069" y="1150747"/>
            <a:ext cx="3072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5. Static</a:t>
            </a:r>
            <a:r>
              <a:rPr spc="-60" dirty="0"/>
              <a:t> </a:t>
            </a:r>
            <a:r>
              <a:rPr spc="-5" dirty="0"/>
              <a:t>error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722312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deviation from the true value of the  measured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variable.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involves the comparison of an unknown  quantity with an accepted standard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quantity.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degree to which an instrument approaches 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its excepted value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expressed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terms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error  of measurement.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5847" y="243840"/>
            <a:ext cx="3560063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83889" y="385317"/>
            <a:ext cx="29070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6.Dead</a:t>
            </a:r>
            <a:r>
              <a:rPr spc="-40" dirty="0"/>
              <a:t> </a:t>
            </a:r>
            <a:r>
              <a:rPr spc="-5" dirty="0"/>
              <a:t>zone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045209"/>
            <a:ext cx="7223759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largest changes of input quantity for  which there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no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output.</a:t>
            </a:r>
            <a:endParaRPr sz="26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For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e.g. the input that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applied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  instrument may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not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sufficient 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overcome  friction.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will only respond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when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overcomes  the friction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forces.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00600" y="3581400"/>
            <a:ext cx="3486911" cy="2877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223" y="0"/>
            <a:ext cx="2875787" cy="966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91736" y="66243"/>
            <a:ext cx="22891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7.Precis</a:t>
            </a:r>
            <a:r>
              <a:rPr sz="3600" spc="5" dirty="0"/>
              <a:t>i</a:t>
            </a:r>
            <a:r>
              <a:rPr sz="3600" dirty="0"/>
              <a:t>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526286" y="624586"/>
            <a:ext cx="7249795" cy="607758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5400" marR="17780" algn="just">
              <a:lnSpc>
                <a:spcPts val="2810"/>
              </a:lnSpc>
              <a:spcBef>
                <a:spcPts val="45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609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measure of the reproducibility of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measurement that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given a fixed value of  variable.</a:t>
            </a:r>
            <a:endParaRPr sz="2600">
              <a:latin typeface="Arial"/>
              <a:cs typeface="Arial"/>
            </a:endParaRPr>
          </a:p>
          <a:p>
            <a:pPr marL="25400" marR="17780" algn="just">
              <a:lnSpc>
                <a:spcPct val="90000"/>
              </a:lnSpc>
              <a:spcBef>
                <a:spcPts val="55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616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Precision 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measure of the degree to which  successive measurements 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differ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from each  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other.</a:t>
            </a:r>
            <a:endParaRPr sz="2600">
              <a:latin typeface="Arial"/>
              <a:cs typeface="Arial"/>
            </a:endParaRPr>
          </a:p>
          <a:p>
            <a:pPr marL="25400" marR="19685" algn="just">
              <a:lnSpc>
                <a:spcPts val="2810"/>
              </a:lnSpc>
              <a:spcBef>
                <a:spcPts val="64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609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For example consider an instrument on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which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readings can be taken upto 1∕100</a:t>
            </a:r>
            <a:r>
              <a:rPr sz="2550" baseline="26143" dirty="0">
                <a:solidFill>
                  <a:srgbClr val="310D04"/>
                </a:solidFill>
                <a:latin typeface="Arial"/>
                <a:cs typeface="Arial"/>
              </a:rPr>
              <a:t>th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</a:t>
            </a:r>
            <a:r>
              <a:rPr sz="2600" spc="-21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unit.</a:t>
            </a:r>
            <a:endParaRPr sz="2600">
              <a:latin typeface="Arial"/>
              <a:cs typeface="Arial"/>
            </a:endParaRPr>
          </a:p>
          <a:p>
            <a:pPr marL="25400" marR="17780" algn="just">
              <a:lnSpc>
                <a:spcPct val="90000"/>
              </a:lnSpc>
              <a:spcBef>
                <a:spcPts val="55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528320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instrument has zero adjustment 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error.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So, when we take a readings, the instrument 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is 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highly precise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. However as the instrument has  a zero adjustment error the readings obtained  are precise, but they are not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accurate.</a:t>
            </a:r>
            <a:endParaRPr sz="2600">
              <a:latin typeface="Arial"/>
              <a:cs typeface="Arial"/>
            </a:endParaRPr>
          </a:p>
          <a:p>
            <a:pPr marL="25400" marR="19685" algn="just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609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Thus, when a set of readings show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precision,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results agree among themselves. 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However,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not essential that the results are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accurate.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20724" y="422148"/>
            <a:ext cx="7368540" cy="1024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546861"/>
            <a:ext cx="665543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Precision Measuring</a:t>
            </a:r>
            <a:r>
              <a:rPr sz="3600" spc="-125" dirty="0"/>
              <a:t> </a:t>
            </a:r>
            <a:r>
              <a:rPr sz="3600" dirty="0"/>
              <a:t>instruments</a:t>
            </a:r>
            <a:endParaRPr sz="3600"/>
          </a:p>
        </p:txBody>
      </p:sp>
      <p:sp>
        <p:nvSpPr>
          <p:cNvPr id="4" name="object 4"/>
          <p:cNvSpPr/>
          <p:nvPr/>
        </p:nvSpPr>
        <p:spPr>
          <a:xfrm>
            <a:off x="1905000" y="1905000"/>
            <a:ext cx="5943600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8415" y="1008888"/>
            <a:ext cx="3613403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6457" y="1150747"/>
            <a:ext cx="2959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8.Threshsold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7223759" cy="1688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  <a:tab pos="1926589" algn="l"/>
                <a:tab pos="2374900" algn="l"/>
                <a:tab pos="3044190" algn="l"/>
                <a:tab pos="4464685" algn="l"/>
                <a:tab pos="640080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Threshold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the	smal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l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st	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ea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ur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ble	input,  below which no output change can be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identified.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  <a:tab pos="1224280" algn="l"/>
                <a:tab pos="2846070" algn="l"/>
                <a:tab pos="4449445" algn="l"/>
                <a:tab pos="660336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While	s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p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cifyi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g	thres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old,	man</a:t>
            </a:r>
            <a:r>
              <a:rPr sz="2600" spc="10" dirty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fa</a:t>
            </a:r>
            <a:r>
              <a:rPr sz="2600" spc="10" dirty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tures	gi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v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  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first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detectable output</a:t>
            </a:r>
            <a:r>
              <a:rPr sz="2600" spc="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change.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73423" y="170687"/>
            <a:ext cx="2848355" cy="1024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67936" y="295402"/>
            <a:ext cx="21367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9.</a:t>
            </a:r>
            <a:r>
              <a:rPr sz="3600" spc="-5" dirty="0"/>
              <a:t>Li</a:t>
            </a:r>
            <a:r>
              <a:rPr sz="3600" spc="5" dirty="0"/>
              <a:t>n</a:t>
            </a:r>
            <a:r>
              <a:rPr sz="3600" spc="-5" dirty="0"/>
              <a:t>ea</a:t>
            </a:r>
            <a:r>
              <a:rPr sz="3600" dirty="0"/>
              <a:t>rity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554225" y="892809"/>
            <a:ext cx="7223125" cy="3425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Linearity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defined as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ability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an  instrument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reproduce its input</a:t>
            </a:r>
            <a:r>
              <a:rPr sz="2600" spc="-3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linearly.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9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Linearity 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simply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measure of the maximum  deviation of the calibration points from the ideal  straight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line.</a:t>
            </a:r>
            <a:endParaRPr sz="2600">
              <a:latin typeface="Arial"/>
              <a:cs typeface="Arial"/>
            </a:endParaRPr>
          </a:p>
          <a:p>
            <a:pPr marL="248285" indent="-23622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Linearity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defined as,</a:t>
            </a:r>
            <a:endParaRPr sz="2600">
              <a:latin typeface="Arial"/>
              <a:cs typeface="Arial"/>
            </a:endParaRPr>
          </a:p>
          <a:p>
            <a:pPr marL="12700" marR="5080" indent="549910" algn="just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linearity=Maximum deviation of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o/p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from  idealized straight line ∕ Actual</a:t>
            </a:r>
            <a:r>
              <a:rPr sz="2600" spc="-16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readings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3144" y="609600"/>
            <a:ext cx="7077456" cy="5100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3967" y="624840"/>
            <a:ext cx="3163824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82009" y="766317"/>
            <a:ext cx="2508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10.Stability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54225" y="1502105"/>
            <a:ext cx="7223759" cy="1688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ability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an instrument to retain its  performance throughout its specified storage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life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and operating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life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is called as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Stability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marL="248285" indent="-23558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Stability measurement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instruments:-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86000" y="3352800"/>
            <a:ext cx="5151120" cy="3112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9763" y="295656"/>
            <a:ext cx="5099304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59763" y="950975"/>
            <a:ext cx="3575304" cy="1220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1553" y="447497"/>
            <a:ext cx="4243070" cy="133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Characteristics</a:t>
            </a:r>
            <a:r>
              <a:rPr sz="4300" spc="-30" dirty="0"/>
              <a:t> </a:t>
            </a:r>
            <a:r>
              <a:rPr sz="4300" spc="-5" dirty="0"/>
              <a:t>of  Instruments</a:t>
            </a:r>
            <a:endParaRPr sz="4300"/>
          </a:p>
        </p:txBody>
      </p:sp>
      <p:sp>
        <p:nvSpPr>
          <p:cNvPr id="5" name="object 5"/>
          <p:cNvSpPr txBox="1"/>
          <p:nvPr/>
        </p:nvSpPr>
        <p:spPr>
          <a:xfrm>
            <a:off x="1538986" y="1825193"/>
            <a:ext cx="4603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4380" indent="-74231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Wingdings"/>
              <a:buChar char=""/>
              <a:tabLst>
                <a:tab pos="754380" algn="l"/>
                <a:tab pos="755015" algn="l"/>
                <a:tab pos="2519680" algn="l"/>
                <a:tab pos="3752850" algn="l"/>
              </a:tabLst>
            </a:pP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There	are	</a:t>
            </a:r>
            <a:r>
              <a:rPr sz="3600" spc="-210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wo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89597" y="1825193"/>
            <a:ext cx="2072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77035" algn="l"/>
              </a:tabLst>
            </a:pP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types	of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8986" y="2374519"/>
            <a:ext cx="6967220" cy="354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438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characteristics of</a:t>
            </a:r>
            <a:r>
              <a:rPr sz="3600" spc="-5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310D04"/>
                </a:solidFill>
                <a:latin typeface="Arial"/>
                <a:cs typeface="Arial"/>
              </a:rPr>
              <a:t>instruments:-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800">
              <a:latin typeface="Times New Roman"/>
              <a:cs typeface="Times New Roman"/>
            </a:endParaRPr>
          </a:p>
          <a:p>
            <a:pPr marL="754380" marR="1123950" indent="-742315">
              <a:lnSpc>
                <a:spcPct val="100000"/>
              </a:lnSpc>
              <a:buClr>
                <a:srgbClr val="3891A7"/>
              </a:buClr>
              <a:buSzPct val="79166"/>
              <a:buFont typeface="Wingdings"/>
              <a:buChar char=""/>
              <a:tabLst>
                <a:tab pos="754380" algn="l"/>
                <a:tab pos="755015" algn="l"/>
              </a:tabLst>
            </a:pP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1.Static characteristics</a:t>
            </a:r>
            <a:r>
              <a:rPr sz="3600" spc="-114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of  instruments</a:t>
            </a:r>
            <a:endParaRPr sz="3600">
              <a:latin typeface="Arial"/>
              <a:cs typeface="Arial"/>
            </a:endParaRPr>
          </a:p>
          <a:p>
            <a:pPr marL="754380" marR="385445" indent="-74231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"/>
              <a:buChar char=""/>
              <a:tabLst>
                <a:tab pos="754380" algn="l"/>
                <a:tab pos="755015" algn="l"/>
              </a:tabLst>
            </a:pP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2.Dynamic Characteristics</a:t>
            </a:r>
            <a:r>
              <a:rPr sz="3600" spc="-10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310D04"/>
                </a:solidFill>
                <a:latin typeface="Arial"/>
                <a:cs typeface="Arial"/>
              </a:rPr>
              <a:t>of  instruments.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3867" y="243840"/>
            <a:ext cx="4764024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81908" y="385317"/>
            <a:ext cx="4109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5" dirty="0"/>
              <a:t>11.Range </a:t>
            </a:r>
            <a:r>
              <a:rPr spc="-5" dirty="0"/>
              <a:t>or</a:t>
            </a:r>
            <a:r>
              <a:rPr spc="15" dirty="0"/>
              <a:t> </a:t>
            </a:r>
            <a:r>
              <a:rPr spc="-5" dirty="0"/>
              <a:t>Span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197609"/>
            <a:ext cx="722439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minimum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maximum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values of a  quantity for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which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 instrument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designed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 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called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its 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range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or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span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.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Sometimes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accuracy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specified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interms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range or  span of an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instrument.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62200" y="3124199"/>
            <a:ext cx="5334000" cy="3733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66032" y="246888"/>
            <a:ext cx="1248156" cy="10241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24400" y="251459"/>
            <a:ext cx="1615439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60926" y="371602"/>
            <a:ext cx="15506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12.Bais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1538986" y="1121409"/>
            <a:ext cx="7224395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constant error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which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exists over the full  range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measurement of an instrument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called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bias. Such a bais can be completely eliminated  by calibration.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zero error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 example of  bais which can be removed by</a:t>
            </a:r>
            <a:r>
              <a:rPr sz="2600" spc="-4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calibration.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43655" y="1008888"/>
            <a:ext cx="3730752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1696" y="1150747"/>
            <a:ext cx="2930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13.</a:t>
            </a:r>
            <a:r>
              <a:rPr spc="-455" dirty="0"/>
              <a:t>T</a:t>
            </a:r>
            <a:r>
              <a:rPr spc="-5" dirty="0"/>
              <a:t>olerance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497078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285" indent="-23558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  <a:tab pos="684530" algn="l"/>
                <a:tab pos="1178560" algn="l"/>
                <a:tab pos="1893570" algn="l"/>
                <a:tab pos="3578860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the	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m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xi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m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m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	all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wable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8986" y="2225167"/>
            <a:ext cx="50139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49730" algn="l"/>
                <a:tab pos="2239010" algn="l"/>
                <a:tab pos="3401060" algn="l"/>
                <a:tab pos="4008754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p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cified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	te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r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ms	of	cer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ain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8366" y="1828241"/>
            <a:ext cx="2025014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985" marR="5080" indent="-121920">
              <a:lnSpc>
                <a:spcPct val="100000"/>
              </a:lnSpc>
              <a:spcBef>
                <a:spcPts val="105"/>
              </a:spcBef>
              <a:tabLst>
                <a:tab pos="963294" algn="l"/>
                <a:tab pos="1257935" algn="l"/>
                <a:tab pos="176974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error	th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value		w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ile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8986" y="2545816"/>
            <a:ext cx="7224395" cy="13671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measurement,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called as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tolerance.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specifies the maximum allowable deviation of  a manufactured device from a mentioned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value.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56788" y="243840"/>
            <a:ext cx="3899916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4828" y="385317"/>
            <a:ext cx="3100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14.Hysteresis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78025" y="1197609"/>
            <a:ext cx="7223125" cy="4934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Hysteresis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phenomenon which depicts 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different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output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effects while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loading and  unloading.</a:t>
            </a:r>
            <a:endParaRPr sz="2600">
              <a:latin typeface="Arial"/>
              <a:cs typeface="Arial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Hysteresis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takes place due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fact that all  the energy put into the stressed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parts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when  loading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not recoverable while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unloading.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When the input of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instrument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varied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from  zero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its full scale and then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input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decreased from its full scale value to zero, the  output varies.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output at the particular input  while increasing and decreasing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varies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because  of internal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friction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or hysteric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damping.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05000" y="457200"/>
            <a:ext cx="6257544" cy="525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0244" y="166115"/>
            <a:ext cx="7889748" cy="1359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3563" y="336550"/>
            <a:ext cx="71050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2.Dynamic</a:t>
            </a:r>
            <a:r>
              <a:rPr sz="4800" spc="5" dirty="0"/>
              <a:t> </a:t>
            </a:r>
            <a:r>
              <a:rPr sz="4800" spc="-5" dirty="0"/>
              <a:t>Characteristics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630426" y="1005586"/>
            <a:ext cx="7223759" cy="600138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1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Instruments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rarely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respond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 instantaneous 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measured  variables.Their response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slow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or sluggish due 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mass, thermal capacitance, electrical  capacitance, inductance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etc.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sometimes, even  the instrument has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wait for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some time till,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response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occurs.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ts val="2810"/>
              </a:lnSpc>
              <a:spcBef>
                <a:spcPts val="64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These type of instruments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are normally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used  for the measurement of quantities that fluctuate  with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time.</a:t>
            </a:r>
            <a:endParaRPr sz="2600">
              <a:latin typeface="Arial"/>
              <a:cs typeface="Arial"/>
            </a:endParaRPr>
          </a:p>
          <a:p>
            <a:pPr marL="12700" marR="5715" algn="just">
              <a:lnSpc>
                <a:spcPts val="281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behaviour of such a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system, where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as the  input varies from instant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instant, the output  also varies from instant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instant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called 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as 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dynamic response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the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system.</a:t>
            </a:r>
            <a:endParaRPr sz="2600">
              <a:latin typeface="Arial"/>
              <a:cs typeface="Arial"/>
            </a:endParaRPr>
          </a:p>
          <a:p>
            <a:pPr marL="12700" marR="6350" algn="just">
              <a:lnSpc>
                <a:spcPts val="2810"/>
              </a:lnSpc>
              <a:spcBef>
                <a:spcPts val="59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Hence, 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dynamic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behaviour of the system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also important as the static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15" dirty="0">
                <a:solidFill>
                  <a:srgbClr val="310D04"/>
                </a:solidFill>
                <a:latin typeface="Arial"/>
                <a:cs typeface="Arial"/>
              </a:rPr>
              <a:t>behaviour.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2782" y="1415033"/>
            <a:ext cx="210312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892" y="1339596"/>
            <a:ext cx="304927" cy="286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73276" y="54397"/>
            <a:ext cx="7588884" cy="35775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8285" indent="-236220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dynamic inputs are of two</a:t>
            </a:r>
            <a:r>
              <a:rPr sz="2600" spc="-4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types:</a:t>
            </a:r>
            <a:endParaRPr sz="26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AutoNum type="arabicPeriod"/>
              <a:tabLst>
                <a:tab pos="525780" algn="l"/>
                <a:tab pos="526415" algn="l"/>
              </a:tabLst>
            </a:pP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Transient</a:t>
            </a:r>
            <a:endParaRPr sz="26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AutoNum type="arabicPeriod"/>
              <a:tabLst>
                <a:tab pos="525780" algn="l"/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Steady state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periodic.</a:t>
            </a:r>
            <a:endParaRPr sz="2600">
              <a:latin typeface="Arial"/>
              <a:cs typeface="Arial"/>
            </a:endParaRPr>
          </a:p>
          <a:p>
            <a:pPr marL="525780" marR="508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526415" algn="l"/>
              </a:tabLst>
            </a:pPr>
            <a:r>
              <a:rPr sz="2600" b="1" spc="-15" dirty="0">
                <a:solidFill>
                  <a:srgbClr val="310D04"/>
                </a:solidFill>
                <a:latin typeface="Arial"/>
                <a:cs typeface="Arial"/>
              </a:rPr>
              <a:t>Transient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response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defined as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that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part of  the response which goes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zero as the time  becomes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large.</a:t>
            </a:r>
            <a:endParaRPr sz="2600">
              <a:latin typeface="Arial"/>
              <a:cs typeface="Arial"/>
            </a:endParaRPr>
          </a:p>
          <a:p>
            <a:pPr marL="525780" marR="635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52641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steady state response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response  that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has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definite periodic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cycle.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2782" y="1415033"/>
            <a:ext cx="210312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892" y="1339596"/>
            <a:ext cx="304927" cy="286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401825" y="130251"/>
            <a:ext cx="7360284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variations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input, that are used  practically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achieve dynamic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behaviour</a:t>
            </a:r>
            <a:r>
              <a:rPr sz="2600" spc="-7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are:</a:t>
            </a:r>
            <a:endParaRPr sz="2600">
              <a:latin typeface="Arial"/>
              <a:cs typeface="Arial"/>
            </a:endParaRPr>
          </a:p>
          <a:p>
            <a:pPr marL="584200" marR="5080" indent="-57150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AutoNum type="romanUcPeriod"/>
              <a:tabLst>
                <a:tab pos="584200" algn="l"/>
              </a:tabLst>
            </a:pP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Step 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input:-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The input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subjected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finite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and instantaneous change.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E.g.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: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closing of  switch.</a:t>
            </a:r>
            <a:endParaRPr sz="2600">
              <a:latin typeface="Arial"/>
              <a:cs typeface="Arial"/>
            </a:endParaRPr>
          </a:p>
          <a:p>
            <a:pPr marL="584200" marR="5080" indent="-57150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AutoNum type="romanUcPeriod"/>
              <a:tabLst>
                <a:tab pos="584200" algn="l"/>
              </a:tabLst>
            </a:pP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Ramp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input:-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input linearly changes with  respect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time.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01825" y="3200222"/>
            <a:ext cx="318135" cy="3422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50" b="1" dirty="0">
                <a:solidFill>
                  <a:srgbClr val="3891A7"/>
                </a:solidFill>
                <a:latin typeface="Arial"/>
                <a:cs typeface="Arial"/>
              </a:rPr>
              <a:t>III.</a:t>
            </a:r>
            <a:endParaRPr sz="2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73326" y="3133166"/>
            <a:ext cx="151447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Parabo</a:t>
            </a:r>
            <a:r>
              <a:rPr sz="2600" b="1" spc="-10" dirty="0">
                <a:solidFill>
                  <a:srgbClr val="310D04"/>
                </a:solidFill>
                <a:latin typeface="Arial"/>
                <a:cs typeface="Arial"/>
              </a:rPr>
              <a:t>l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ic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73326" y="3529965"/>
            <a:ext cx="157988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896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q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	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5159" y="3133166"/>
            <a:ext cx="5076190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6205" marR="5080" indent="-104139">
              <a:lnSpc>
                <a:spcPct val="100000"/>
              </a:lnSpc>
              <a:spcBef>
                <a:spcPts val="105"/>
              </a:spcBef>
              <a:tabLst>
                <a:tab pos="1096010" algn="l"/>
                <a:tab pos="1262380" algn="l"/>
                <a:tab pos="1986280" algn="l"/>
                <a:tab pos="2056130" algn="l"/>
                <a:tab pos="2995295" algn="l"/>
                <a:tab pos="3812540" algn="l"/>
                <a:tab pos="4102100" algn="l"/>
                <a:tab pos="4600575" algn="l"/>
              </a:tabLst>
            </a:pP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input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: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-		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		input	varies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	the  time.	T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is	represe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ts	con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tant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98519" y="4398340"/>
            <a:ext cx="284734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92860" algn="l"/>
                <a:tab pos="2117725" algn="l"/>
              </a:tabLst>
            </a:pP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input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: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-	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	in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p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ut</a:t>
            </a:r>
            <a:endParaRPr sz="2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01825" y="3850988"/>
            <a:ext cx="2475865" cy="13671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584200">
              <a:lnSpc>
                <a:spcPct val="100000"/>
              </a:lnSpc>
              <a:spcBef>
                <a:spcPts val="695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acceleration.</a:t>
            </a:r>
            <a:endParaRPr sz="2600">
              <a:latin typeface="Arial"/>
              <a:cs typeface="Arial"/>
            </a:endParaRPr>
          </a:p>
          <a:p>
            <a:pPr marR="211454" algn="r">
              <a:lnSpc>
                <a:spcPct val="100000"/>
              </a:lnSpc>
              <a:spcBef>
                <a:spcPts val="600"/>
              </a:spcBef>
              <a:tabLst>
                <a:tab pos="570865" algn="l"/>
              </a:tabLst>
            </a:pPr>
            <a:r>
              <a:rPr sz="2050" b="1" spc="10" dirty="0">
                <a:solidFill>
                  <a:srgbClr val="3891A7"/>
                </a:solidFill>
                <a:latin typeface="Arial"/>
                <a:cs typeface="Arial"/>
              </a:rPr>
              <a:t>IV.	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Sinusoi</a:t>
            </a:r>
            <a:r>
              <a:rPr sz="2600" b="1" spc="-20" dirty="0">
                <a:solidFill>
                  <a:srgbClr val="310D04"/>
                </a:solidFill>
                <a:latin typeface="Arial"/>
                <a:cs typeface="Arial"/>
              </a:rPr>
              <a:t>d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al</a:t>
            </a:r>
            <a:endParaRPr sz="2600">
              <a:latin typeface="Arial"/>
              <a:cs typeface="Arial"/>
            </a:endParaRPr>
          </a:p>
          <a:p>
            <a:pPr marR="173990" algn="r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acc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rdan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57954" y="4795265"/>
            <a:ext cx="28181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75030" algn="l"/>
                <a:tab pos="133413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with	a	si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usoidal</a:t>
            </a:r>
            <a:endParaRPr sz="2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73061" y="4398340"/>
            <a:ext cx="1788795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35" marR="5080" indent="-52069">
              <a:lnSpc>
                <a:spcPct val="100000"/>
              </a:lnSpc>
              <a:spcBef>
                <a:spcPts val="105"/>
              </a:spcBef>
              <a:tabLst>
                <a:tab pos="1498600" algn="l"/>
                <a:tab pos="151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ch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nges	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fun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c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tion	of</a:t>
            </a:r>
            <a:endParaRPr sz="2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3326" y="5191505"/>
            <a:ext cx="289623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constant</a:t>
            </a:r>
            <a:r>
              <a:rPr sz="2600" spc="-5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amplitude.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22782" y="1415033"/>
            <a:ext cx="210312" cy="2103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21892" y="1339596"/>
            <a:ext cx="304927" cy="2866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325625" y="206451"/>
            <a:ext cx="7432675" cy="2891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dynamic characteristics of </a:t>
            </a: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measurement  </a:t>
            </a: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system </a:t>
            </a: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AutoNum type="arabicParenR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Speed </a:t>
            </a: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of</a:t>
            </a:r>
            <a:r>
              <a:rPr sz="2800" spc="1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response</a:t>
            </a:r>
            <a:endParaRPr sz="28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AutoNum type="arabicParenR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Fidelity</a:t>
            </a:r>
            <a:endParaRPr sz="28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AutoNum type="arabicParenR"/>
              <a:tabLst>
                <a:tab pos="525780" algn="l"/>
                <a:tab pos="526415" algn="l"/>
              </a:tabLst>
            </a:pP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Lag</a:t>
            </a:r>
            <a:endParaRPr sz="28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AutoNum type="arabicParenR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310D04"/>
                </a:solidFill>
                <a:latin typeface="Arial"/>
                <a:cs typeface="Arial"/>
              </a:rPr>
              <a:t>Dynamic</a:t>
            </a:r>
            <a:r>
              <a:rPr sz="2800" spc="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310D04"/>
                </a:solidFill>
                <a:latin typeface="Arial"/>
                <a:cs typeface="Arial"/>
              </a:rPr>
              <a:t>error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5895" y="1054608"/>
            <a:ext cx="1089659" cy="1062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38272" y="1008888"/>
            <a:ext cx="5138928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22601" y="1150747"/>
            <a:ext cx="5227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6285" algn="l"/>
              </a:tabLst>
            </a:pPr>
            <a:r>
              <a:rPr spc="-5" dirty="0"/>
              <a:t>1)	Speed of</a:t>
            </a:r>
            <a:r>
              <a:rPr spc="-60" dirty="0"/>
              <a:t> </a:t>
            </a:r>
            <a:r>
              <a:rPr spc="-5" dirty="0"/>
              <a:t>Response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38986" y="2225167"/>
            <a:ext cx="651065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94839" algn="l"/>
                <a:tab pos="3505835" algn="l"/>
                <a:tab pos="4030345" algn="l"/>
                <a:tab pos="4740910" algn="l"/>
                <a:tab pos="6240780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s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tr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,	res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p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d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	the	c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ges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8986" y="1828241"/>
            <a:ext cx="722503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5585" marR="5080" indent="-235585" algn="r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35585" algn="l"/>
                <a:tab pos="639445" algn="l"/>
                <a:tab pos="1100455" algn="l"/>
                <a:tab pos="2409190" algn="l"/>
                <a:tab pos="2981325" algn="l"/>
                <a:tab pos="3663950" algn="l"/>
                <a:tab pos="4952365" algn="l"/>
                <a:tab pos="5761355" algn="l"/>
                <a:tab pos="6830059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def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ned	as	t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	rapidity	with	which	an</a:t>
            </a:r>
            <a:endParaRPr sz="2600">
              <a:latin typeface="Arial"/>
              <a:cs typeface="Arial"/>
            </a:endParaRPr>
          </a:p>
          <a:p>
            <a:pPr marR="8890" algn="r">
              <a:lnSpc>
                <a:spcPct val="100000"/>
              </a:lnSpc>
              <a:spcBef>
                <a:spcPts val="5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spc="10" dirty="0">
                <a:solidFill>
                  <a:srgbClr val="310D04"/>
                </a:solidFill>
                <a:latin typeface="Arial"/>
                <a:cs typeface="Arial"/>
              </a:rPr>
              <a:t>h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/>
              <a:t>measured</a:t>
            </a:r>
            <a:r>
              <a:rPr spc="-20" dirty="0"/>
              <a:t> quantity.</a:t>
            </a:r>
          </a:p>
          <a:p>
            <a:pPr marL="248285" indent="-23558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pc="-5" dirty="0"/>
              <a:t>It </a:t>
            </a:r>
            <a:r>
              <a:rPr dirty="0"/>
              <a:t>shows how active and fast the system</a:t>
            </a:r>
            <a:r>
              <a:rPr spc="-40" dirty="0"/>
              <a:t> </a:t>
            </a:r>
            <a:r>
              <a:rPr dirty="0"/>
              <a:t>is.</a:t>
            </a:r>
          </a:p>
          <a:p>
            <a:pPr marL="248285" indent="-23622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920" algn="l"/>
              </a:tabLst>
            </a:pPr>
            <a:r>
              <a:rPr dirty="0"/>
              <a:t>Speed measuring</a:t>
            </a:r>
            <a:r>
              <a:rPr spc="-35" dirty="0"/>
              <a:t> </a:t>
            </a:r>
            <a:r>
              <a:rPr dirty="0"/>
              <a:t>instruments:-</a:t>
            </a:r>
          </a:p>
        </p:txBody>
      </p:sp>
      <p:sp>
        <p:nvSpPr>
          <p:cNvPr id="8" name="object 8"/>
          <p:cNvSpPr/>
          <p:nvPr/>
        </p:nvSpPr>
        <p:spPr>
          <a:xfrm>
            <a:off x="5410200" y="4378452"/>
            <a:ext cx="2895600" cy="2142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3916" y="854963"/>
            <a:ext cx="7043928" cy="1359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7235" y="1025778"/>
            <a:ext cx="62585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/>
              <a:t>1.Static</a:t>
            </a:r>
            <a:r>
              <a:rPr sz="4800" spc="5" dirty="0"/>
              <a:t> </a:t>
            </a:r>
            <a:r>
              <a:rPr sz="4800" spc="-5" dirty="0"/>
              <a:t>Characteristics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538986" y="1825193"/>
            <a:ext cx="560895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"/>
              <a:buChar char=""/>
              <a:tabLst>
                <a:tab pos="525780" algn="l"/>
                <a:tab pos="526415" algn="l"/>
                <a:tab pos="1638935" algn="l"/>
                <a:tab pos="2999740" algn="l"/>
              </a:tabLst>
            </a:pP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The	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static	characteristics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2573" y="1825193"/>
            <a:ext cx="6709409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482590">
              <a:lnSpc>
                <a:spcPct val="100000"/>
              </a:lnSpc>
              <a:spcBef>
                <a:spcPts val="105"/>
              </a:spcBef>
              <a:tabLst>
                <a:tab pos="2388870" algn="l"/>
                <a:tab pos="3455670" algn="l"/>
                <a:tab pos="5424805" algn="l"/>
                <a:tab pos="6245225" algn="l"/>
              </a:tabLst>
            </a:pP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f	</a:t>
            </a:r>
            <a:r>
              <a:rPr sz="3200" spc="-10" dirty="0">
                <a:solidFill>
                  <a:srgbClr val="310D04"/>
                </a:solidFill>
                <a:latin typeface="Arial"/>
                <a:cs typeface="Arial"/>
              </a:rPr>
              <a:t>an  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instr</a:t>
            </a:r>
            <a:r>
              <a:rPr sz="3200" spc="-10" dirty="0">
                <a:solidFill>
                  <a:srgbClr val="310D04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m</a:t>
            </a:r>
            <a:r>
              <a:rPr sz="3200" spc="-25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nt	are	re</a:t>
            </a:r>
            <a:r>
              <a:rPr sz="3200" spc="-10" dirty="0">
                <a:solidFill>
                  <a:srgbClr val="310D04"/>
                </a:solidFill>
                <a:latin typeface="Arial"/>
                <a:cs typeface="Arial"/>
              </a:rPr>
              <a:t>q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ui</a:t>
            </a:r>
            <a:r>
              <a:rPr sz="3200" spc="-20" dirty="0">
                <a:solidFill>
                  <a:srgbClr val="310D04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ed	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o	</a:t>
            </a:r>
            <a:r>
              <a:rPr sz="3200" spc="-10" dirty="0">
                <a:solidFill>
                  <a:srgbClr val="310D04"/>
                </a:solidFill>
                <a:latin typeface="Arial"/>
                <a:cs typeface="Arial"/>
              </a:rPr>
              <a:t>be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8986" y="2801238"/>
            <a:ext cx="7225665" cy="35166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780" marR="8255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considered 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for 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the instruments which  measure unvarying process  conditions.</a:t>
            </a:r>
            <a:endParaRPr sz="3200">
              <a:latin typeface="Arial"/>
              <a:cs typeface="Arial"/>
            </a:endParaRPr>
          </a:p>
          <a:p>
            <a:pPr marL="525780" marR="5080" indent="-51371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"/>
              <a:buChar char=""/>
              <a:tabLst>
                <a:tab pos="526415" algn="l"/>
              </a:tabLst>
            </a:pP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static characteristics 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are 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defined  for the instruments which measure  quantities 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which 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do not vary </a:t>
            </a:r>
            <a:r>
              <a:rPr sz="3200" dirty="0">
                <a:solidFill>
                  <a:srgbClr val="310D04"/>
                </a:solidFill>
                <a:latin typeface="Arial"/>
                <a:cs typeface="Arial"/>
              </a:rPr>
              <a:t>with  </a:t>
            </a:r>
            <a:r>
              <a:rPr sz="3200" spc="-5" dirty="0">
                <a:solidFill>
                  <a:srgbClr val="310D04"/>
                </a:solidFill>
                <a:latin typeface="Arial"/>
                <a:cs typeface="Arial"/>
              </a:rPr>
              <a:t>time.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4176" y="1008888"/>
            <a:ext cx="2881883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2597" y="1150747"/>
            <a:ext cx="2226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2)</a:t>
            </a:r>
            <a:r>
              <a:rPr spc="-55" dirty="0"/>
              <a:t> </a:t>
            </a:r>
            <a:r>
              <a:rPr spc="-5" dirty="0"/>
              <a:t>Fidelity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234569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8285" indent="-23558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  <a:tab pos="718185" algn="l"/>
                <a:tab pos="1245870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def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ned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48454" y="1828241"/>
            <a:ext cx="461518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49605" algn="l"/>
                <a:tab pos="1397635" algn="l"/>
                <a:tab pos="2717800" algn="l"/>
                <a:tab pos="3281679" algn="l"/>
                <a:tab pos="441769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the	de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g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ree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	which	a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8986" y="2225167"/>
            <a:ext cx="7223125" cy="1214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system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capable of faithfully  reproducing the 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input, without</a:t>
            </a:r>
            <a:r>
              <a:rPr sz="2600" spc="61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any  dynamic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error.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46803" y="320040"/>
            <a:ext cx="1976627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3)Lag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25625" y="1081786"/>
            <a:ext cx="7437755" cy="51600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 marR="6350">
              <a:lnSpc>
                <a:spcPts val="2810"/>
              </a:lnSpc>
              <a:spcBef>
                <a:spcPts val="45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Every system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requires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its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own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time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respond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input. This time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called as</a:t>
            </a:r>
            <a:r>
              <a:rPr sz="2600" spc="-7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lag.</a:t>
            </a:r>
            <a:endParaRPr sz="2600">
              <a:latin typeface="Arial"/>
              <a:cs typeface="Arial"/>
            </a:endParaRPr>
          </a:p>
          <a:p>
            <a:pPr marL="12700" marR="8890">
              <a:lnSpc>
                <a:spcPts val="281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  <a:tab pos="585470" algn="l"/>
                <a:tab pos="979805" algn="l"/>
                <a:tab pos="2223770" algn="l"/>
                <a:tab pos="2729865" algn="l"/>
                <a:tab pos="3345815" algn="l"/>
                <a:tab pos="5083810" algn="l"/>
                <a:tab pos="5533390" algn="l"/>
                <a:tab pos="6546850" algn="l"/>
                <a:tab pos="6960234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	d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fi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ed	as	the	retardation	or	d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e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la</a:t>
            </a:r>
            <a:r>
              <a:rPr sz="2600" spc="-200" dirty="0">
                <a:solidFill>
                  <a:srgbClr val="310D04"/>
                </a:solidFill>
                <a:latin typeface="Arial"/>
                <a:cs typeface="Arial"/>
              </a:rPr>
              <a:t>y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,	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	the  response of a system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</a:t>
            </a:r>
            <a:r>
              <a:rPr sz="2600" spc="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input.</a:t>
            </a:r>
            <a:endParaRPr sz="2600">
              <a:latin typeface="Arial"/>
              <a:cs typeface="Arial"/>
            </a:endParaRPr>
          </a:p>
          <a:p>
            <a:pPr marL="248285" indent="-235585">
              <a:lnSpc>
                <a:spcPct val="100000"/>
              </a:lnSpc>
              <a:spcBef>
                <a:spcPts val="244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lags are of two</a:t>
            </a:r>
            <a:r>
              <a:rPr sz="2600" spc="-3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types:</a:t>
            </a:r>
            <a:endParaRPr sz="2600">
              <a:latin typeface="Arial"/>
              <a:cs typeface="Arial"/>
            </a:endParaRPr>
          </a:p>
          <a:p>
            <a:pPr marL="563880" indent="-551815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563880" algn="l"/>
                <a:tab pos="564515" algn="l"/>
              </a:tabLst>
            </a:pP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Retardation</a:t>
            </a:r>
            <a:r>
              <a:rPr sz="2600" b="1" spc="-2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lag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525780" marR="5080" indent="373380" algn="just">
              <a:lnSpc>
                <a:spcPts val="2810"/>
              </a:lnSpc>
              <a:spcBef>
                <a:spcPts val="640"/>
              </a:spcBef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As soon as there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 changes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 measured 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quantity,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measurement system  begins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respond.</a:t>
            </a:r>
            <a:endParaRPr sz="2600">
              <a:latin typeface="Arial"/>
              <a:cs typeface="Arial"/>
            </a:endParaRPr>
          </a:p>
          <a:p>
            <a:pPr marL="657225" indent="-645160" algn="just">
              <a:lnSpc>
                <a:spcPct val="100000"/>
              </a:lnSpc>
              <a:spcBef>
                <a:spcPts val="245"/>
              </a:spcBef>
              <a:buAutoNum type="arabicPeriod" startAt="2"/>
              <a:tabLst>
                <a:tab pos="657860" algn="l"/>
              </a:tabLst>
            </a:pPr>
            <a:r>
              <a:rPr sz="2600" b="1" spc="-10" dirty="0">
                <a:solidFill>
                  <a:srgbClr val="310D04"/>
                </a:solidFill>
                <a:latin typeface="Arial"/>
                <a:cs typeface="Arial"/>
              </a:rPr>
              <a:t>Time </a:t>
            </a:r>
            <a:r>
              <a:rPr sz="2600" b="1" spc="-5" dirty="0">
                <a:solidFill>
                  <a:srgbClr val="310D04"/>
                </a:solidFill>
                <a:latin typeface="Arial"/>
                <a:cs typeface="Arial"/>
              </a:rPr>
              <a:t>delay:</a:t>
            </a:r>
            <a:endParaRPr sz="2600">
              <a:latin typeface="Arial"/>
              <a:cs typeface="Arial"/>
            </a:endParaRPr>
          </a:p>
          <a:p>
            <a:pPr marL="525780" marR="5715" indent="373380" algn="just">
              <a:lnSpc>
                <a:spcPts val="2810"/>
              </a:lnSpc>
              <a:spcBef>
                <a:spcPts val="640"/>
              </a:spcBef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response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the measurement system  starts after a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dead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time,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once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input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applied.They cause dynamic</a:t>
            </a:r>
            <a:r>
              <a:rPr sz="2600" spc="-6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25" dirty="0">
                <a:solidFill>
                  <a:srgbClr val="310D04"/>
                </a:solidFill>
                <a:latin typeface="Arial"/>
                <a:cs typeface="Arial"/>
              </a:rPr>
              <a:t>error.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4848" y="1008888"/>
            <a:ext cx="4465320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2889" y="1150747"/>
            <a:ext cx="36658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4)Dynamic</a:t>
            </a:r>
            <a:r>
              <a:rPr spc="-40" dirty="0"/>
              <a:t> </a:t>
            </a:r>
            <a:r>
              <a:rPr spc="-5" dirty="0"/>
              <a:t>error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7225665" cy="161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difference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between the true value of  the quantity that is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be measured, changing  with time and the measured value,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no static  error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assumed.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0"/>
            <a:ext cx="7655052" cy="618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4588" y="91439"/>
            <a:ext cx="1697736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12620" y="91439"/>
            <a:ext cx="848868" cy="1136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22044" y="232917"/>
            <a:ext cx="12128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are</a:t>
            </a:r>
            <a:r>
              <a:rPr spc="-75" dirty="0"/>
              <a:t> </a:t>
            </a:r>
            <a:r>
              <a:rPr dirty="0"/>
              <a:t>:-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538986" y="894334"/>
            <a:ext cx="2673985" cy="536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5780" indent="-51371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Accuracy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Sensitivity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Reproducibility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Drift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Static</a:t>
            </a:r>
            <a:r>
              <a:rPr sz="2500" spc="-6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error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Dead</a:t>
            </a:r>
            <a:r>
              <a:rPr sz="2500" spc="-8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zone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Precision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spcBef>
                <a:spcPts val="5"/>
              </a:spcBef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Threshold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Linearity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Stability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Range or</a:t>
            </a:r>
            <a:r>
              <a:rPr sz="2500" spc="-4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Span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Bais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35" dirty="0">
                <a:solidFill>
                  <a:srgbClr val="310D04"/>
                </a:solidFill>
                <a:latin typeface="Arial"/>
                <a:cs typeface="Arial"/>
              </a:rPr>
              <a:t>Tolerance</a:t>
            </a:r>
            <a:endParaRPr sz="2500">
              <a:latin typeface="Arial"/>
              <a:cs typeface="Arial"/>
            </a:endParaRPr>
          </a:p>
          <a:p>
            <a:pPr marL="525780" indent="-513715">
              <a:lnSpc>
                <a:spcPct val="100000"/>
              </a:lnSpc>
              <a:buClr>
                <a:srgbClr val="3891A7"/>
              </a:buClr>
              <a:buSzPct val="80000"/>
              <a:buAutoNum type="arabicPeriod"/>
              <a:tabLst>
                <a:tab pos="525780" algn="l"/>
                <a:tab pos="526415" algn="l"/>
              </a:tabLst>
            </a:pPr>
            <a:r>
              <a:rPr sz="2500" spc="-5" dirty="0">
                <a:solidFill>
                  <a:srgbClr val="310D04"/>
                </a:solidFill>
                <a:latin typeface="Arial"/>
                <a:cs typeface="Arial"/>
              </a:rPr>
              <a:t>Hysteresis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97579" y="0"/>
            <a:ext cx="3305555" cy="1021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5621" y="25399"/>
            <a:ext cx="26517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1.</a:t>
            </a:r>
            <a:r>
              <a:rPr spc="-270" dirty="0"/>
              <a:t> </a:t>
            </a:r>
            <a:r>
              <a:rPr spc="-5" dirty="0"/>
              <a:t>Accuracy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54225" y="816609"/>
            <a:ext cx="7224395" cy="2084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It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degree of closeness with which an  instrument reading approaches the true value of  the quantity being measured.</a:t>
            </a:r>
            <a:endParaRPr sz="26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accuracy of a measurement indicates the  nearness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actual/true value of the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quantity.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7600" y="3124198"/>
            <a:ext cx="5486399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39667" y="1008888"/>
            <a:ext cx="3390899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67709" y="1150747"/>
            <a:ext cx="2735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2.Sensitivity</a:t>
            </a:r>
          </a:p>
        </p:txBody>
      </p:sp>
      <p:sp>
        <p:nvSpPr>
          <p:cNvPr id="4" name="object 4"/>
          <p:cNvSpPr/>
          <p:nvPr/>
        </p:nvSpPr>
        <p:spPr>
          <a:xfrm>
            <a:off x="3613403" y="4281551"/>
            <a:ext cx="3112135" cy="0"/>
          </a:xfrm>
          <a:custGeom>
            <a:avLst/>
            <a:gdLst/>
            <a:ahLst/>
            <a:cxnLst/>
            <a:rect l="l" t="t" r="r" b="b"/>
            <a:pathLst>
              <a:path w="3112134">
                <a:moveTo>
                  <a:pt x="0" y="0"/>
                </a:moveTo>
                <a:lnTo>
                  <a:pt x="3112007" y="0"/>
                </a:lnTo>
              </a:path>
            </a:pathLst>
          </a:custGeom>
          <a:ln w="35051">
            <a:solidFill>
              <a:srgbClr val="310D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87183" y="4281551"/>
            <a:ext cx="1560830" cy="0"/>
          </a:xfrm>
          <a:custGeom>
            <a:avLst/>
            <a:gdLst/>
            <a:ahLst/>
            <a:cxnLst/>
            <a:rect l="l" t="t" r="r" b="b"/>
            <a:pathLst>
              <a:path w="1560829">
                <a:moveTo>
                  <a:pt x="0" y="0"/>
                </a:moveTo>
                <a:lnTo>
                  <a:pt x="1560576" y="0"/>
                </a:lnTo>
              </a:path>
            </a:pathLst>
          </a:custGeom>
          <a:ln w="35051">
            <a:solidFill>
              <a:srgbClr val="310D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20" y="4677790"/>
            <a:ext cx="919480" cy="0"/>
          </a:xfrm>
          <a:custGeom>
            <a:avLst/>
            <a:gdLst/>
            <a:ahLst/>
            <a:cxnLst/>
            <a:rect l="l" t="t" r="r" b="b"/>
            <a:pathLst>
              <a:path w="919480">
                <a:moveTo>
                  <a:pt x="0" y="0"/>
                </a:moveTo>
                <a:lnTo>
                  <a:pt x="918971" y="0"/>
                </a:lnTo>
              </a:path>
            </a:pathLst>
          </a:custGeom>
          <a:ln w="35051">
            <a:solidFill>
              <a:srgbClr val="310D0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38986" y="1828241"/>
            <a:ext cx="7224395" cy="2877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5780" marR="5080" indent="-51371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52641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Sensitivity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ratio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of change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output </a:t>
            </a:r>
            <a:r>
              <a:rPr sz="2600" spc="10" dirty="0">
                <a:solidFill>
                  <a:srgbClr val="310D04"/>
                </a:solidFill>
                <a:latin typeface="Arial"/>
                <a:cs typeface="Arial"/>
              </a:rPr>
              <a:t>of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an instrument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change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in</a:t>
            </a:r>
            <a:r>
              <a:rPr sz="2600" spc="-2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input.</a:t>
            </a:r>
            <a:endParaRPr sz="2600">
              <a:latin typeface="Arial"/>
              <a:cs typeface="Arial"/>
            </a:endParaRPr>
          </a:p>
          <a:p>
            <a:pPr marL="525780" marR="5715" indent="-51371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Font typeface="Wingdings"/>
              <a:buChar char=""/>
              <a:tabLst>
                <a:tab pos="52641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manufactures specify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sensitivity as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 ratio of magnitude of the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measured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quantity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to the magnitude of the response.This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ratio is 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called as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Inverse sensitivity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or </a:t>
            </a:r>
            <a:r>
              <a:rPr sz="2600" b="1" dirty="0">
                <a:solidFill>
                  <a:srgbClr val="310D04"/>
                </a:solidFill>
                <a:latin typeface="Arial"/>
                <a:cs typeface="Arial"/>
              </a:rPr>
              <a:t>deflection  factor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863" y="6858000"/>
                </a:lnTo>
                <a:lnTo>
                  <a:pt x="805586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2727" y="533400"/>
            <a:ext cx="7205472" cy="50490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4879848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14188" y="338327"/>
            <a:ext cx="909827" cy="1220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490473"/>
            <a:ext cx="435927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Sensitivity</a:t>
            </a:r>
            <a:r>
              <a:rPr sz="4300" spc="-35" dirty="0"/>
              <a:t> </a:t>
            </a:r>
            <a:r>
              <a:rPr sz="4300" spc="-10" dirty="0"/>
              <a:t>Meter:-</a:t>
            </a:r>
            <a:endParaRPr sz="4300"/>
          </a:p>
        </p:txBody>
      </p:sp>
      <p:sp>
        <p:nvSpPr>
          <p:cNvPr id="5" name="object 5"/>
          <p:cNvSpPr/>
          <p:nvPr/>
        </p:nvSpPr>
        <p:spPr>
          <a:xfrm>
            <a:off x="1905000" y="1752600"/>
            <a:ext cx="2801112" cy="4433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62600" y="2514600"/>
            <a:ext cx="2801111" cy="2552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19983" y="1008888"/>
            <a:ext cx="4431792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48025" y="1150747"/>
            <a:ext cx="37763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3.Reproducibility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8986" y="1828241"/>
            <a:ext cx="7225665" cy="3349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Reproducibility 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defined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the degree of  closeness by which a given value can be  repeatedly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measured.</a:t>
            </a:r>
            <a:endParaRPr sz="2600">
              <a:latin typeface="Arial"/>
              <a:cs typeface="Arial"/>
            </a:endParaRPr>
          </a:p>
          <a:p>
            <a:pPr marL="12700" marR="7620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reproducibility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specified for a period of  time.</a:t>
            </a:r>
            <a:endParaRPr sz="26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5000"/>
              <a:buFont typeface="Wingdings"/>
              <a:buChar char=""/>
              <a:tabLst>
                <a:tab pos="248285" algn="l"/>
              </a:tabLst>
            </a:pP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Perfect </a:t>
            </a:r>
            <a:r>
              <a:rPr sz="2600" spc="-5" dirty="0">
                <a:solidFill>
                  <a:srgbClr val="310D04"/>
                </a:solidFill>
                <a:latin typeface="Arial"/>
                <a:cs typeface="Arial"/>
              </a:rPr>
              <a:t>reproducibility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signifies that the given  readings that are taken for an input, do </a:t>
            </a:r>
            <a:r>
              <a:rPr sz="2600" spc="5" dirty="0">
                <a:solidFill>
                  <a:srgbClr val="310D04"/>
                </a:solidFill>
                <a:latin typeface="Arial"/>
                <a:cs typeface="Arial"/>
              </a:rPr>
              <a:t>not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vary  with</a:t>
            </a:r>
            <a:r>
              <a:rPr sz="2600" spc="-10" dirty="0">
                <a:solidFill>
                  <a:srgbClr val="310D04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10D04"/>
                </a:solidFill>
                <a:latin typeface="Arial"/>
                <a:cs typeface="Arial"/>
              </a:rPr>
              <a:t>time..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1141</Words>
  <Application>Microsoft Office PowerPoint</Application>
  <PresentationFormat>On-screen Show (4:3)</PresentationFormat>
  <Paragraphs>138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Characteristics of Instruments</vt:lpstr>
      <vt:lpstr>Characteristics of  Instruments</vt:lpstr>
      <vt:lpstr>1.Static Characteristics</vt:lpstr>
      <vt:lpstr>are :-</vt:lpstr>
      <vt:lpstr>1. Accuracy</vt:lpstr>
      <vt:lpstr>2.Sensitivity</vt:lpstr>
      <vt:lpstr>Slide 7</vt:lpstr>
      <vt:lpstr>Sensitivity Meter:-</vt:lpstr>
      <vt:lpstr>3.Reproducibility</vt:lpstr>
      <vt:lpstr>Slide 10</vt:lpstr>
      <vt:lpstr>4.Drift</vt:lpstr>
      <vt:lpstr>5. Static error</vt:lpstr>
      <vt:lpstr>6.Dead zone</vt:lpstr>
      <vt:lpstr>7.Precision</vt:lpstr>
      <vt:lpstr>Precision Measuring instruments</vt:lpstr>
      <vt:lpstr>8.Threshsold</vt:lpstr>
      <vt:lpstr>9.Linearity</vt:lpstr>
      <vt:lpstr>Slide 18</vt:lpstr>
      <vt:lpstr>10.Stability</vt:lpstr>
      <vt:lpstr>11.Range or Span</vt:lpstr>
      <vt:lpstr>12.Bais</vt:lpstr>
      <vt:lpstr>13.Tolerance</vt:lpstr>
      <vt:lpstr>14.Hysteresis</vt:lpstr>
      <vt:lpstr>Slide 24</vt:lpstr>
      <vt:lpstr>2.Dynamic Characteristics</vt:lpstr>
      <vt:lpstr>Slide 26</vt:lpstr>
      <vt:lpstr>Slide 27</vt:lpstr>
      <vt:lpstr>Slide 28</vt:lpstr>
      <vt:lpstr>1) Speed of Response</vt:lpstr>
      <vt:lpstr>2) Fidelity</vt:lpstr>
      <vt:lpstr>3)Lag</vt:lpstr>
      <vt:lpstr>4)Dynamic error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Instruments</dc:title>
  <dc:creator>CIVIL</dc:creator>
  <cp:lastModifiedBy>CIVIL</cp:lastModifiedBy>
  <cp:revision>1</cp:revision>
  <dcterms:created xsi:type="dcterms:W3CDTF">2018-10-12T07:42:22Z</dcterms:created>
  <dcterms:modified xsi:type="dcterms:W3CDTF">2018-10-12T07:45:25Z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2018-10-12T00:00:00Z</vt:filetime>
  </property>
</Properties>
</file>