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10/12/2018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304" y="3810"/>
            <a:ext cx="819785" cy="819150"/>
          </a:xfrm>
          <a:custGeom>
            <a:avLst/>
            <a:gdLst/>
            <a:ahLst/>
            <a:cxnLst/>
            <a:rect l="l" t="t" r="r" b="b"/>
            <a:pathLst>
              <a:path w="819785" h="819150">
                <a:moveTo>
                  <a:pt x="819655" y="0"/>
                </a:moveTo>
                <a:lnTo>
                  <a:pt x="505" y="0"/>
                </a:lnTo>
                <a:lnTo>
                  <a:pt x="0" y="819150"/>
                </a:lnTo>
                <a:lnTo>
                  <a:pt x="505" y="819150"/>
                </a:lnTo>
                <a:lnTo>
                  <a:pt x="48635" y="817759"/>
                </a:lnTo>
                <a:lnTo>
                  <a:pt x="96034" y="813638"/>
                </a:lnTo>
                <a:lnTo>
                  <a:pt x="142623" y="806864"/>
                </a:lnTo>
                <a:lnTo>
                  <a:pt x="188327" y="797514"/>
                </a:lnTo>
                <a:lnTo>
                  <a:pt x="233067" y="785664"/>
                </a:lnTo>
                <a:lnTo>
                  <a:pt x="276768" y="771391"/>
                </a:lnTo>
                <a:lnTo>
                  <a:pt x="319353" y="754772"/>
                </a:lnTo>
                <a:lnTo>
                  <a:pt x="360744" y="735885"/>
                </a:lnTo>
                <a:lnTo>
                  <a:pt x="400865" y="714805"/>
                </a:lnTo>
                <a:lnTo>
                  <a:pt x="439639" y="691610"/>
                </a:lnTo>
                <a:lnTo>
                  <a:pt x="476990" y="666377"/>
                </a:lnTo>
                <a:lnTo>
                  <a:pt x="512839" y="639182"/>
                </a:lnTo>
                <a:lnTo>
                  <a:pt x="547112" y="610102"/>
                </a:lnTo>
                <a:lnTo>
                  <a:pt x="579729" y="579215"/>
                </a:lnTo>
                <a:lnTo>
                  <a:pt x="610616" y="546596"/>
                </a:lnTo>
                <a:lnTo>
                  <a:pt x="639695" y="512323"/>
                </a:lnTo>
                <a:lnTo>
                  <a:pt x="666889" y="476473"/>
                </a:lnTo>
                <a:lnTo>
                  <a:pt x="692122" y="439123"/>
                </a:lnTo>
                <a:lnTo>
                  <a:pt x="715316" y="400349"/>
                </a:lnTo>
                <a:lnTo>
                  <a:pt x="736395" y="360228"/>
                </a:lnTo>
                <a:lnTo>
                  <a:pt x="755281" y="318837"/>
                </a:lnTo>
                <a:lnTo>
                  <a:pt x="771899" y="276253"/>
                </a:lnTo>
                <a:lnTo>
                  <a:pt x="786171" y="232553"/>
                </a:lnTo>
                <a:lnTo>
                  <a:pt x="798020" y="187814"/>
                </a:lnTo>
                <a:lnTo>
                  <a:pt x="807370" y="142112"/>
                </a:lnTo>
                <a:lnTo>
                  <a:pt x="814144" y="95524"/>
                </a:lnTo>
                <a:lnTo>
                  <a:pt x="818264" y="48128"/>
                </a:lnTo>
                <a:lnTo>
                  <a:pt x="819655" y="0"/>
                </a:lnTo>
                <a:close/>
              </a:path>
            </a:pathLst>
          </a:custGeom>
          <a:solidFill>
            <a:srgbClr val="FDF9F4">
              <a:alpha val="3294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304" y="3810"/>
            <a:ext cx="819785" cy="819150"/>
          </a:xfrm>
          <a:custGeom>
            <a:avLst/>
            <a:gdLst/>
            <a:ahLst/>
            <a:cxnLst/>
            <a:rect l="l" t="t" r="r" b="b"/>
            <a:pathLst>
              <a:path w="819785" h="819150">
                <a:moveTo>
                  <a:pt x="819655" y="0"/>
                </a:moveTo>
                <a:lnTo>
                  <a:pt x="818264" y="48128"/>
                </a:lnTo>
                <a:lnTo>
                  <a:pt x="814144" y="95524"/>
                </a:lnTo>
                <a:lnTo>
                  <a:pt x="807370" y="142112"/>
                </a:lnTo>
                <a:lnTo>
                  <a:pt x="798020" y="187814"/>
                </a:lnTo>
                <a:lnTo>
                  <a:pt x="786171" y="232553"/>
                </a:lnTo>
                <a:lnTo>
                  <a:pt x="771899" y="276253"/>
                </a:lnTo>
                <a:lnTo>
                  <a:pt x="755281" y="318837"/>
                </a:lnTo>
                <a:lnTo>
                  <a:pt x="736395" y="360228"/>
                </a:lnTo>
                <a:lnTo>
                  <a:pt x="715316" y="400349"/>
                </a:lnTo>
                <a:lnTo>
                  <a:pt x="692122" y="439123"/>
                </a:lnTo>
                <a:lnTo>
                  <a:pt x="666889" y="476473"/>
                </a:lnTo>
                <a:lnTo>
                  <a:pt x="639695" y="512323"/>
                </a:lnTo>
                <a:lnTo>
                  <a:pt x="610616" y="546596"/>
                </a:lnTo>
                <a:lnTo>
                  <a:pt x="579729" y="579215"/>
                </a:lnTo>
                <a:lnTo>
                  <a:pt x="547112" y="610102"/>
                </a:lnTo>
                <a:lnTo>
                  <a:pt x="512839" y="639182"/>
                </a:lnTo>
                <a:lnTo>
                  <a:pt x="476990" y="666377"/>
                </a:lnTo>
                <a:lnTo>
                  <a:pt x="439639" y="691610"/>
                </a:lnTo>
                <a:lnTo>
                  <a:pt x="400865" y="714805"/>
                </a:lnTo>
                <a:lnTo>
                  <a:pt x="360744" y="735885"/>
                </a:lnTo>
                <a:lnTo>
                  <a:pt x="319353" y="754772"/>
                </a:lnTo>
                <a:lnTo>
                  <a:pt x="276768" y="771391"/>
                </a:lnTo>
                <a:lnTo>
                  <a:pt x="233067" y="785664"/>
                </a:lnTo>
                <a:lnTo>
                  <a:pt x="188327" y="797514"/>
                </a:lnTo>
                <a:lnTo>
                  <a:pt x="142623" y="806864"/>
                </a:lnTo>
                <a:lnTo>
                  <a:pt x="96034" y="813638"/>
                </a:lnTo>
                <a:lnTo>
                  <a:pt x="48635" y="817759"/>
                </a:lnTo>
                <a:lnTo>
                  <a:pt x="505" y="819150"/>
                </a:lnTo>
                <a:lnTo>
                  <a:pt x="336" y="819150"/>
                </a:lnTo>
                <a:lnTo>
                  <a:pt x="168" y="819150"/>
                </a:lnTo>
                <a:lnTo>
                  <a:pt x="0" y="819150"/>
                </a:lnTo>
                <a:lnTo>
                  <a:pt x="505" y="0"/>
                </a:lnTo>
                <a:lnTo>
                  <a:pt x="819655" y="0"/>
                </a:lnTo>
                <a:close/>
              </a:path>
            </a:pathLst>
          </a:custGeom>
          <a:ln w="3175">
            <a:solidFill>
              <a:srgbClr val="D2C39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128015" y="6095"/>
            <a:ext cx="1784604" cy="17846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169163" y="21335"/>
            <a:ext cx="1702435" cy="1702435"/>
          </a:xfrm>
          <a:custGeom>
            <a:avLst/>
            <a:gdLst/>
            <a:ahLst/>
            <a:cxnLst/>
            <a:rect l="l" t="t" r="r" b="b"/>
            <a:pathLst>
              <a:path w="1702435" h="1702435">
                <a:moveTo>
                  <a:pt x="0" y="851154"/>
                </a:moveTo>
                <a:lnTo>
                  <a:pt x="1347" y="802859"/>
                </a:lnTo>
                <a:lnTo>
                  <a:pt x="5341" y="755271"/>
                </a:lnTo>
                <a:lnTo>
                  <a:pt x="11910" y="708461"/>
                </a:lnTo>
                <a:lnTo>
                  <a:pt x="20983" y="662500"/>
                </a:lnTo>
                <a:lnTo>
                  <a:pt x="32487" y="617462"/>
                </a:lnTo>
                <a:lnTo>
                  <a:pt x="46350" y="573417"/>
                </a:lnTo>
                <a:lnTo>
                  <a:pt x="62501" y="530438"/>
                </a:lnTo>
                <a:lnTo>
                  <a:pt x="80868" y="488596"/>
                </a:lnTo>
                <a:lnTo>
                  <a:pt x="101378" y="447964"/>
                </a:lnTo>
                <a:lnTo>
                  <a:pt x="123961" y="408613"/>
                </a:lnTo>
                <a:lnTo>
                  <a:pt x="148543" y="370615"/>
                </a:lnTo>
                <a:lnTo>
                  <a:pt x="175055" y="334042"/>
                </a:lnTo>
                <a:lnTo>
                  <a:pt x="203422" y="298966"/>
                </a:lnTo>
                <a:lnTo>
                  <a:pt x="233574" y="265459"/>
                </a:lnTo>
                <a:lnTo>
                  <a:pt x="265439" y="233593"/>
                </a:lnTo>
                <a:lnTo>
                  <a:pt x="298945" y="203439"/>
                </a:lnTo>
                <a:lnTo>
                  <a:pt x="334020" y="175070"/>
                </a:lnTo>
                <a:lnTo>
                  <a:pt x="370593" y="148557"/>
                </a:lnTo>
                <a:lnTo>
                  <a:pt x="408590" y="123973"/>
                </a:lnTo>
                <a:lnTo>
                  <a:pt x="447941" y="101388"/>
                </a:lnTo>
                <a:lnTo>
                  <a:pt x="488574" y="80876"/>
                </a:lnTo>
                <a:lnTo>
                  <a:pt x="530417" y="62508"/>
                </a:lnTo>
                <a:lnTo>
                  <a:pt x="573397" y="46355"/>
                </a:lnTo>
                <a:lnTo>
                  <a:pt x="617444" y="32490"/>
                </a:lnTo>
                <a:lnTo>
                  <a:pt x="662485" y="20985"/>
                </a:lnTo>
                <a:lnTo>
                  <a:pt x="708448" y="11912"/>
                </a:lnTo>
                <a:lnTo>
                  <a:pt x="755262" y="5342"/>
                </a:lnTo>
                <a:lnTo>
                  <a:pt x="802854" y="1347"/>
                </a:lnTo>
                <a:lnTo>
                  <a:pt x="851154" y="0"/>
                </a:lnTo>
                <a:lnTo>
                  <a:pt x="899448" y="1347"/>
                </a:lnTo>
                <a:lnTo>
                  <a:pt x="947036" y="5342"/>
                </a:lnTo>
                <a:lnTo>
                  <a:pt x="993846" y="11912"/>
                </a:lnTo>
                <a:lnTo>
                  <a:pt x="1039807" y="20985"/>
                </a:lnTo>
                <a:lnTo>
                  <a:pt x="1084845" y="32490"/>
                </a:lnTo>
                <a:lnTo>
                  <a:pt x="1128890" y="46355"/>
                </a:lnTo>
                <a:lnTo>
                  <a:pt x="1171869" y="62508"/>
                </a:lnTo>
                <a:lnTo>
                  <a:pt x="1213711" y="80876"/>
                </a:lnTo>
                <a:lnTo>
                  <a:pt x="1254343" y="101388"/>
                </a:lnTo>
                <a:lnTo>
                  <a:pt x="1293694" y="123973"/>
                </a:lnTo>
                <a:lnTo>
                  <a:pt x="1331692" y="148557"/>
                </a:lnTo>
                <a:lnTo>
                  <a:pt x="1368265" y="175070"/>
                </a:lnTo>
                <a:lnTo>
                  <a:pt x="1403341" y="203439"/>
                </a:lnTo>
                <a:lnTo>
                  <a:pt x="1436848" y="233593"/>
                </a:lnTo>
                <a:lnTo>
                  <a:pt x="1468714" y="265459"/>
                </a:lnTo>
                <a:lnTo>
                  <a:pt x="1498868" y="298966"/>
                </a:lnTo>
                <a:lnTo>
                  <a:pt x="1527237" y="334042"/>
                </a:lnTo>
                <a:lnTo>
                  <a:pt x="1553750" y="370615"/>
                </a:lnTo>
                <a:lnTo>
                  <a:pt x="1578334" y="408613"/>
                </a:lnTo>
                <a:lnTo>
                  <a:pt x="1600919" y="447964"/>
                </a:lnTo>
                <a:lnTo>
                  <a:pt x="1621431" y="488596"/>
                </a:lnTo>
                <a:lnTo>
                  <a:pt x="1639799" y="530438"/>
                </a:lnTo>
                <a:lnTo>
                  <a:pt x="1655952" y="573417"/>
                </a:lnTo>
                <a:lnTo>
                  <a:pt x="1669817" y="617462"/>
                </a:lnTo>
                <a:lnTo>
                  <a:pt x="1681322" y="662500"/>
                </a:lnTo>
                <a:lnTo>
                  <a:pt x="1690395" y="708461"/>
                </a:lnTo>
                <a:lnTo>
                  <a:pt x="1696965" y="755271"/>
                </a:lnTo>
                <a:lnTo>
                  <a:pt x="1700960" y="802859"/>
                </a:lnTo>
                <a:lnTo>
                  <a:pt x="1702308" y="851154"/>
                </a:lnTo>
                <a:lnTo>
                  <a:pt x="1700960" y="899448"/>
                </a:lnTo>
                <a:lnTo>
                  <a:pt x="1696965" y="947036"/>
                </a:lnTo>
                <a:lnTo>
                  <a:pt x="1690395" y="993846"/>
                </a:lnTo>
                <a:lnTo>
                  <a:pt x="1681322" y="1039807"/>
                </a:lnTo>
                <a:lnTo>
                  <a:pt x="1669817" y="1084845"/>
                </a:lnTo>
                <a:lnTo>
                  <a:pt x="1655952" y="1128890"/>
                </a:lnTo>
                <a:lnTo>
                  <a:pt x="1639799" y="1171869"/>
                </a:lnTo>
                <a:lnTo>
                  <a:pt x="1621431" y="1213711"/>
                </a:lnTo>
                <a:lnTo>
                  <a:pt x="1600919" y="1254343"/>
                </a:lnTo>
                <a:lnTo>
                  <a:pt x="1578334" y="1293694"/>
                </a:lnTo>
                <a:lnTo>
                  <a:pt x="1553750" y="1331692"/>
                </a:lnTo>
                <a:lnTo>
                  <a:pt x="1527237" y="1368265"/>
                </a:lnTo>
                <a:lnTo>
                  <a:pt x="1498868" y="1403341"/>
                </a:lnTo>
                <a:lnTo>
                  <a:pt x="1468714" y="1436848"/>
                </a:lnTo>
                <a:lnTo>
                  <a:pt x="1436848" y="1468714"/>
                </a:lnTo>
                <a:lnTo>
                  <a:pt x="1403341" y="1498868"/>
                </a:lnTo>
                <a:lnTo>
                  <a:pt x="1368265" y="1527237"/>
                </a:lnTo>
                <a:lnTo>
                  <a:pt x="1331692" y="1553750"/>
                </a:lnTo>
                <a:lnTo>
                  <a:pt x="1293694" y="1578334"/>
                </a:lnTo>
                <a:lnTo>
                  <a:pt x="1254343" y="1600919"/>
                </a:lnTo>
                <a:lnTo>
                  <a:pt x="1213711" y="1621431"/>
                </a:lnTo>
                <a:lnTo>
                  <a:pt x="1171869" y="1639799"/>
                </a:lnTo>
                <a:lnTo>
                  <a:pt x="1128890" y="1655952"/>
                </a:lnTo>
                <a:lnTo>
                  <a:pt x="1084845" y="1669817"/>
                </a:lnTo>
                <a:lnTo>
                  <a:pt x="1039807" y="1681322"/>
                </a:lnTo>
                <a:lnTo>
                  <a:pt x="993846" y="1690395"/>
                </a:lnTo>
                <a:lnTo>
                  <a:pt x="947036" y="1696965"/>
                </a:lnTo>
                <a:lnTo>
                  <a:pt x="899448" y="1700960"/>
                </a:lnTo>
                <a:lnTo>
                  <a:pt x="851154" y="1702308"/>
                </a:lnTo>
                <a:lnTo>
                  <a:pt x="802854" y="1700960"/>
                </a:lnTo>
                <a:lnTo>
                  <a:pt x="755262" y="1696965"/>
                </a:lnTo>
                <a:lnTo>
                  <a:pt x="708448" y="1690395"/>
                </a:lnTo>
                <a:lnTo>
                  <a:pt x="662485" y="1681322"/>
                </a:lnTo>
                <a:lnTo>
                  <a:pt x="617444" y="1669817"/>
                </a:lnTo>
                <a:lnTo>
                  <a:pt x="573397" y="1655952"/>
                </a:lnTo>
                <a:lnTo>
                  <a:pt x="530417" y="1639799"/>
                </a:lnTo>
                <a:lnTo>
                  <a:pt x="488574" y="1621431"/>
                </a:lnTo>
                <a:lnTo>
                  <a:pt x="447941" y="1600919"/>
                </a:lnTo>
                <a:lnTo>
                  <a:pt x="408590" y="1578334"/>
                </a:lnTo>
                <a:lnTo>
                  <a:pt x="370593" y="1553750"/>
                </a:lnTo>
                <a:lnTo>
                  <a:pt x="334020" y="1527237"/>
                </a:lnTo>
                <a:lnTo>
                  <a:pt x="298945" y="1498868"/>
                </a:lnTo>
                <a:lnTo>
                  <a:pt x="265439" y="1468714"/>
                </a:lnTo>
                <a:lnTo>
                  <a:pt x="233574" y="1436848"/>
                </a:lnTo>
                <a:lnTo>
                  <a:pt x="203422" y="1403341"/>
                </a:lnTo>
                <a:lnTo>
                  <a:pt x="175055" y="1368265"/>
                </a:lnTo>
                <a:lnTo>
                  <a:pt x="148543" y="1331692"/>
                </a:lnTo>
                <a:lnTo>
                  <a:pt x="123961" y="1293694"/>
                </a:lnTo>
                <a:lnTo>
                  <a:pt x="101378" y="1254343"/>
                </a:lnTo>
                <a:lnTo>
                  <a:pt x="80868" y="1213711"/>
                </a:lnTo>
                <a:lnTo>
                  <a:pt x="62501" y="1171869"/>
                </a:lnTo>
                <a:lnTo>
                  <a:pt x="46350" y="1128890"/>
                </a:lnTo>
                <a:lnTo>
                  <a:pt x="32487" y="1084845"/>
                </a:lnTo>
                <a:lnTo>
                  <a:pt x="20983" y="1039807"/>
                </a:lnTo>
                <a:lnTo>
                  <a:pt x="11910" y="993846"/>
                </a:lnTo>
                <a:lnTo>
                  <a:pt x="5341" y="947036"/>
                </a:lnTo>
                <a:lnTo>
                  <a:pt x="1347" y="899448"/>
                </a:lnTo>
                <a:lnTo>
                  <a:pt x="0" y="851154"/>
                </a:lnTo>
                <a:close/>
              </a:path>
            </a:pathLst>
          </a:custGeom>
          <a:ln w="27432">
            <a:solidFill>
              <a:srgbClr val="FFF6D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172212" y="1045463"/>
            <a:ext cx="1155192" cy="115061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187319" y="1050633"/>
            <a:ext cx="1116813" cy="111147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187319" y="1050633"/>
            <a:ext cx="1116965" cy="1111885"/>
          </a:xfrm>
          <a:custGeom>
            <a:avLst/>
            <a:gdLst/>
            <a:ahLst/>
            <a:cxnLst/>
            <a:rect l="l" t="t" r="r" b="b"/>
            <a:pathLst>
              <a:path w="1116965" h="1111885">
                <a:moveTo>
                  <a:pt x="118496" y="204634"/>
                </a:moveTo>
                <a:lnTo>
                  <a:pt x="149785" y="168741"/>
                </a:lnTo>
                <a:lnTo>
                  <a:pt x="183515" y="136234"/>
                </a:lnTo>
                <a:lnTo>
                  <a:pt x="219451" y="107137"/>
                </a:lnTo>
                <a:lnTo>
                  <a:pt x="257356" y="81474"/>
                </a:lnTo>
                <a:lnTo>
                  <a:pt x="296996" y="59270"/>
                </a:lnTo>
                <a:lnTo>
                  <a:pt x="338135" y="40547"/>
                </a:lnTo>
                <a:lnTo>
                  <a:pt x="380538" y="25331"/>
                </a:lnTo>
                <a:lnTo>
                  <a:pt x="423971" y="13644"/>
                </a:lnTo>
                <a:lnTo>
                  <a:pt x="468196" y="5510"/>
                </a:lnTo>
                <a:lnTo>
                  <a:pt x="512980" y="954"/>
                </a:lnTo>
                <a:lnTo>
                  <a:pt x="558087" y="0"/>
                </a:lnTo>
                <a:lnTo>
                  <a:pt x="603281" y="2670"/>
                </a:lnTo>
                <a:lnTo>
                  <a:pt x="648327" y="8990"/>
                </a:lnTo>
                <a:lnTo>
                  <a:pt x="692991" y="18983"/>
                </a:lnTo>
                <a:lnTo>
                  <a:pt x="737036" y="32672"/>
                </a:lnTo>
                <a:lnTo>
                  <a:pt x="780227" y="50083"/>
                </a:lnTo>
                <a:lnTo>
                  <a:pt x="822330" y="71238"/>
                </a:lnTo>
                <a:lnTo>
                  <a:pt x="863108" y="96162"/>
                </a:lnTo>
                <a:lnTo>
                  <a:pt x="902327" y="124878"/>
                </a:lnTo>
                <a:lnTo>
                  <a:pt x="939023" y="156757"/>
                </a:lnTo>
                <a:lnTo>
                  <a:pt x="972365" y="190998"/>
                </a:lnTo>
                <a:lnTo>
                  <a:pt x="1002325" y="227366"/>
                </a:lnTo>
                <a:lnTo>
                  <a:pt x="1028874" y="265625"/>
                </a:lnTo>
                <a:lnTo>
                  <a:pt x="1051985" y="305541"/>
                </a:lnTo>
                <a:lnTo>
                  <a:pt x="1071626" y="346879"/>
                </a:lnTo>
                <a:lnTo>
                  <a:pt x="1087772" y="389404"/>
                </a:lnTo>
                <a:lnTo>
                  <a:pt x="1100392" y="432881"/>
                </a:lnTo>
                <a:lnTo>
                  <a:pt x="1109458" y="477076"/>
                </a:lnTo>
                <a:lnTo>
                  <a:pt x="1114941" y="521754"/>
                </a:lnTo>
                <a:lnTo>
                  <a:pt x="1116813" y="566679"/>
                </a:lnTo>
                <a:lnTo>
                  <a:pt x="1115044" y="611617"/>
                </a:lnTo>
                <a:lnTo>
                  <a:pt x="1109608" y="656333"/>
                </a:lnTo>
                <a:lnTo>
                  <a:pt x="1100473" y="700593"/>
                </a:lnTo>
                <a:lnTo>
                  <a:pt x="1087613" y="744160"/>
                </a:lnTo>
                <a:lnTo>
                  <a:pt x="1070998" y="786801"/>
                </a:lnTo>
                <a:lnTo>
                  <a:pt x="1050600" y="828281"/>
                </a:lnTo>
                <a:lnTo>
                  <a:pt x="1026390" y="868365"/>
                </a:lnTo>
                <a:lnTo>
                  <a:pt x="998339" y="906817"/>
                </a:lnTo>
                <a:lnTo>
                  <a:pt x="967050" y="942710"/>
                </a:lnTo>
                <a:lnTo>
                  <a:pt x="933320" y="975218"/>
                </a:lnTo>
                <a:lnTo>
                  <a:pt x="897385" y="1004315"/>
                </a:lnTo>
                <a:lnTo>
                  <a:pt x="859481" y="1029978"/>
                </a:lnTo>
                <a:lnTo>
                  <a:pt x="819841" y="1052184"/>
                </a:lnTo>
                <a:lnTo>
                  <a:pt x="778703" y="1070908"/>
                </a:lnTo>
                <a:lnTo>
                  <a:pt x="736300" y="1086127"/>
                </a:lnTo>
                <a:lnTo>
                  <a:pt x="692869" y="1097817"/>
                </a:lnTo>
                <a:lnTo>
                  <a:pt x="648644" y="1105954"/>
                </a:lnTo>
                <a:lnTo>
                  <a:pt x="603860" y="1110515"/>
                </a:lnTo>
                <a:lnTo>
                  <a:pt x="558754" y="1111476"/>
                </a:lnTo>
                <a:lnTo>
                  <a:pt x="513560" y="1108813"/>
                </a:lnTo>
                <a:lnTo>
                  <a:pt x="468514" y="1102502"/>
                </a:lnTo>
                <a:lnTo>
                  <a:pt x="423850" y="1092519"/>
                </a:lnTo>
                <a:lnTo>
                  <a:pt x="379804" y="1078841"/>
                </a:lnTo>
                <a:lnTo>
                  <a:pt x="336612" y="1061444"/>
                </a:lnTo>
                <a:lnTo>
                  <a:pt x="294508" y="1040304"/>
                </a:lnTo>
                <a:lnTo>
                  <a:pt x="253729" y="1015397"/>
                </a:lnTo>
                <a:lnTo>
                  <a:pt x="214508" y="986700"/>
                </a:lnTo>
                <a:lnTo>
                  <a:pt x="177812" y="954821"/>
                </a:lnTo>
                <a:lnTo>
                  <a:pt x="144469" y="920580"/>
                </a:lnTo>
                <a:lnTo>
                  <a:pt x="114507" y="884212"/>
                </a:lnTo>
                <a:lnTo>
                  <a:pt x="87955" y="845952"/>
                </a:lnTo>
                <a:lnTo>
                  <a:pt x="64842" y="806035"/>
                </a:lnTo>
                <a:lnTo>
                  <a:pt x="45198" y="764695"/>
                </a:lnTo>
                <a:lnTo>
                  <a:pt x="29049" y="722168"/>
                </a:lnTo>
                <a:lnTo>
                  <a:pt x="16427" y="678687"/>
                </a:lnTo>
                <a:lnTo>
                  <a:pt x="7358" y="634488"/>
                </a:lnTo>
                <a:lnTo>
                  <a:pt x="1873" y="589806"/>
                </a:lnTo>
                <a:lnTo>
                  <a:pt x="0" y="544874"/>
                </a:lnTo>
                <a:lnTo>
                  <a:pt x="1767" y="499929"/>
                </a:lnTo>
                <a:lnTo>
                  <a:pt x="7203" y="455204"/>
                </a:lnTo>
                <a:lnTo>
                  <a:pt x="16338" y="410935"/>
                </a:lnTo>
                <a:lnTo>
                  <a:pt x="29200" y="367355"/>
                </a:lnTo>
                <a:lnTo>
                  <a:pt x="45818" y="324701"/>
                </a:lnTo>
                <a:lnTo>
                  <a:pt x="66221" y="283206"/>
                </a:lnTo>
                <a:lnTo>
                  <a:pt x="90437" y="243105"/>
                </a:lnTo>
                <a:lnTo>
                  <a:pt x="118496" y="204634"/>
                </a:lnTo>
                <a:close/>
              </a:path>
            </a:pathLst>
          </a:custGeom>
          <a:ln w="7349">
            <a:solidFill>
              <a:srgbClr val="C6B7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317958" y="1181524"/>
            <a:ext cx="855980" cy="850265"/>
          </a:xfrm>
          <a:custGeom>
            <a:avLst/>
            <a:gdLst/>
            <a:ahLst/>
            <a:cxnLst/>
            <a:rect l="l" t="t" r="r" b="b"/>
            <a:pathLst>
              <a:path w="855980" h="850264">
                <a:moveTo>
                  <a:pt x="89838" y="155150"/>
                </a:moveTo>
                <a:lnTo>
                  <a:pt x="63217" y="192564"/>
                </a:lnTo>
                <a:lnTo>
                  <a:pt x="41317" y="231919"/>
                </a:lnTo>
                <a:lnTo>
                  <a:pt x="24090" y="272849"/>
                </a:lnTo>
                <a:lnTo>
                  <a:pt x="11493" y="314989"/>
                </a:lnTo>
                <a:lnTo>
                  <a:pt x="3478" y="357973"/>
                </a:lnTo>
                <a:lnTo>
                  <a:pt x="0" y="401436"/>
                </a:lnTo>
                <a:lnTo>
                  <a:pt x="1012" y="445012"/>
                </a:lnTo>
                <a:lnTo>
                  <a:pt x="6469" y="488336"/>
                </a:lnTo>
                <a:lnTo>
                  <a:pt x="16325" y="531041"/>
                </a:lnTo>
                <a:lnTo>
                  <a:pt x="30534" y="572763"/>
                </a:lnTo>
                <a:lnTo>
                  <a:pt x="49050" y="613136"/>
                </a:lnTo>
                <a:lnTo>
                  <a:pt x="71827" y="651795"/>
                </a:lnTo>
                <a:lnTo>
                  <a:pt x="98819" y="688373"/>
                </a:lnTo>
                <a:lnTo>
                  <a:pt x="129979" y="722506"/>
                </a:lnTo>
                <a:lnTo>
                  <a:pt x="165264" y="753828"/>
                </a:lnTo>
                <a:lnTo>
                  <a:pt x="203626" y="781288"/>
                </a:lnTo>
                <a:lnTo>
                  <a:pt x="243815" y="804104"/>
                </a:lnTo>
                <a:lnTo>
                  <a:pt x="285462" y="822312"/>
                </a:lnTo>
                <a:lnTo>
                  <a:pt x="328203" y="835949"/>
                </a:lnTo>
                <a:lnTo>
                  <a:pt x="371670" y="845051"/>
                </a:lnTo>
                <a:lnTo>
                  <a:pt x="415497" y="849655"/>
                </a:lnTo>
                <a:lnTo>
                  <a:pt x="459319" y="849796"/>
                </a:lnTo>
                <a:lnTo>
                  <a:pt x="502768" y="845511"/>
                </a:lnTo>
                <a:lnTo>
                  <a:pt x="545478" y="836837"/>
                </a:lnTo>
                <a:lnTo>
                  <a:pt x="587084" y="823809"/>
                </a:lnTo>
                <a:lnTo>
                  <a:pt x="627219" y="806465"/>
                </a:lnTo>
                <a:lnTo>
                  <a:pt x="665516" y="784840"/>
                </a:lnTo>
                <a:lnTo>
                  <a:pt x="701609" y="758971"/>
                </a:lnTo>
                <a:lnTo>
                  <a:pt x="735133" y="728894"/>
                </a:lnTo>
                <a:lnTo>
                  <a:pt x="765720" y="694646"/>
                </a:lnTo>
                <a:lnTo>
                  <a:pt x="792343" y="657209"/>
                </a:lnTo>
                <a:lnTo>
                  <a:pt x="814245" y="617838"/>
                </a:lnTo>
                <a:lnTo>
                  <a:pt x="831472" y="576897"/>
                </a:lnTo>
                <a:lnTo>
                  <a:pt x="844071" y="534752"/>
                </a:lnTo>
                <a:lnTo>
                  <a:pt x="852086" y="491766"/>
                </a:lnTo>
                <a:lnTo>
                  <a:pt x="855565" y="448304"/>
                </a:lnTo>
                <a:lnTo>
                  <a:pt x="854552" y="404733"/>
                </a:lnTo>
                <a:lnTo>
                  <a:pt x="849095" y="361416"/>
                </a:lnTo>
                <a:lnTo>
                  <a:pt x="839239" y="318718"/>
                </a:lnTo>
                <a:lnTo>
                  <a:pt x="825030" y="277004"/>
                </a:lnTo>
                <a:lnTo>
                  <a:pt x="806515" y="236639"/>
                </a:lnTo>
                <a:lnTo>
                  <a:pt x="783739" y="197988"/>
                </a:lnTo>
                <a:lnTo>
                  <a:pt x="756748" y="161416"/>
                </a:lnTo>
                <a:lnTo>
                  <a:pt x="725589" y="127288"/>
                </a:lnTo>
                <a:lnTo>
                  <a:pt x="690307" y="95968"/>
                </a:lnTo>
                <a:lnTo>
                  <a:pt x="651942" y="68508"/>
                </a:lnTo>
                <a:lnTo>
                  <a:pt x="611752" y="45692"/>
                </a:lnTo>
                <a:lnTo>
                  <a:pt x="570102" y="27483"/>
                </a:lnTo>
                <a:lnTo>
                  <a:pt x="527360" y="13846"/>
                </a:lnTo>
                <a:lnTo>
                  <a:pt x="483892" y="4744"/>
                </a:lnTo>
                <a:lnTo>
                  <a:pt x="440064" y="141"/>
                </a:lnTo>
                <a:lnTo>
                  <a:pt x="396241" y="0"/>
                </a:lnTo>
                <a:lnTo>
                  <a:pt x="352791" y="4284"/>
                </a:lnTo>
                <a:lnTo>
                  <a:pt x="310080" y="12959"/>
                </a:lnTo>
                <a:lnTo>
                  <a:pt x="268474" y="25986"/>
                </a:lnTo>
                <a:lnTo>
                  <a:pt x="228339" y="43330"/>
                </a:lnTo>
                <a:lnTo>
                  <a:pt x="190042" y="64955"/>
                </a:lnTo>
                <a:lnTo>
                  <a:pt x="153949" y="90824"/>
                </a:lnTo>
                <a:lnTo>
                  <a:pt x="120425" y="120901"/>
                </a:lnTo>
                <a:lnTo>
                  <a:pt x="89838" y="155150"/>
                </a:lnTo>
                <a:close/>
              </a:path>
            </a:pathLst>
          </a:custGeom>
          <a:ln w="7349">
            <a:solidFill>
              <a:srgbClr val="C6B7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1088136" y="0"/>
            <a:ext cx="8056245" cy="6858000"/>
          </a:xfrm>
          <a:custGeom>
            <a:avLst/>
            <a:gdLst/>
            <a:ahLst/>
            <a:cxnLst/>
            <a:rect l="l" t="t" r="r" b="b"/>
            <a:pathLst>
              <a:path w="8056245" h="6858000">
                <a:moveTo>
                  <a:pt x="0" y="6858000"/>
                </a:moveTo>
                <a:lnTo>
                  <a:pt x="8055863" y="6858000"/>
                </a:lnTo>
                <a:lnTo>
                  <a:pt x="8055863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935736" y="0"/>
            <a:ext cx="155447" cy="68580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105156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8000"/>
                </a:lnTo>
              </a:path>
            </a:pathLst>
          </a:custGeom>
          <a:ln w="7315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922782" y="1415033"/>
            <a:ext cx="210312" cy="21031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921892" y="1339596"/>
            <a:ext cx="304927" cy="28663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56221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rgbClr val="310D0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10/12/2018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56221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10/12/2018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304" y="3810"/>
            <a:ext cx="819785" cy="819150"/>
          </a:xfrm>
          <a:custGeom>
            <a:avLst/>
            <a:gdLst/>
            <a:ahLst/>
            <a:cxnLst/>
            <a:rect l="l" t="t" r="r" b="b"/>
            <a:pathLst>
              <a:path w="819785" h="819150">
                <a:moveTo>
                  <a:pt x="819655" y="0"/>
                </a:moveTo>
                <a:lnTo>
                  <a:pt x="505" y="0"/>
                </a:lnTo>
                <a:lnTo>
                  <a:pt x="0" y="819150"/>
                </a:lnTo>
                <a:lnTo>
                  <a:pt x="505" y="819150"/>
                </a:lnTo>
                <a:lnTo>
                  <a:pt x="48635" y="817759"/>
                </a:lnTo>
                <a:lnTo>
                  <a:pt x="96034" y="813638"/>
                </a:lnTo>
                <a:lnTo>
                  <a:pt x="142623" y="806864"/>
                </a:lnTo>
                <a:lnTo>
                  <a:pt x="188327" y="797514"/>
                </a:lnTo>
                <a:lnTo>
                  <a:pt x="233067" y="785664"/>
                </a:lnTo>
                <a:lnTo>
                  <a:pt x="276768" y="771391"/>
                </a:lnTo>
                <a:lnTo>
                  <a:pt x="319353" y="754772"/>
                </a:lnTo>
                <a:lnTo>
                  <a:pt x="360744" y="735885"/>
                </a:lnTo>
                <a:lnTo>
                  <a:pt x="400865" y="714805"/>
                </a:lnTo>
                <a:lnTo>
                  <a:pt x="439639" y="691610"/>
                </a:lnTo>
                <a:lnTo>
                  <a:pt x="476990" y="666377"/>
                </a:lnTo>
                <a:lnTo>
                  <a:pt x="512839" y="639182"/>
                </a:lnTo>
                <a:lnTo>
                  <a:pt x="547112" y="610102"/>
                </a:lnTo>
                <a:lnTo>
                  <a:pt x="579729" y="579215"/>
                </a:lnTo>
                <a:lnTo>
                  <a:pt x="610616" y="546596"/>
                </a:lnTo>
                <a:lnTo>
                  <a:pt x="639695" y="512323"/>
                </a:lnTo>
                <a:lnTo>
                  <a:pt x="666889" y="476473"/>
                </a:lnTo>
                <a:lnTo>
                  <a:pt x="692122" y="439123"/>
                </a:lnTo>
                <a:lnTo>
                  <a:pt x="715316" y="400349"/>
                </a:lnTo>
                <a:lnTo>
                  <a:pt x="736395" y="360228"/>
                </a:lnTo>
                <a:lnTo>
                  <a:pt x="755281" y="318837"/>
                </a:lnTo>
                <a:lnTo>
                  <a:pt x="771899" y="276253"/>
                </a:lnTo>
                <a:lnTo>
                  <a:pt x="786171" y="232553"/>
                </a:lnTo>
                <a:lnTo>
                  <a:pt x="798020" y="187814"/>
                </a:lnTo>
                <a:lnTo>
                  <a:pt x="807370" y="142112"/>
                </a:lnTo>
                <a:lnTo>
                  <a:pt x="814144" y="95524"/>
                </a:lnTo>
                <a:lnTo>
                  <a:pt x="818264" y="48128"/>
                </a:lnTo>
                <a:lnTo>
                  <a:pt x="819655" y="0"/>
                </a:lnTo>
                <a:close/>
              </a:path>
            </a:pathLst>
          </a:custGeom>
          <a:solidFill>
            <a:srgbClr val="FDF9F4">
              <a:alpha val="3294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304" y="3810"/>
            <a:ext cx="819785" cy="819150"/>
          </a:xfrm>
          <a:custGeom>
            <a:avLst/>
            <a:gdLst/>
            <a:ahLst/>
            <a:cxnLst/>
            <a:rect l="l" t="t" r="r" b="b"/>
            <a:pathLst>
              <a:path w="819785" h="819150">
                <a:moveTo>
                  <a:pt x="819655" y="0"/>
                </a:moveTo>
                <a:lnTo>
                  <a:pt x="818264" y="48128"/>
                </a:lnTo>
                <a:lnTo>
                  <a:pt x="814144" y="95524"/>
                </a:lnTo>
                <a:lnTo>
                  <a:pt x="807370" y="142112"/>
                </a:lnTo>
                <a:lnTo>
                  <a:pt x="798020" y="187814"/>
                </a:lnTo>
                <a:lnTo>
                  <a:pt x="786171" y="232553"/>
                </a:lnTo>
                <a:lnTo>
                  <a:pt x="771899" y="276253"/>
                </a:lnTo>
                <a:lnTo>
                  <a:pt x="755281" y="318837"/>
                </a:lnTo>
                <a:lnTo>
                  <a:pt x="736395" y="360228"/>
                </a:lnTo>
                <a:lnTo>
                  <a:pt x="715316" y="400349"/>
                </a:lnTo>
                <a:lnTo>
                  <a:pt x="692122" y="439123"/>
                </a:lnTo>
                <a:lnTo>
                  <a:pt x="666889" y="476473"/>
                </a:lnTo>
                <a:lnTo>
                  <a:pt x="639695" y="512323"/>
                </a:lnTo>
                <a:lnTo>
                  <a:pt x="610616" y="546596"/>
                </a:lnTo>
                <a:lnTo>
                  <a:pt x="579729" y="579215"/>
                </a:lnTo>
                <a:lnTo>
                  <a:pt x="547112" y="610102"/>
                </a:lnTo>
                <a:lnTo>
                  <a:pt x="512839" y="639182"/>
                </a:lnTo>
                <a:lnTo>
                  <a:pt x="476990" y="666377"/>
                </a:lnTo>
                <a:lnTo>
                  <a:pt x="439639" y="691610"/>
                </a:lnTo>
                <a:lnTo>
                  <a:pt x="400865" y="714805"/>
                </a:lnTo>
                <a:lnTo>
                  <a:pt x="360744" y="735885"/>
                </a:lnTo>
                <a:lnTo>
                  <a:pt x="319353" y="754772"/>
                </a:lnTo>
                <a:lnTo>
                  <a:pt x="276768" y="771391"/>
                </a:lnTo>
                <a:lnTo>
                  <a:pt x="233067" y="785664"/>
                </a:lnTo>
                <a:lnTo>
                  <a:pt x="188327" y="797514"/>
                </a:lnTo>
                <a:lnTo>
                  <a:pt x="142623" y="806864"/>
                </a:lnTo>
                <a:lnTo>
                  <a:pt x="96034" y="813638"/>
                </a:lnTo>
                <a:lnTo>
                  <a:pt x="48635" y="817759"/>
                </a:lnTo>
                <a:lnTo>
                  <a:pt x="505" y="819150"/>
                </a:lnTo>
                <a:lnTo>
                  <a:pt x="336" y="819150"/>
                </a:lnTo>
                <a:lnTo>
                  <a:pt x="168" y="819150"/>
                </a:lnTo>
                <a:lnTo>
                  <a:pt x="0" y="819150"/>
                </a:lnTo>
                <a:lnTo>
                  <a:pt x="505" y="0"/>
                </a:lnTo>
                <a:lnTo>
                  <a:pt x="819655" y="0"/>
                </a:lnTo>
                <a:close/>
              </a:path>
            </a:pathLst>
          </a:custGeom>
          <a:ln w="3175">
            <a:solidFill>
              <a:srgbClr val="D2C39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128015" y="6095"/>
            <a:ext cx="1784604" cy="17846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169163" y="21335"/>
            <a:ext cx="1702435" cy="1702435"/>
          </a:xfrm>
          <a:custGeom>
            <a:avLst/>
            <a:gdLst/>
            <a:ahLst/>
            <a:cxnLst/>
            <a:rect l="l" t="t" r="r" b="b"/>
            <a:pathLst>
              <a:path w="1702435" h="1702435">
                <a:moveTo>
                  <a:pt x="0" y="851154"/>
                </a:moveTo>
                <a:lnTo>
                  <a:pt x="1347" y="802859"/>
                </a:lnTo>
                <a:lnTo>
                  <a:pt x="5341" y="755271"/>
                </a:lnTo>
                <a:lnTo>
                  <a:pt x="11910" y="708461"/>
                </a:lnTo>
                <a:lnTo>
                  <a:pt x="20983" y="662500"/>
                </a:lnTo>
                <a:lnTo>
                  <a:pt x="32487" y="617462"/>
                </a:lnTo>
                <a:lnTo>
                  <a:pt x="46350" y="573417"/>
                </a:lnTo>
                <a:lnTo>
                  <a:pt x="62501" y="530438"/>
                </a:lnTo>
                <a:lnTo>
                  <a:pt x="80868" y="488596"/>
                </a:lnTo>
                <a:lnTo>
                  <a:pt x="101378" y="447964"/>
                </a:lnTo>
                <a:lnTo>
                  <a:pt x="123961" y="408613"/>
                </a:lnTo>
                <a:lnTo>
                  <a:pt x="148543" y="370615"/>
                </a:lnTo>
                <a:lnTo>
                  <a:pt x="175055" y="334042"/>
                </a:lnTo>
                <a:lnTo>
                  <a:pt x="203422" y="298966"/>
                </a:lnTo>
                <a:lnTo>
                  <a:pt x="233574" y="265459"/>
                </a:lnTo>
                <a:lnTo>
                  <a:pt x="265439" y="233593"/>
                </a:lnTo>
                <a:lnTo>
                  <a:pt x="298945" y="203439"/>
                </a:lnTo>
                <a:lnTo>
                  <a:pt x="334020" y="175070"/>
                </a:lnTo>
                <a:lnTo>
                  <a:pt x="370593" y="148557"/>
                </a:lnTo>
                <a:lnTo>
                  <a:pt x="408590" y="123973"/>
                </a:lnTo>
                <a:lnTo>
                  <a:pt x="447941" y="101388"/>
                </a:lnTo>
                <a:lnTo>
                  <a:pt x="488574" y="80876"/>
                </a:lnTo>
                <a:lnTo>
                  <a:pt x="530417" y="62508"/>
                </a:lnTo>
                <a:lnTo>
                  <a:pt x="573397" y="46355"/>
                </a:lnTo>
                <a:lnTo>
                  <a:pt x="617444" y="32490"/>
                </a:lnTo>
                <a:lnTo>
                  <a:pt x="662485" y="20985"/>
                </a:lnTo>
                <a:lnTo>
                  <a:pt x="708448" y="11912"/>
                </a:lnTo>
                <a:lnTo>
                  <a:pt x="755262" y="5342"/>
                </a:lnTo>
                <a:lnTo>
                  <a:pt x="802854" y="1347"/>
                </a:lnTo>
                <a:lnTo>
                  <a:pt x="851154" y="0"/>
                </a:lnTo>
                <a:lnTo>
                  <a:pt x="899448" y="1347"/>
                </a:lnTo>
                <a:lnTo>
                  <a:pt x="947036" y="5342"/>
                </a:lnTo>
                <a:lnTo>
                  <a:pt x="993846" y="11912"/>
                </a:lnTo>
                <a:lnTo>
                  <a:pt x="1039807" y="20985"/>
                </a:lnTo>
                <a:lnTo>
                  <a:pt x="1084845" y="32490"/>
                </a:lnTo>
                <a:lnTo>
                  <a:pt x="1128890" y="46355"/>
                </a:lnTo>
                <a:lnTo>
                  <a:pt x="1171869" y="62508"/>
                </a:lnTo>
                <a:lnTo>
                  <a:pt x="1213711" y="80876"/>
                </a:lnTo>
                <a:lnTo>
                  <a:pt x="1254343" y="101388"/>
                </a:lnTo>
                <a:lnTo>
                  <a:pt x="1293694" y="123973"/>
                </a:lnTo>
                <a:lnTo>
                  <a:pt x="1331692" y="148557"/>
                </a:lnTo>
                <a:lnTo>
                  <a:pt x="1368265" y="175070"/>
                </a:lnTo>
                <a:lnTo>
                  <a:pt x="1403341" y="203439"/>
                </a:lnTo>
                <a:lnTo>
                  <a:pt x="1436848" y="233593"/>
                </a:lnTo>
                <a:lnTo>
                  <a:pt x="1468714" y="265459"/>
                </a:lnTo>
                <a:lnTo>
                  <a:pt x="1498868" y="298966"/>
                </a:lnTo>
                <a:lnTo>
                  <a:pt x="1527237" y="334042"/>
                </a:lnTo>
                <a:lnTo>
                  <a:pt x="1553750" y="370615"/>
                </a:lnTo>
                <a:lnTo>
                  <a:pt x="1578334" y="408613"/>
                </a:lnTo>
                <a:lnTo>
                  <a:pt x="1600919" y="447964"/>
                </a:lnTo>
                <a:lnTo>
                  <a:pt x="1621431" y="488596"/>
                </a:lnTo>
                <a:lnTo>
                  <a:pt x="1639799" y="530438"/>
                </a:lnTo>
                <a:lnTo>
                  <a:pt x="1655952" y="573417"/>
                </a:lnTo>
                <a:lnTo>
                  <a:pt x="1669817" y="617462"/>
                </a:lnTo>
                <a:lnTo>
                  <a:pt x="1681322" y="662500"/>
                </a:lnTo>
                <a:lnTo>
                  <a:pt x="1690395" y="708461"/>
                </a:lnTo>
                <a:lnTo>
                  <a:pt x="1696965" y="755271"/>
                </a:lnTo>
                <a:lnTo>
                  <a:pt x="1700960" y="802859"/>
                </a:lnTo>
                <a:lnTo>
                  <a:pt x="1702308" y="851154"/>
                </a:lnTo>
                <a:lnTo>
                  <a:pt x="1700960" y="899448"/>
                </a:lnTo>
                <a:lnTo>
                  <a:pt x="1696965" y="947036"/>
                </a:lnTo>
                <a:lnTo>
                  <a:pt x="1690395" y="993846"/>
                </a:lnTo>
                <a:lnTo>
                  <a:pt x="1681322" y="1039807"/>
                </a:lnTo>
                <a:lnTo>
                  <a:pt x="1669817" y="1084845"/>
                </a:lnTo>
                <a:lnTo>
                  <a:pt x="1655952" y="1128890"/>
                </a:lnTo>
                <a:lnTo>
                  <a:pt x="1639799" y="1171869"/>
                </a:lnTo>
                <a:lnTo>
                  <a:pt x="1621431" y="1213711"/>
                </a:lnTo>
                <a:lnTo>
                  <a:pt x="1600919" y="1254343"/>
                </a:lnTo>
                <a:lnTo>
                  <a:pt x="1578334" y="1293694"/>
                </a:lnTo>
                <a:lnTo>
                  <a:pt x="1553750" y="1331692"/>
                </a:lnTo>
                <a:lnTo>
                  <a:pt x="1527237" y="1368265"/>
                </a:lnTo>
                <a:lnTo>
                  <a:pt x="1498868" y="1403341"/>
                </a:lnTo>
                <a:lnTo>
                  <a:pt x="1468714" y="1436848"/>
                </a:lnTo>
                <a:lnTo>
                  <a:pt x="1436848" y="1468714"/>
                </a:lnTo>
                <a:lnTo>
                  <a:pt x="1403341" y="1498868"/>
                </a:lnTo>
                <a:lnTo>
                  <a:pt x="1368265" y="1527237"/>
                </a:lnTo>
                <a:lnTo>
                  <a:pt x="1331692" y="1553750"/>
                </a:lnTo>
                <a:lnTo>
                  <a:pt x="1293694" y="1578334"/>
                </a:lnTo>
                <a:lnTo>
                  <a:pt x="1254343" y="1600919"/>
                </a:lnTo>
                <a:lnTo>
                  <a:pt x="1213711" y="1621431"/>
                </a:lnTo>
                <a:lnTo>
                  <a:pt x="1171869" y="1639799"/>
                </a:lnTo>
                <a:lnTo>
                  <a:pt x="1128890" y="1655952"/>
                </a:lnTo>
                <a:lnTo>
                  <a:pt x="1084845" y="1669817"/>
                </a:lnTo>
                <a:lnTo>
                  <a:pt x="1039807" y="1681322"/>
                </a:lnTo>
                <a:lnTo>
                  <a:pt x="993846" y="1690395"/>
                </a:lnTo>
                <a:lnTo>
                  <a:pt x="947036" y="1696965"/>
                </a:lnTo>
                <a:lnTo>
                  <a:pt x="899448" y="1700960"/>
                </a:lnTo>
                <a:lnTo>
                  <a:pt x="851154" y="1702308"/>
                </a:lnTo>
                <a:lnTo>
                  <a:pt x="802854" y="1700960"/>
                </a:lnTo>
                <a:lnTo>
                  <a:pt x="755262" y="1696965"/>
                </a:lnTo>
                <a:lnTo>
                  <a:pt x="708448" y="1690395"/>
                </a:lnTo>
                <a:lnTo>
                  <a:pt x="662485" y="1681322"/>
                </a:lnTo>
                <a:lnTo>
                  <a:pt x="617444" y="1669817"/>
                </a:lnTo>
                <a:lnTo>
                  <a:pt x="573397" y="1655952"/>
                </a:lnTo>
                <a:lnTo>
                  <a:pt x="530417" y="1639799"/>
                </a:lnTo>
                <a:lnTo>
                  <a:pt x="488574" y="1621431"/>
                </a:lnTo>
                <a:lnTo>
                  <a:pt x="447941" y="1600919"/>
                </a:lnTo>
                <a:lnTo>
                  <a:pt x="408590" y="1578334"/>
                </a:lnTo>
                <a:lnTo>
                  <a:pt x="370593" y="1553750"/>
                </a:lnTo>
                <a:lnTo>
                  <a:pt x="334020" y="1527237"/>
                </a:lnTo>
                <a:lnTo>
                  <a:pt x="298945" y="1498868"/>
                </a:lnTo>
                <a:lnTo>
                  <a:pt x="265439" y="1468714"/>
                </a:lnTo>
                <a:lnTo>
                  <a:pt x="233574" y="1436848"/>
                </a:lnTo>
                <a:lnTo>
                  <a:pt x="203422" y="1403341"/>
                </a:lnTo>
                <a:lnTo>
                  <a:pt x="175055" y="1368265"/>
                </a:lnTo>
                <a:lnTo>
                  <a:pt x="148543" y="1331692"/>
                </a:lnTo>
                <a:lnTo>
                  <a:pt x="123961" y="1293694"/>
                </a:lnTo>
                <a:lnTo>
                  <a:pt x="101378" y="1254343"/>
                </a:lnTo>
                <a:lnTo>
                  <a:pt x="80868" y="1213711"/>
                </a:lnTo>
                <a:lnTo>
                  <a:pt x="62501" y="1171869"/>
                </a:lnTo>
                <a:lnTo>
                  <a:pt x="46350" y="1128890"/>
                </a:lnTo>
                <a:lnTo>
                  <a:pt x="32487" y="1084845"/>
                </a:lnTo>
                <a:lnTo>
                  <a:pt x="20983" y="1039807"/>
                </a:lnTo>
                <a:lnTo>
                  <a:pt x="11910" y="993846"/>
                </a:lnTo>
                <a:lnTo>
                  <a:pt x="5341" y="947036"/>
                </a:lnTo>
                <a:lnTo>
                  <a:pt x="1347" y="899448"/>
                </a:lnTo>
                <a:lnTo>
                  <a:pt x="0" y="851154"/>
                </a:lnTo>
                <a:close/>
              </a:path>
            </a:pathLst>
          </a:custGeom>
          <a:ln w="27432">
            <a:solidFill>
              <a:srgbClr val="FFF6D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172212" y="1045463"/>
            <a:ext cx="1155192" cy="115061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187319" y="1050633"/>
            <a:ext cx="1116813" cy="111147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187319" y="1050633"/>
            <a:ext cx="1116965" cy="1111885"/>
          </a:xfrm>
          <a:custGeom>
            <a:avLst/>
            <a:gdLst/>
            <a:ahLst/>
            <a:cxnLst/>
            <a:rect l="l" t="t" r="r" b="b"/>
            <a:pathLst>
              <a:path w="1116965" h="1111885">
                <a:moveTo>
                  <a:pt x="118496" y="204634"/>
                </a:moveTo>
                <a:lnTo>
                  <a:pt x="149785" y="168741"/>
                </a:lnTo>
                <a:lnTo>
                  <a:pt x="183515" y="136234"/>
                </a:lnTo>
                <a:lnTo>
                  <a:pt x="219451" y="107137"/>
                </a:lnTo>
                <a:lnTo>
                  <a:pt x="257356" y="81474"/>
                </a:lnTo>
                <a:lnTo>
                  <a:pt x="296996" y="59270"/>
                </a:lnTo>
                <a:lnTo>
                  <a:pt x="338135" y="40547"/>
                </a:lnTo>
                <a:lnTo>
                  <a:pt x="380538" y="25331"/>
                </a:lnTo>
                <a:lnTo>
                  <a:pt x="423971" y="13644"/>
                </a:lnTo>
                <a:lnTo>
                  <a:pt x="468196" y="5510"/>
                </a:lnTo>
                <a:lnTo>
                  <a:pt x="512980" y="954"/>
                </a:lnTo>
                <a:lnTo>
                  <a:pt x="558087" y="0"/>
                </a:lnTo>
                <a:lnTo>
                  <a:pt x="603281" y="2670"/>
                </a:lnTo>
                <a:lnTo>
                  <a:pt x="648327" y="8990"/>
                </a:lnTo>
                <a:lnTo>
                  <a:pt x="692991" y="18983"/>
                </a:lnTo>
                <a:lnTo>
                  <a:pt x="737036" y="32672"/>
                </a:lnTo>
                <a:lnTo>
                  <a:pt x="780227" y="50083"/>
                </a:lnTo>
                <a:lnTo>
                  <a:pt x="822330" y="71238"/>
                </a:lnTo>
                <a:lnTo>
                  <a:pt x="863108" y="96162"/>
                </a:lnTo>
                <a:lnTo>
                  <a:pt x="902327" y="124878"/>
                </a:lnTo>
                <a:lnTo>
                  <a:pt x="939023" y="156757"/>
                </a:lnTo>
                <a:lnTo>
                  <a:pt x="972365" y="190998"/>
                </a:lnTo>
                <a:lnTo>
                  <a:pt x="1002325" y="227366"/>
                </a:lnTo>
                <a:lnTo>
                  <a:pt x="1028874" y="265625"/>
                </a:lnTo>
                <a:lnTo>
                  <a:pt x="1051985" y="305541"/>
                </a:lnTo>
                <a:lnTo>
                  <a:pt x="1071626" y="346879"/>
                </a:lnTo>
                <a:lnTo>
                  <a:pt x="1087772" y="389404"/>
                </a:lnTo>
                <a:lnTo>
                  <a:pt x="1100392" y="432881"/>
                </a:lnTo>
                <a:lnTo>
                  <a:pt x="1109458" y="477076"/>
                </a:lnTo>
                <a:lnTo>
                  <a:pt x="1114941" y="521754"/>
                </a:lnTo>
                <a:lnTo>
                  <a:pt x="1116813" y="566679"/>
                </a:lnTo>
                <a:lnTo>
                  <a:pt x="1115044" y="611617"/>
                </a:lnTo>
                <a:lnTo>
                  <a:pt x="1109608" y="656333"/>
                </a:lnTo>
                <a:lnTo>
                  <a:pt x="1100473" y="700593"/>
                </a:lnTo>
                <a:lnTo>
                  <a:pt x="1087613" y="744160"/>
                </a:lnTo>
                <a:lnTo>
                  <a:pt x="1070998" y="786801"/>
                </a:lnTo>
                <a:lnTo>
                  <a:pt x="1050600" y="828281"/>
                </a:lnTo>
                <a:lnTo>
                  <a:pt x="1026390" y="868365"/>
                </a:lnTo>
                <a:lnTo>
                  <a:pt x="998339" y="906817"/>
                </a:lnTo>
                <a:lnTo>
                  <a:pt x="967050" y="942710"/>
                </a:lnTo>
                <a:lnTo>
                  <a:pt x="933320" y="975218"/>
                </a:lnTo>
                <a:lnTo>
                  <a:pt x="897385" y="1004315"/>
                </a:lnTo>
                <a:lnTo>
                  <a:pt x="859481" y="1029978"/>
                </a:lnTo>
                <a:lnTo>
                  <a:pt x="819841" y="1052184"/>
                </a:lnTo>
                <a:lnTo>
                  <a:pt x="778703" y="1070908"/>
                </a:lnTo>
                <a:lnTo>
                  <a:pt x="736300" y="1086127"/>
                </a:lnTo>
                <a:lnTo>
                  <a:pt x="692869" y="1097817"/>
                </a:lnTo>
                <a:lnTo>
                  <a:pt x="648644" y="1105954"/>
                </a:lnTo>
                <a:lnTo>
                  <a:pt x="603860" y="1110515"/>
                </a:lnTo>
                <a:lnTo>
                  <a:pt x="558754" y="1111476"/>
                </a:lnTo>
                <a:lnTo>
                  <a:pt x="513560" y="1108813"/>
                </a:lnTo>
                <a:lnTo>
                  <a:pt x="468514" y="1102502"/>
                </a:lnTo>
                <a:lnTo>
                  <a:pt x="423850" y="1092519"/>
                </a:lnTo>
                <a:lnTo>
                  <a:pt x="379804" y="1078841"/>
                </a:lnTo>
                <a:lnTo>
                  <a:pt x="336612" y="1061444"/>
                </a:lnTo>
                <a:lnTo>
                  <a:pt x="294508" y="1040304"/>
                </a:lnTo>
                <a:lnTo>
                  <a:pt x="253729" y="1015397"/>
                </a:lnTo>
                <a:lnTo>
                  <a:pt x="214508" y="986700"/>
                </a:lnTo>
                <a:lnTo>
                  <a:pt x="177812" y="954821"/>
                </a:lnTo>
                <a:lnTo>
                  <a:pt x="144469" y="920580"/>
                </a:lnTo>
                <a:lnTo>
                  <a:pt x="114507" y="884212"/>
                </a:lnTo>
                <a:lnTo>
                  <a:pt x="87955" y="845952"/>
                </a:lnTo>
                <a:lnTo>
                  <a:pt x="64842" y="806035"/>
                </a:lnTo>
                <a:lnTo>
                  <a:pt x="45198" y="764695"/>
                </a:lnTo>
                <a:lnTo>
                  <a:pt x="29049" y="722168"/>
                </a:lnTo>
                <a:lnTo>
                  <a:pt x="16427" y="678687"/>
                </a:lnTo>
                <a:lnTo>
                  <a:pt x="7358" y="634488"/>
                </a:lnTo>
                <a:lnTo>
                  <a:pt x="1873" y="589806"/>
                </a:lnTo>
                <a:lnTo>
                  <a:pt x="0" y="544874"/>
                </a:lnTo>
                <a:lnTo>
                  <a:pt x="1767" y="499929"/>
                </a:lnTo>
                <a:lnTo>
                  <a:pt x="7203" y="455204"/>
                </a:lnTo>
                <a:lnTo>
                  <a:pt x="16338" y="410935"/>
                </a:lnTo>
                <a:lnTo>
                  <a:pt x="29200" y="367355"/>
                </a:lnTo>
                <a:lnTo>
                  <a:pt x="45818" y="324701"/>
                </a:lnTo>
                <a:lnTo>
                  <a:pt x="66221" y="283206"/>
                </a:lnTo>
                <a:lnTo>
                  <a:pt x="90437" y="243105"/>
                </a:lnTo>
                <a:lnTo>
                  <a:pt x="118496" y="204634"/>
                </a:lnTo>
                <a:close/>
              </a:path>
            </a:pathLst>
          </a:custGeom>
          <a:ln w="7349">
            <a:solidFill>
              <a:srgbClr val="C6B7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317958" y="1181524"/>
            <a:ext cx="855980" cy="850265"/>
          </a:xfrm>
          <a:custGeom>
            <a:avLst/>
            <a:gdLst/>
            <a:ahLst/>
            <a:cxnLst/>
            <a:rect l="l" t="t" r="r" b="b"/>
            <a:pathLst>
              <a:path w="855980" h="850264">
                <a:moveTo>
                  <a:pt x="89838" y="155150"/>
                </a:moveTo>
                <a:lnTo>
                  <a:pt x="63217" y="192564"/>
                </a:lnTo>
                <a:lnTo>
                  <a:pt x="41317" y="231919"/>
                </a:lnTo>
                <a:lnTo>
                  <a:pt x="24090" y="272849"/>
                </a:lnTo>
                <a:lnTo>
                  <a:pt x="11493" y="314989"/>
                </a:lnTo>
                <a:lnTo>
                  <a:pt x="3478" y="357973"/>
                </a:lnTo>
                <a:lnTo>
                  <a:pt x="0" y="401436"/>
                </a:lnTo>
                <a:lnTo>
                  <a:pt x="1012" y="445012"/>
                </a:lnTo>
                <a:lnTo>
                  <a:pt x="6469" y="488336"/>
                </a:lnTo>
                <a:lnTo>
                  <a:pt x="16325" y="531041"/>
                </a:lnTo>
                <a:lnTo>
                  <a:pt x="30534" y="572763"/>
                </a:lnTo>
                <a:lnTo>
                  <a:pt x="49050" y="613136"/>
                </a:lnTo>
                <a:lnTo>
                  <a:pt x="71827" y="651795"/>
                </a:lnTo>
                <a:lnTo>
                  <a:pt x="98819" y="688373"/>
                </a:lnTo>
                <a:lnTo>
                  <a:pt x="129979" y="722506"/>
                </a:lnTo>
                <a:lnTo>
                  <a:pt x="165264" y="753828"/>
                </a:lnTo>
                <a:lnTo>
                  <a:pt x="203626" y="781288"/>
                </a:lnTo>
                <a:lnTo>
                  <a:pt x="243815" y="804104"/>
                </a:lnTo>
                <a:lnTo>
                  <a:pt x="285462" y="822312"/>
                </a:lnTo>
                <a:lnTo>
                  <a:pt x="328203" y="835949"/>
                </a:lnTo>
                <a:lnTo>
                  <a:pt x="371670" y="845051"/>
                </a:lnTo>
                <a:lnTo>
                  <a:pt x="415497" y="849655"/>
                </a:lnTo>
                <a:lnTo>
                  <a:pt x="459319" y="849796"/>
                </a:lnTo>
                <a:lnTo>
                  <a:pt x="502768" y="845511"/>
                </a:lnTo>
                <a:lnTo>
                  <a:pt x="545478" y="836837"/>
                </a:lnTo>
                <a:lnTo>
                  <a:pt x="587084" y="823809"/>
                </a:lnTo>
                <a:lnTo>
                  <a:pt x="627219" y="806465"/>
                </a:lnTo>
                <a:lnTo>
                  <a:pt x="665516" y="784840"/>
                </a:lnTo>
                <a:lnTo>
                  <a:pt x="701609" y="758971"/>
                </a:lnTo>
                <a:lnTo>
                  <a:pt x="735133" y="728894"/>
                </a:lnTo>
                <a:lnTo>
                  <a:pt x="765720" y="694646"/>
                </a:lnTo>
                <a:lnTo>
                  <a:pt x="792343" y="657209"/>
                </a:lnTo>
                <a:lnTo>
                  <a:pt x="814245" y="617838"/>
                </a:lnTo>
                <a:lnTo>
                  <a:pt x="831472" y="576897"/>
                </a:lnTo>
                <a:lnTo>
                  <a:pt x="844071" y="534752"/>
                </a:lnTo>
                <a:lnTo>
                  <a:pt x="852086" y="491766"/>
                </a:lnTo>
                <a:lnTo>
                  <a:pt x="855565" y="448304"/>
                </a:lnTo>
                <a:lnTo>
                  <a:pt x="854552" y="404733"/>
                </a:lnTo>
                <a:lnTo>
                  <a:pt x="849095" y="361416"/>
                </a:lnTo>
                <a:lnTo>
                  <a:pt x="839239" y="318718"/>
                </a:lnTo>
                <a:lnTo>
                  <a:pt x="825030" y="277004"/>
                </a:lnTo>
                <a:lnTo>
                  <a:pt x="806515" y="236639"/>
                </a:lnTo>
                <a:lnTo>
                  <a:pt x="783739" y="197988"/>
                </a:lnTo>
                <a:lnTo>
                  <a:pt x="756748" y="161416"/>
                </a:lnTo>
                <a:lnTo>
                  <a:pt x="725589" y="127288"/>
                </a:lnTo>
                <a:lnTo>
                  <a:pt x="690307" y="95968"/>
                </a:lnTo>
                <a:lnTo>
                  <a:pt x="651942" y="68508"/>
                </a:lnTo>
                <a:lnTo>
                  <a:pt x="611752" y="45692"/>
                </a:lnTo>
                <a:lnTo>
                  <a:pt x="570102" y="27483"/>
                </a:lnTo>
                <a:lnTo>
                  <a:pt x="527360" y="13846"/>
                </a:lnTo>
                <a:lnTo>
                  <a:pt x="483892" y="4744"/>
                </a:lnTo>
                <a:lnTo>
                  <a:pt x="440064" y="141"/>
                </a:lnTo>
                <a:lnTo>
                  <a:pt x="396241" y="0"/>
                </a:lnTo>
                <a:lnTo>
                  <a:pt x="352791" y="4284"/>
                </a:lnTo>
                <a:lnTo>
                  <a:pt x="310080" y="12959"/>
                </a:lnTo>
                <a:lnTo>
                  <a:pt x="268474" y="25986"/>
                </a:lnTo>
                <a:lnTo>
                  <a:pt x="228339" y="43330"/>
                </a:lnTo>
                <a:lnTo>
                  <a:pt x="190042" y="64955"/>
                </a:lnTo>
                <a:lnTo>
                  <a:pt x="153949" y="90824"/>
                </a:lnTo>
                <a:lnTo>
                  <a:pt x="120425" y="120901"/>
                </a:lnTo>
                <a:lnTo>
                  <a:pt x="89838" y="155150"/>
                </a:lnTo>
                <a:close/>
              </a:path>
            </a:pathLst>
          </a:custGeom>
          <a:ln w="7349">
            <a:solidFill>
              <a:srgbClr val="C6B7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1088136" y="0"/>
            <a:ext cx="8056245" cy="6858000"/>
          </a:xfrm>
          <a:custGeom>
            <a:avLst/>
            <a:gdLst/>
            <a:ahLst/>
            <a:cxnLst/>
            <a:rect l="l" t="t" r="r" b="b"/>
            <a:pathLst>
              <a:path w="8056245" h="6858000">
                <a:moveTo>
                  <a:pt x="0" y="6858000"/>
                </a:moveTo>
                <a:lnTo>
                  <a:pt x="8055863" y="6858000"/>
                </a:lnTo>
                <a:lnTo>
                  <a:pt x="8055863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935736" y="0"/>
            <a:ext cx="155447" cy="68580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105156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8000"/>
                </a:lnTo>
              </a:path>
            </a:pathLst>
          </a:custGeom>
          <a:ln w="7315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56221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10/12/2018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10/12/2018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75226" y="461517"/>
            <a:ext cx="1323339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56221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538986" y="2545816"/>
            <a:ext cx="6511925" cy="14433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rgbClr val="310D0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10/12/2018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8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7466076" y="950975"/>
            <a:ext cx="879348" cy="12207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511553" y="447497"/>
            <a:ext cx="7093584" cy="133562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lang="en-IN" sz="4300" spc="-5" dirty="0" smtClean="0">
                <a:solidFill>
                  <a:srgbClr val="000000"/>
                </a:solidFill>
              </a:rPr>
              <a:t>Characteristics of Instruments</a:t>
            </a:r>
            <a:endParaRPr sz="4300" dirty="0"/>
          </a:p>
        </p:txBody>
      </p:sp>
      <p:sp>
        <p:nvSpPr>
          <p:cNvPr id="8" name="TextBox 7"/>
          <p:cNvSpPr txBox="1"/>
          <p:nvPr/>
        </p:nvSpPr>
        <p:spPr>
          <a:xfrm>
            <a:off x="5105400" y="4876800"/>
            <a:ext cx="3276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err="1" smtClean="0"/>
              <a:t>Kanchan</a:t>
            </a:r>
            <a:endParaRPr lang="en-IN" dirty="0" smtClean="0"/>
          </a:p>
          <a:p>
            <a:r>
              <a:rPr lang="en-IN" dirty="0" err="1" smtClean="0"/>
              <a:t>Deptt</a:t>
            </a:r>
            <a:r>
              <a:rPr lang="en-IN" dirty="0" smtClean="0"/>
              <a:t> of Food Technology</a:t>
            </a:r>
          </a:p>
          <a:p>
            <a:r>
              <a:rPr lang="en-IN" dirty="0" smtClean="0"/>
              <a:t>CBL Polytechnic, </a:t>
            </a:r>
            <a:r>
              <a:rPr lang="en-IN" dirty="0" err="1" smtClean="0"/>
              <a:t>Bhiwani</a:t>
            </a: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88136" y="0"/>
            <a:ext cx="8056245" cy="6858000"/>
          </a:xfrm>
          <a:custGeom>
            <a:avLst/>
            <a:gdLst/>
            <a:ahLst/>
            <a:cxnLst/>
            <a:rect l="l" t="t" r="r" b="b"/>
            <a:pathLst>
              <a:path w="8056245" h="6858000">
                <a:moveTo>
                  <a:pt x="0" y="6858000"/>
                </a:moveTo>
                <a:lnTo>
                  <a:pt x="8055863" y="6858000"/>
                </a:lnTo>
                <a:lnTo>
                  <a:pt x="8055863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35736" y="0"/>
            <a:ext cx="155447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5156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8000"/>
                </a:lnTo>
              </a:path>
            </a:pathLst>
          </a:custGeom>
          <a:ln w="7315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95400" y="380998"/>
            <a:ext cx="7848600" cy="64769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117847" y="1008888"/>
            <a:ext cx="2034539" cy="11369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46270" y="1150747"/>
            <a:ext cx="137922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4.Drift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538986" y="1828241"/>
            <a:ext cx="7223759" cy="47675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7620" algn="just">
              <a:lnSpc>
                <a:spcPct val="100000"/>
              </a:lnSpc>
              <a:spcBef>
                <a:spcPts val="105"/>
              </a:spcBef>
              <a:buClr>
                <a:srgbClr val="3891A7"/>
              </a:buClr>
              <a:buSzPct val="75000"/>
              <a:buFont typeface="Wingdings"/>
              <a:buChar char=""/>
              <a:tabLst>
                <a:tab pos="248285" algn="l"/>
              </a:tabLst>
            </a:pP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The drift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is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defined as the gradual shift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in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the  indication over a period of time where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in </a:t>
            </a: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the 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input variable does not</a:t>
            </a:r>
            <a:r>
              <a:rPr sz="2600" spc="-30" dirty="0">
                <a:solidFill>
                  <a:srgbClr val="310D04"/>
                </a:solidFill>
                <a:latin typeface="Arial"/>
                <a:cs typeface="Arial"/>
              </a:rPr>
              <a:t> </a:t>
            </a: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change.</a:t>
            </a:r>
            <a:endParaRPr sz="26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605"/>
              </a:spcBef>
              <a:buClr>
                <a:srgbClr val="3891A7"/>
              </a:buClr>
              <a:buSzPct val="75000"/>
              <a:buFont typeface="Wingdings"/>
              <a:buChar char=""/>
              <a:tabLst>
                <a:tab pos="248285" algn="l"/>
              </a:tabLst>
            </a:pP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Drift may be caused because of environment  factors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like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stray electric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fields, stray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magnetic  fields, thermal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e.m.fs,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changes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in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temperature,  mechanical vibrations</a:t>
            </a:r>
            <a:r>
              <a:rPr sz="2600" spc="-35" dirty="0">
                <a:solidFill>
                  <a:srgbClr val="310D04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etc.</a:t>
            </a:r>
            <a:endParaRPr sz="2600">
              <a:latin typeface="Arial"/>
              <a:cs typeface="Arial"/>
            </a:endParaRPr>
          </a:p>
          <a:p>
            <a:pPr marL="525780" indent="-513715" algn="just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5000"/>
              <a:buFont typeface="Wingdings"/>
              <a:buChar char=""/>
              <a:tabLst>
                <a:tab pos="526415" algn="l"/>
              </a:tabLst>
            </a:pP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Drift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is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classified into three</a:t>
            </a:r>
            <a:r>
              <a:rPr sz="2600" spc="-25" dirty="0">
                <a:solidFill>
                  <a:srgbClr val="310D04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categories:</a:t>
            </a:r>
            <a:endParaRPr sz="2600">
              <a:latin typeface="Arial"/>
              <a:cs typeface="Arial"/>
            </a:endParaRPr>
          </a:p>
          <a:p>
            <a:pPr marL="525780" indent="-513715" algn="just">
              <a:lnSpc>
                <a:spcPct val="100000"/>
              </a:lnSpc>
              <a:spcBef>
                <a:spcPts val="605"/>
              </a:spcBef>
              <a:buClr>
                <a:srgbClr val="3891A7"/>
              </a:buClr>
              <a:buSzPct val="78846"/>
              <a:buAutoNum type="arabicPeriod"/>
              <a:tabLst>
                <a:tab pos="526415" algn="l"/>
              </a:tabLst>
            </a:pP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Zero</a:t>
            </a:r>
            <a:r>
              <a:rPr sz="2600" spc="-15" dirty="0">
                <a:solidFill>
                  <a:srgbClr val="310D04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drift</a:t>
            </a:r>
            <a:endParaRPr sz="2600">
              <a:latin typeface="Arial"/>
              <a:cs typeface="Arial"/>
            </a:endParaRPr>
          </a:p>
          <a:p>
            <a:pPr marL="525780" indent="-513715" algn="just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8846"/>
              <a:buAutoNum type="arabicPeriod"/>
              <a:tabLst>
                <a:tab pos="526415" algn="l"/>
              </a:tabLst>
            </a:pP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Span drift or sensitivity</a:t>
            </a:r>
            <a:r>
              <a:rPr sz="2600" spc="-30" dirty="0">
                <a:solidFill>
                  <a:srgbClr val="310D04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drift</a:t>
            </a:r>
            <a:endParaRPr sz="2600">
              <a:latin typeface="Arial"/>
              <a:cs typeface="Arial"/>
            </a:endParaRPr>
          </a:p>
          <a:p>
            <a:pPr marL="525780" indent="-513715" algn="just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8846"/>
              <a:buAutoNum type="arabicPeriod"/>
              <a:tabLst>
                <a:tab pos="526415" algn="l"/>
              </a:tabLst>
            </a:pP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Zonal</a:t>
            </a:r>
            <a:r>
              <a:rPr sz="2600" spc="-25" dirty="0">
                <a:solidFill>
                  <a:srgbClr val="310D04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drift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72028" y="1008888"/>
            <a:ext cx="3727704" cy="11369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00069" y="1150747"/>
            <a:ext cx="307276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5. Static</a:t>
            </a:r>
            <a:r>
              <a:rPr spc="-60" dirty="0"/>
              <a:t> </a:t>
            </a:r>
            <a:r>
              <a:rPr spc="-5" dirty="0"/>
              <a:t>error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538986" y="1828241"/>
            <a:ext cx="7223125" cy="29533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6350" algn="just">
              <a:lnSpc>
                <a:spcPct val="100000"/>
              </a:lnSpc>
              <a:spcBef>
                <a:spcPts val="105"/>
              </a:spcBef>
              <a:buClr>
                <a:srgbClr val="3891A7"/>
              </a:buClr>
              <a:buSzPct val="75000"/>
              <a:buFont typeface="Wingdings"/>
              <a:buChar char=""/>
              <a:tabLst>
                <a:tab pos="248285" algn="l"/>
              </a:tabLst>
            </a:pP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It is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the deviation from the true value of the  measured</a:t>
            </a:r>
            <a:r>
              <a:rPr sz="2600" spc="-20" dirty="0">
                <a:solidFill>
                  <a:srgbClr val="310D04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variable.</a:t>
            </a:r>
            <a:endParaRPr sz="26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605"/>
              </a:spcBef>
              <a:buClr>
                <a:srgbClr val="3891A7"/>
              </a:buClr>
              <a:buSzPct val="75000"/>
              <a:buFont typeface="Wingdings"/>
              <a:buChar char=""/>
              <a:tabLst>
                <a:tab pos="248285" algn="l"/>
              </a:tabLst>
            </a:pP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It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involves the comparison of an unknown  quantity with an accepted standard</a:t>
            </a:r>
            <a:r>
              <a:rPr sz="2600" spc="-15" dirty="0">
                <a:solidFill>
                  <a:srgbClr val="310D04"/>
                </a:solidFill>
                <a:latin typeface="Arial"/>
                <a:cs typeface="Arial"/>
              </a:rPr>
              <a:t> </a:t>
            </a:r>
            <a:r>
              <a:rPr sz="2600" spc="-20" dirty="0">
                <a:solidFill>
                  <a:srgbClr val="310D04"/>
                </a:solidFill>
                <a:latin typeface="Arial"/>
                <a:cs typeface="Arial"/>
              </a:rPr>
              <a:t>quantity.</a:t>
            </a:r>
            <a:endParaRPr sz="26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5000"/>
              <a:buFont typeface="Wingdings"/>
              <a:buChar char=""/>
              <a:tabLst>
                <a:tab pos="248920" algn="l"/>
              </a:tabLst>
            </a:pP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The degree to which an instrument approaches 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to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its excepted value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is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expressed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terms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of error  of measurement.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355847" y="243840"/>
            <a:ext cx="3560063" cy="11369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83889" y="385317"/>
            <a:ext cx="290703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6.Dead</a:t>
            </a:r>
            <a:r>
              <a:rPr spc="-40" dirty="0"/>
              <a:t> </a:t>
            </a:r>
            <a:r>
              <a:rPr spc="-5" dirty="0"/>
              <a:t>zone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538986" y="1045209"/>
            <a:ext cx="7223759" cy="2480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  <a:buClr>
                <a:srgbClr val="3891A7"/>
              </a:buClr>
              <a:buSzPct val="75000"/>
              <a:buFont typeface="Wingdings"/>
              <a:buChar char=""/>
              <a:tabLst>
                <a:tab pos="248285" algn="l"/>
              </a:tabLst>
            </a:pP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It is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the largest changes of input quantity for  which there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is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no</a:t>
            </a:r>
            <a:r>
              <a:rPr sz="2600" spc="-10" dirty="0">
                <a:solidFill>
                  <a:srgbClr val="310D04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output.</a:t>
            </a:r>
            <a:endParaRPr sz="2600">
              <a:latin typeface="Arial"/>
              <a:cs typeface="Arial"/>
            </a:endParaRPr>
          </a:p>
          <a:p>
            <a:pPr marL="12700" marR="5715" algn="just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5000"/>
              <a:buFont typeface="Wingdings"/>
              <a:buChar char=""/>
              <a:tabLst>
                <a:tab pos="248285" algn="l"/>
              </a:tabLst>
            </a:pP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For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e.g. the input that </a:t>
            </a: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is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applied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to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an  instrument may </a:t>
            </a: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not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be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sufficient to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overcome  friction.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It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will only respond </a:t>
            </a: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when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it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overcomes  the friction</a:t>
            </a:r>
            <a:r>
              <a:rPr sz="2600" spc="-10" dirty="0">
                <a:solidFill>
                  <a:srgbClr val="310D04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forces.</a:t>
            </a:r>
            <a:endParaRPr sz="26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800600" y="3581400"/>
            <a:ext cx="3486911" cy="2877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97223" y="0"/>
            <a:ext cx="2875787" cy="9662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991736" y="66243"/>
            <a:ext cx="228917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7.Precis</a:t>
            </a:r>
            <a:r>
              <a:rPr sz="3600" spc="5" dirty="0"/>
              <a:t>i</a:t>
            </a:r>
            <a:r>
              <a:rPr sz="3600" dirty="0"/>
              <a:t>on</a:t>
            </a:r>
            <a:endParaRPr sz="3600"/>
          </a:p>
        </p:txBody>
      </p:sp>
      <p:sp>
        <p:nvSpPr>
          <p:cNvPr id="4" name="object 4"/>
          <p:cNvSpPr txBox="1"/>
          <p:nvPr/>
        </p:nvSpPr>
        <p:spPr>
          <a:xfrm>
            <a:off x="1526286" y="624586"/>
            <a:ext cx="7249795" cy="6077585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25400" marR="17780" algn="just">
              <a:lnSpc>
                <a:spcPts val="2810"/>
              </a:lnSpc>
              <a:spcBef>
                <a:spcPts val="455"/>
              </a:spcBef>
              <a:buClr>
                <a:srgbClr val="3891A7"/>
              </a:buClr>
              <a:buSzPct val="75000"/>
              <a:buFont typeface="Wingdings"/>
              <a:buChar char=""/>
              <a:tabLst>
                <a:tab pos="260985" algn="l"/>
              </a:tabLst>
            </a:pP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It is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a measure of the reproducibility of </a:t>
            </a: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the 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measurement that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is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given a fixed value of  variable.</a:t>
            </a:r>
            <a:endParaRPr sz="2600">
              <a:latin typeface="Arial"/>
              <a:cs typeface="Arial"/>
            </a:endParaRPr>
          </a:p>
          <a:p>
            <a:pPr marL="25400" marR="17780" algn="just">
              <a:lnSpc>
                <a:spcPct val="90000"/>
              </a:lnSpc>
              <a:spcBef>
                <a:spcPts val="555"/>
              </a:spcBef>
              <a:buClr>
                <a:srgbClr val="3891A7"/>
              </a:buClr>
              <a:buSzPct val="75000"/>
              <a:buFont typeface="Wingdings"/>
              <a:buChar char=""/>
              <a:tabLst>
                <a:tab pos="261620" algn="l"/>
              </a:tabLst>
            </a:pP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Precision </a:t>
            </a:r>
            <a:r>
              <a:rPr sz="2600" spc="-10" dirty="0">
                <a:solidFill>
                  <a:srgbClr val="310D04"/>
                </a:solidFill>
                <a:latin typeface="Arial"/>
                <a:cs typeface="Arial"/>
              </a:rPr>
              <a:t>is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a measure of the degree to which  successive measurements </a:t>
            </a:r>
            <a:r>
              <a:rPr sz="2600" spc="-10" dirty="0">
                <a:solidFill>
                  <a:srgbClr val="310D04"/>
                </a:solidFill>
                <a:latin typeface="Arial"/>
                <a:cs typeface="Arial"/>
              </a:rPr>
              <a:t>differ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from each  </a:t>
            </a:r>
            <a:r>
              <a:rPr sz="2600" spc="-25" dirty="0">
                <a:solidFill>
                  <a:srgbClr val="310D04"/>
                </a:solidFill>
                <a:latin typeface="Arial"/>
                <a:cs typeface="Arial"/>
              </a:rPr>
              <a:t>other.</a:t>
            </a:r>
            <a:endParaRPr sz="2600">
              <a:latin typeface="Arial"/>
              <a:cs typeface="Arial"/>
            </a:endParaRPr>
          </a:p>
          <a:p>
            <a:pPr marL="25400" marR="19685" algn="just">
              <a:lnSpc>
                <a:spcPts val="2810"/>
              </a:lnSpc>
              <a:spcBef>
                <a:spcPts val="640"/>
              </a:spcBef>
              <a:buClr>
                <a:srgbClr val="3891A7"/>
              </a:buClr>
              <a:buSzPct val="75000"/>
              <a:buFont typeface="Wingdings"/>
              <a:buChar char=""/>
              <a:tabLst>
                <a:tab pos="260985" algn="l"/>
              </a:tabLst>
            </a:pP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For example consider an instrument on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which 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readings can be taken upto 1∕100</a:t>
            </a:r>
            <a:r>
              <a:rPr sz="2550" baseline="26143" dirty="0">
                <a:solidFill>
                  <a:srgbClr val="310D04"/>
                </a:solidFill>
                <a:latin typeface="Arial"/>
                <a:cs typeface="Arial"/>
              </a:rPr>
              <a:t>th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of</a:t>
            </a:r>
            <a:r>
              <a:rPr sz="2600" spc="-215" dirty="0">
                <a:solidFill>
                  <a:srgbClr val="310D04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unit.</a:t>
            </a:r>
            <a:endParaRPr sz="2600">
              <a:latin typeface="Arial"/>
              <a:cs typeface="Arial"/>
            </a:endParaRPr>
          </a:p>
          <a:p>
            <a:pPr marL="25400" marR="17780" algn="just">
              <a:lnSpc>
                <a:spcPct val="90000"/>
              </a:lnSpc>
              <a:spcBef>
                <a:spcPts val="555"/>
              </a:spcBef>
              <a:buClr>
                <a:srgbClr val="3891A7"/>
              </a:buClr>
              <a:buSzPct val="75000"/>
              <a:buFont typeface="Wingdings"/>
              <a:buChar char=""/>
              <a:tabLst>
                <a:tab pos="528320" algn="l"/>
              </a:tabLst>
            </a:pP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The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instrument has zero adjustment </a:t>
            </a:r>
            <a:r>
              <a:rPr sz="2600" spc="-25" dirty="0">
                <a:solidFill>
                  <a:srgbClr val="310D04"/>
                </a:solidFill>
                <a:latin typeface="Arial"/>
                <a:cs typeface="Arial"/>
              </a:rPr>
              <a:t>error. 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So, when we take a readings, the instrument </a:t>
            </a:r>
            <a:r>
              <a:rPr sz="2600" spc="-15" dirty="0">
                <a:solidFill>
                  <a:srgbClr val="310D04"/>
                </a:solidFill>
                <a:latin typeface="Arial"/>
                <a:cs typeface="Arial"/>
              </a:rPr>
              <a:t>is  </a:t>
            </a:r>
            <a:r>
              <a:rPr sz="2600" b="1" dirty="0">
                <a:solidFill>
                  <a:srgbClr val="310D04"/>
                </a:solidFill>
                <a:latin typeface="Arial"/>
                <a:cs typeface="Arial"/>
              </a:rPr>
              <a:t>highly precise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. However as the instrument has  a zero adjustment error the readings obtained  are precise, but they are not</a:t>
            </a:r>
            <a:r>
              <a:rPr sz="2600" spc="-10" dirty="0">
                <a:solidFill>
                  <a:srgbClr val="310D04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accurate.</a:t>
            </a:r>
            <a:endParaRPr sz="2600">
              <a:latin typeface="Arial"/>
              <a:cs typeface="Arial"/>
            </a:endParaRPr>
          </a:p>
          <a:p>
            <a:pPr marL="25400" marR="19685" algn="just">
              <a:lnSpc>
                <a:spcPct val="90000"/>
              </a:lnSpc>
              <a:spcBef>
                <a:spcPts val="600"/>
              </a:spcBef>
              <a:buClr>
                <a:srgbClr val="3891A7"/>
              </a:buClr>
              <a:buSzPct val="75000"/>
              <a:buFont typeface="Wingdings"/>
              <a:buChar char=""/>
              <a:tabLst>
                <a:tab pos="260985" algn="l"/>
              </a:tabLst>
            </a:pP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Thus, when a set of readings show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precision, 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the results agree among themselves. </a:t>
            </a:r>
            <a:r>
              <a:rPr sz="2600" spc="-20" dirty="0">
                <a:solidFill>
                  <a:srgbClr val="310D04"/>
                </a:solidFill>
                <a:latin typeface="Arial"/>
                <a:cs typeface="Arial"/>
              </a:rPr>
              <a:t>However,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it  is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not essential that the results are</a:t>
            </a:r>
            <a:r>
              <a:rPr sz="2600" spc="-20" dirty="0">
                <a:solidFill>
                  <a:srgbClr val="310D04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accurate.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20724" y="422148"/>
            <a:ext cx="7368540" cy="10241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14602" y="546861"/>
            <a:ext cx="6655434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Precision Measuring</a:t>
            </a:r>
            <a:r>
              <a:rPr sz="3600" spc="-125" dirty="0"/>
              <a:t> </a:t>
            </a:r>
            <a:r>
              <a:rPr sz="3600" dirty="0"/>
              <a:t>instruments</a:t>
            </a:r>
            <a:endParaRPr sz="3600"/>
          </a:p>
        </p:txBody>
      </p:sp>
      <p:sp>
        <p:nvSpPr>
          <p:cNvPr id="4" name="object 4"/>
          <p:cNvSpPr/>
          <p:nvPr/>
        </p:nvSpPr>
        <p:spPr>
          <a:xfrm>
            <a:off x="1905000" y="1905000"/>
            <a:ext cx="5943600" cy="3352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328415" y="1008888"/>
            <a:ext cx="3613403" cy="11369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56457" y="1150747"/>
            <a:ext cx="29591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8.Threshsold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538986" y="1828241"/>
            <a:ext cx="7223759" cy="16884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buClr>
                <a:srgbClr val="3891A7"/>
              </a:buClr>
              <a:buSzPct val="75000"/>
              <a:buFont typeface="Wingdings"/>
              <a:buChar char=""/>
              <a:tabLst>
                <a:tab pos="248285" algn="l"/>
                <a:tab pos="1926589" algn="l"/>
                <a:tab pos="2374900" algn="l"/>
                <a:tab pos="3044190" algn="l"/>
                <a:tab pos="4464685" algn="l"/>
                <a:tab pos="6400800" algn="l"/>
              </a:tabLst>
            </a:pP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Threshold	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i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s	the	smal</a:t>
            </a:r>
            <a:r>
              <a:rPr sz="2600" spc="-10" dirty="0">
                <a:solidFill>
                  <a:srgbClr val="310D04"/>
                </a:solidFill>
                <a:latin typeface="Arial"/>
                <a:cs typeface="Arial"/>
              </a:rPr>
              <a:t>l</a:t>
            </a:r>
            <a:r>
              <a:rPr sz="2600" spc="-15" dirty="0">
                <a:solidFill>
                  <a:srgbClr val="310D04"/>
                </a:solidFill>
                <a:latin typeface="Arial"/>
                <a:cs typeface="Arial"/>
              </a:rPr>
              <a:t>e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st	</a:t>
            </a:r>
            <a:r>
              <a:rPr sz="2600" spc="-10" dirty="0">
                <a:solidFill>
                  <a:srgbClr val="310D04"/>
                </a:solidFill>
                <a:latin typeface="Arial"/>
                <a:cs typeface="Arial"/>
              </a:rPr>
              <a:t>m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ea</a:t>
            </a: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s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ur</a:t>
            </a:r>
            <a:r>
              <a:rPr sz="2600" spc="-15" dirty="0">
                <a:solidFill>
                  <a:srgbClr val="310D04"/>
                </a:solidFill>
                <a:latin typeface="Arial"/>
                <a:cs typeface="Arial"/>
              </a:rPr>
              <a:t>a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ble	input,  below which no output change can be</a:t>
            </a:r>
            <a:r>
              <a:rPr sz="2600" spc="-20" dirty="0">
                <a:solidFill>
                  <a:srgbClr val="310D04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identified.</a:t>
            </a:r>
            <a:endParaRPr sz="26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605"/>
              </a:spcBef>
              <a:buClr>
                <a:srgbClr val="3891A7"/>
              </a:buClr>
              <a:buSzPct val="75000"/>
              <a:buFont typeface="Wingdings"/>
              <a:buChar char=""/>
              <a:tabLst>
                <a:tab pos="248285" algn="l"/>
                <a:tab pos="1224280" algn="l"/>
                <a:tab pos="2846070" algn="l"/>
                <a:tab pos="4449445" algn="l"/>
                <a:tab pos="6603365" algn="l"/>
              </a:tabLst>
            </a:pP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While	s</a:t>
            </a: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p</a:t>
            </a:r>
            <a:r>
              <a:rPr sz="2600" spc="-10" dirty="0">
                <a:solidFill>
                  <a:srgbClr val="310D04"/>
                </a:solidFill>
                <a:latin typeface="Arial"/>
                <a:cs typeface="Arial"/>
              </a:rPr>
              <a:t>e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cifyi</a:t>
            </a: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n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g	thres</a:t>
            </a: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h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old,	man</a:t>
            </a:r>
            <a:r>
              <a:rPr sz="2600" spc="10" dirty="0">
                <a:solidFill>
                  <a:srgbClr val="310D04"/>
                </a:solidFill>
                <a:latin typeface="Arial"/>
                <a:cs typeface="Arial"/>
              </a:rPr>
              <a:t>u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fa</a:t>
            </a:r>
            <a:r>
              <a:rPr sz="2600" spc="10" dirty="0">
                <a:solidFill>
                  <a:srgbClr val="310D04"/>
                </a:solidFill>
                <a:latin typeface="Arial"/>
                <a:cs typeface="Arial"/>
              </a:rPr>
              <a:t>c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tures	gi</a:t>
            </a: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v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e  the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first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detectable output</a:t>
            </a:r>
            <a:r>
              <a:rPr sz="2600" spc="20" dirty="0">
                <a:solidFill>
                  <a:srgbClr val="310D04"/>
                </a:solidFill>
                <a:latin typeface="Arial"/>
                <a:cs typeface="Arial"/>
              </a:rPr>
              <a:t> </a:t>
            </a: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change.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773423" y="170687"/>
            <a:ext cx="2848355" cy="10241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067936" y="295402"/>
            <a:ext cx="21367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9.</a:t>
            </a:r>
            <a:r>
              <a:rPr sz="3600" spc="-5" dirty="0"/>
              <a:t>Li</a:t>
            </a:r>
            <a:r>
              <a:rPr sz="3600" spc="5" dirty="0"/>
              <a:t>n</a:t>
            </a:r>
            <a:r>
              <a:rPr sz="3600" spc="-5" dirty="0"/>
              <a:t>ea</a:t>
            </a:r>
            <a:r>
              <a:rPr sz="3600" dirty="0"/>
              <a:t>rity</a:t>
            </a:r>
            <a:endParaRPr sz="3600"/>
          </a:p>
        </p:txBody>
      </p:sp>
      <p:sp>
        <p:nvSpPr>
          <p:cNvPr id="4" name="object 4"/>
          <p:cNvSpPr txBox="1"/>
          <p:nvPr/>
        </p:nvSpPr>
        <p:spPr>
          <a:xfrm>
            <a:off x="1554225" y="892809"/>
            <a:ext cx="7223125" cy="34251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  <a:buClr>
                <a:srgbClr val="3891A7"/>
              </a:buClr>
              <a:buSzPct val="75000"/>
              <a:buFont typeface="Wingdings"/>
              <a:buChar char=""/>
              <a:tabLst>
                <a:tab pos="248285" algn="l"/>
              </a:tabLst>
            </a:pP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Linearity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is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defined as </a:t>
            </a: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the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ability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of an  instrument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to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reproduce its input</a:t>
            </a:r>
            <a:r>
              <a:rPr sz="2600" spc="-30" dirty="0">
                <a:solidFill>
                  <a:srgbClr val="310D04"/>
                </a:solidFill>
                <a:latin typeface="Arial"/>
                <a:cs typeface="Arial"/>
              </a:rPr>
              <a:t> </a:t>
            </a:r>
            <a:r>
              <a:rPr sz="2600" spc="-20" dirty="0">
                <a:solidFill>
                  <a:srgbClr val="310D04"/>
                </a:solidFill>
                <a:latin typeface="Arial"/>
                <a:cs typeface="Arial"/>
              </a:rPr>
              <a:t>linearly.</a:t>
            </a:r>
            <a:endParaRPr sz="26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595"/>
              </a:spcBef>
              <a:buClr>
                <a:srgbClr val="3891A7"/>
              </a:buClr>
              <a:buSzPct val="75000"/>
              <a:buFont typeface="Wingdings"/>
              <a:buChar char=""/>
              <a:tabLst>
                <a:tab pos="248920" algn="l"/>
              </a:tabLst>
            </a:pP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Linearity </a:t>
            </a:r>
            <a:r>
              <a:rPr sz="2600" spc="-10" dirty="0">
                <a:solidFill>
                  <a:srgbClr val="310D04"/>
                </a:solidFill>
                <a:latin typeface="Arial"/>
                <a:cs typeface="Arial"/>
              </a:rPr>
              <a:t>is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simply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a measure of the maximum  deviation of the calibration points from the ideal  straight</a:t>
            </a:r>
            <a:r>
              <a:rPr sz="2600" spc="-10" dirty="0">
                <a:solidFill>
                  <a:srgbClr val="310D04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line.</a:t>
            </a:r>
            <a:endParaRPr sz="2600">
              <a:latin typeface="Arial"/>
              <a:cs typeface="Arial"/>
            </a:endParaRPr>
          </a:p>
          <a:p>
            <a:pPr marL="248285" indent="-236220" algn="just">
              <a:lnSpc>
                <a:spcPct val="100000"/>
              </a:lnSpc>
              <a:spcBef>
                <a:spcPts val="605"/>
              </a:spcBef>
              <a:buClr>
                <a:srgbClr val="3891A7"/>
              </a:buClr>
              <a:buSzPct val="75000"/>
              <a:buFont typeface="Wingdings"/>
              <a:buChar char=""/>
              <a:tabLst>
                <a:tab pos="248920" algn="l"/>
              </a:tabLst>
            </a:pP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Linearity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is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defined as,</a:t>
            </a:r>
            <a:endParaRPr sz="2600">
              <a:latin typeface="Arial"/>
              <a:cs typeface="Arial"/>
            </a:endParaRPr>
          </a:p>
          <a:p>
            <a:pPr marL="12700" marR="5080" indent="549910" algn="just">
              <a:lnSpc>
                <a:spcPct val="100000"/>
              </a:lnSpc>
              <a:spcBef>
                <a:spcPts val="605"/>
              </a:spcBef>
            </a:pP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linearity=Maximum deviation of </a:t>
            </a: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o/p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from  idealized straight line ∕ Actual</a:t>
            </a:r>
            <a:r>
              <a:rPr sz="2600" spc="-160" dirty="0">
                <a:solidFill>
                  <a:srgbClr val="310D04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readings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88136" y="0"/>
            <a:ext cx="8056245" cy="6858000"/>
          </a:xfrm>
          <a:custGeom>
            <a:avLst/>
            <a:gdLst/>
            <a:ahLst/>
            <a:cxnLst/>
            <a:rect l="l" t="t" r="r" b="b"/>
            <a:pathLst>
              <a:path w="8056245" h="6858000">
                <a:moveTo>
                  <a:pt x="0" y="6858000"/>
                </a:moveTo>
                <a:lnTo>
                  <a:pt x="8055863" y="6858000"/>
                </a:lnTo>
                <a:lnTo>
                  <a:pt x="8055863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35736" y="0"/>
            <a:ext cx="155447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5156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8000"/>
                </a:lnTo>
              </a:path>
            </a:pathLst>
          </a:custGeom>
          <a:ln w="7315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533144" y="609600"/>
            <a:ext cx="7077456" cy="51008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53967" y="624840"/>
            <a:ext cx="3163824" cy="11369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82009" y="766317"/>
            <a:ext cx="250888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10.Stability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554225" y="1502105"/>
            <a:ext cx="7223759" cy="16884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  <a:buClr>
                <a:srgbClr val="3891A7"/>
              </a:buClr>
              <a:buSzPct val="75000"/>
              <a:buFont typeface="Wingdings"/>
              <a:buChar char=""/>
              <a:tabLst>
                <a:tab pos="248285" algn="l"/>
              </a:tabLst>
            </a:pP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The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ability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of an instrument to retain its  performance throughout its specified storage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life 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and operating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life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is called as</a:t>
            </a:r>
            <a:r>
              <a:rPr sz="2600" spc="-10" dirty="0">
                <a:solidFill>
                  <a:srgbClr val="310D04"/>
                </a:solidFill>
                <a:latin typeface="Arial"/>
                <a:cs typeface="Arial"/>
              </a:rPr>
              <a:t> </a:t>
            </a:r>
            <a:r>
              <a:rPr sz="2600" b="1" spc="-5" dirty="0">
                <a:solidFill>
                  <a:srgbClr val="310D04"/>
                </a:solidFill>
                <a:latin typeface="Arial"/>
                <a:cs typeface="Arial"/>
              </a:rPr>
              <a:t>Stability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.</a:t>
            </a:r>
            <a:endParaRPr sz="2600">
              <a:latin typeface="Arial"/>
              <a:cs typeface="Arial"/>
            </a:endParaRPr>
          </a:p>
          <a:p>
            <a:pPr marL="248285" indent="-235585" algn="just">
              <a:lnSpc>
                <a:spcPct val="100000"/>
              </a:lnSpc>
              <a:spcBef>
                <a:spcPts val="605"/>
              </a:spcBef>
              <a:buClr>
                <a:srgbClr val="3891A7"/>
              </a:buClr>
              <a:buSzPct val="75000"/>
              <a:buFont typeface="Wingdings"/>
              <a:buChar char=""/>
              <a:tabLst>
                <a:tab pos="248285" algn="l"/>
              </a:tabLst>
            </a:pP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Stability measurement</a:t>
            </a:r>
            <a:r>
              <a:rPr sz="2600" spc="-25" dirty="0">
                <a:solidFill>
                  <a:srgbClr val="310D04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instruments:-</a:t>
            </a:r>
            <a:endParaRPr sz="26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286000" y="3352800"/>
            <a:ext cx="5151120" cy="31120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59763" y="295656"/>
            <a:ext cx="5099304" cy="12207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59763" y="950975"/>
            <a:ext cx="3575304" cy="12207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511553" y="447497"/>
            <a:ext cx="4243070" cy="13366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4300" spc="-5" dirty="0"/>
              <a:t>Characteristics</a:t>
            </a:r>
            <a:r>
              <a:rPr sz="4300" spc="-30" dirty="0"/>
              <a:t> </a:t>
            </a:r>
            <a:r>
              <a:rPr sz="4300" spc="-5" dirty="0"/>
              <a:t>of  Instruments</a:t>
            </a:r>
            <a:endParaRPr sz="4300"/>
          </a:p>
        </p:txBody>
      </p:sp>
      <p:sp>
        <p:nvSpPr>
          <p:cNvPr id="5" name="object 5"/>
          <p:cNvSpPr txBox="1"/>
          <p:nvPr/>
        </p:nvSpPr>
        <p:spPr>
          <a:xfrm>
            <a:off x="1538986" y="1825193"/>
            <a:ext cx="460375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54380" indent="-742315">
              <a:lnSpc>
                <a:spcPct val="100000"/>
              </a:lnSpc>
              <a:spcBef>
                <a:spcPts val="100"/>
              </a:spcBef>
              <a:buClr>
                <a:srgbClr val="3891A7"/>
              </a:buClr>
              <a:buSzPct val="79166"/>
              <a:buFont typeface="Wingdings"/>
              <a:buChar char=""/>
              <a:tabLst>
                <a:tab pos="754380" algn="l"/>
                <a:tab pos="755015" algn="l"/>
                <a:tab pos="2519680" algn="l"/>
                <a:tab pos="3752850" algn="l"/>
              </a:tabLst>
            </a:pPr>
            <a:r>
              <a:rPr sz="3600" dirty="0">
                <a:solidFill>
                  <a:srgbClr val="310D04"/>
                </a:solidFill>
                <a:latin typeface="Arial"/>
                <a:cs typeface="Arial"/>
              </a:rPr>
              <a:t>There	are	</a:t>
            </a:r>
            <a:r>
              <a:rPr sz="3600" spc="-210" dirty="0">
                <a:solidFill>
                  <a:srgbClr val="310D04"/>
                </a:solidFill>
                <a:latin typeface="Arial"/>
                <a:cs typeface="Arial"/>
              </a:rPr>
              <a:t>T</a:t>
            </a:r>
            <a:r>
              <a:rPr sz="3600" dirty="0">
                <a:solidFill>
                  <a:srgbClr val="310D04"/>
                </a:solidFill>
                <a:latin typeface="Arial"/>
                <a:cs typeface="Arial"/>
              </a:rPr>
              <a:t>wo</a:t>
            </a:r>
            <a:endParaRPr sz="3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89597" y="1825193"/>
            <a:ext cx="207200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77035" algn="l"/>
              </a:tabLst>
            </a:pPr>
            <a:r>
              <a:rPr sz="3600" dirty="0">
                <a:solidFill>
                  <a:srgbClr val="310D04"/>
                </a:solidFill>
                <a:latin typeface="Arial"/>
                <a:cs typeface="Arial"/>
              </a:rPr>
              <a:t>types	of</a:t>
            </a:r>
            <a:endParaRPr sz="3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38986" y="2374519"/>
            <a:ext cx="6967220" cy="3546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5438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310D04"/>
                </a:solidFill>
                <a:latin typeface="Arial"/>
                <a:cs typeface="Arial"/>
              </a:rPr>
              <a:t>characteristics of</a:t>
            </a:r>
            <a:r>
              <a:rPr sz="3600" spc="-55" dirty="0">
                <a:solidFill>
                  <a:srgbClr val="310D04"/>
                </a:solidFill>
                <a:latin typeface="Arial"/>
                <a:cs typeface="Arial"/>
              </a:rPr>
              <a:t> </a:t>
            </a:r>
            <a:r>
              <a:rPr sz="3600" spc="-5" dirty="0">
                <a:solidFill>
                  <a:srgbClr val="310D04"/>
                </a:solidFill>
                <a:latin typeface="Arial"/>
                <a:cs typeface="Arial"/>
              </a:rPr>
              <a:t>instruments:-</a:t>
            </a:r>
            <a:endParaRPr sz="3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4800">
              <a:latin typeface="Times New Roman"/>
              <a:cs typeface="Times New Roman"/>
            </a:endParaRPr>
          </a:p>
          <a:p>
            <a:pPr marL="754380" marR="1123950" indent="-742315">
              <a:lnSpc>
                <a:spcPct val="100000"/>
              </a:lnSpc>
              <a:buClr>
                <a:srgbClr val="3891A7"/>
              </a:buClr>
              <a:buSzPct val="79166"/>
              <a:buFont typeface="Wingdings"/>
              <a:buChar char=""/>
              <a:tabLst>
                <a:tab pos="754380" algn="l"/>
                <a:tab pos="755015" algn="l"/>
              </a:tabLst>
            </a:pPr>
            <a:r>
              <a:rPr sz="3600" dirty="0">
                <a:solidFill>
                  <a:srgbClr val="310D04"/>
                </a:solidFill>
                <a:latin typeface="Arial"/>
                <a:cs typeface="Arial"/>
              </a:rPr>
              <a:t>1.Static characteristics</a:t>
            </a:r>
            <a:r>
              <a:rPr sz="3600" spc="-114" dirty="0">
                <a:solidFill>
                  <a:srgbClr val="310D04"/>
                </a:solidFill>
                <a:latin typeface="Arial"/>
                <a:cs typeface="Arial"/>
              </a:rPr>
              <a:t> </a:t>
            </a:r>
            <a:r>
              <a:rPr sz="3600" dirty="0">
                <a:solidFill>
                  <a:srgbClr val="310D04"/>
                </a:solidFill>
                <a:latin typeface="Arial"/>
                <a:cs typeface="Arial"/>
              </a:rPr>
              <a:t>of  instruments</a:t>
            </a:r>
            <a:endParaRPr sz="3600">
              <a:latin typeface="Arial"/>
              <a:cs typeface="Arial"/>
            </a:endParaRPr>
          </a:p>
          <a:p>
            <a:pPr marL="754380" marR="385445" indent="-74231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9166"/>
              <a:buFont typeface="Wingdings"/>
              <a:buChar char=""/>
              <a:tabLst>
                <a:tab pos="754380" algn="l"/>
                <a:tab pos="755015" algn="l"/>
              </a:tabLst>
            </a:pPr>
            <a:r>
              <a:rPr sz="3600" dirty="0">
                <a:solidFill>
                  <a:srgbClr val="310D04"/>
                </a:solidFill>
                <a:latin typeface="Arial"/>
                <a:cs typeface="Arial"/>
              </a:rPr>
              <a:t>2.Dynamic Characteristics</a:t>
            </a:r>
            <a:r>
              <a:rPr sz="3600" spc="-100" dirty="0">
                <a:solidFill>
                  <a:srgbClr val="310D04"/>
                </a:solidFill>
                <a:latin typeface="Arial"/>
                <a:cs typeface="Arial"/>
              </a:rPr>
              <a:t> </a:t>
            </a:r>
            <a:r>
              <a:rPr sz="3600" dirty="0">
                <a:solidFill>
                  <a:srgbClr val="310D04"/>
                </a:solidFill>
                <a:latin typeface="Arial"/>
                <a:cs typeface="Arial"/>
              </a:rPr>
              <a:t>of  instruments.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53867" y="243840"/>
            <a:ext cx="4764024" cy="11369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81908" y="385317"/>
            <a:ext cx="410972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45" dirty="0"/>
              <a:t>11.Range </a:t>
            </a:r>
            <a:r>
              <a:rPr spc="-5" dirty="0"/>
              <a:t>or</a:t>
            </a:r>
            <a:r>
              <a:rPr spc="15" dirty="0"/>
              <a:t> </a:t>
            </a:r>
            <a:r>
              <a:rPr spc="-5" dirty="0"/>
              <a:t>Span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538986" y="1197609"/>
            <a:ext cx="7224395" cy="2007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  <a:buClr>
                <a:srgbClr val="3891A7"/>
              </a:buClr>
              <a:buSzPct val="75000"/>
              <a:buFont typeface="Wingdings"/>
              <a:buChar char=""/>
              <a:tabLst>
                <a:tab pos="248285" algn="l"/>
              </a:tabLst>
            </a:pP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The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minimum </a:t>
            </a: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and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maximum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values of a  quantity for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which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an instrument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is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designed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to 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measure </a:t>
            </a:r>
            <a:r>
              <a:rPr sz="2600" spc="-10" dirty="0">
                <a:solidFill>
                  <a:srgbClr val="310D04"/>
                </a:solidFill>
                <a:latin typeface="Arial"/>
                <a:cs typeface="Arial"/>
              </a:rPr>
              <a:t>is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called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its </a:t>
            </a:r>
            <a:r>
              <a:rPr sz="2600" b="1" spc="-5" dirty="0">
                <a:solidFill>
                  <a:srgbClr val="310D04"/>
                </a:solidFill>
                <a:latin typeface="Arial"/>
                <a:cs typeface="Arial"/>
              </a:rPr>
              <a:t>range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or </a:t>
            </a:r>
            <a:r>
              <a:rPr sz="2600" b="1" dirty="0">
                <a:solidFill>
                  <a:srgbClr val="310D04"/>
                </a:solidFill>
                <a:latin typeface="Arial"/>
                <a:cs typeface="Arial"/>
              </a:rPr>
              <a:t>span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.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Sometimes 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the accuracy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is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specified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interms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of range or  span of an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instrument.</a:t>
            </a:r>
            <a:endParaRPr sz="26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362200" y="3124199"/>
            <a:ext cx="5334000" cy="37337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66032" y="246888"/>
            <a:ext cx="1248156" cy="10241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724400" y="251459"/>
            <a:ext cx="1615439" cy="10119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360926" y="371602"/>
            <a:ext cx="15506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12.Bais</a:t>
            </a:r>
            <a:endParaRPr sz="3600"/>
          </a:p>
        </p:txBody>
      </p:sp>
      <p:sp>
        <p:nvSpPr>
          <p:cNvPr id="5" name="object 5"/>
          <p:cNvSpPr txBox="1"/>
          <p:nvPr/>
        </p:nvSpPr>
        <p:spPr>
          <a:xfrm>
            <a:off x="1538986" y="1121409"/>
            <a:ext cx="7224395" cy="2007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  <a:buClr>
                <a:srgbClr val="3891A7"/>
              </a:buClr>
              <a:buSzPct val="75000"/>
              <a:buFont typeface="Wingdings"/>
              <a:buChar char=""/>
              <a:tabLst>
                <a:tab pos="248285" algn="l"/>
              </a:tabLst>
            </a:pP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The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constant error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which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exists over the full  range </a:t>
            </a: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of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measurement of an instrument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is called 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bias. Such a bais can be completely eliminated  by calibration. </a:t>
            </a: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The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zero error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is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an example of  bais which can be removed by</a:t>
            </a:r>
            <a:r>
              <a:rPr sz="2600" spc="-45" dirty="0">
                <a:solidFill>
                  <a:srgbClr val="310D04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calibration.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343655" y="1008888"/>
            <a:ext cx="3730752" cy="11369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71696" y="1150747"/>
            <a:ext cx="293052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13.</a:t>
            </a:r>
            <a:r>
              <a:rPr spc="-455" dirty="0"/>
              <a:t>T</a:t>
            </a:r>
            <a:r>
              <a:rPr spc="-5" dirty="0"/>
              <a:t>olerance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538986" y="1828241"/>
            <a:ext cx="4970780" cy="422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8285" indent="-235585">
              <a:lnSpc>
                <a:spcPct val="100000"/>
              </a:lnSpc>
              <a:spcBef>
                <a:spcPts val="105"/>
              </a:spcBef>
              <a:buClr>
                <a:srgbClr val="3891A7"/>
              </a:buClr>
              <a:buSzPct val="75000"/>
              <a:buFont typeface="Wingdings"/>
              <a:buChar char=""/>
              <a:tabLst>
                <a:tab pos="248285" algn="l"/>
                <a:tab pos="684530" algn="l"/>
                <a:tab pos="1178560" algn="l"/>
                <a:tab pos="1893570" algn="l"/>
                <a:tab pos="3578860" algn="l"/>
              </a:tabLst>
            </a:pP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I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t	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i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s	the	</a:t>
            </a: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m</a:t>
            </a:r>
            <a:r>
              <a:rPr sz="2600" spc="-10" dirty="0">
                <a:solidFill>
                  <a:srgbClr val="310D04"/>
                </a:solidFill>
                <a:latin typeface="Arial"/>
                <a:cs typeface="Arial"/>
              </a:rPr>
              <a:t>a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xi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m</a:t>
            </a:r>
            <a:r>
              <a:rPr sz="2600" spc="-15" dirty="0">
                <a:solidFill>
                  <a:srgbClr val="310D04"/>
                </a:solidFill>
                <a:latin typeface="Arial"/>
                <a:cs typeface="Arial"/>
              </a:rPr>
              <a:t>u</a:t>
            </a: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m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	all</a:t>
            </a:r>
            <a:r>
              <a:rPr sz="2600" spc="-15" dirty="0">
                <a:solidFill>
                  <a:srgbClr val="310D04"/>
                </a:solidFill>
                <a:latin typeface="Arial"/>
                <a:cs typeface="Arial"/>
              </a:rPr>
              <a:t>o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wable</a:t>
            </a:r>
            <a:endParaRPr sz="2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38986" y="2225167"/>
            <a:ext cx="5013960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649730" algn="l"/>
                <a:tab pos="2239010" algn="l"/>
                <a:tab pos="3401060" algn="l"/>
                <a:tab pos="4008754" algn="l"/>
              </a:tabLst>
            </a:pP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s</a:t>
            </a: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p</a:t>
            </a:r>
            <a:r>
              <a:rPr sz="2600" spc="-10" dirty="0">
                <a:solidFill>
                  <a:srgbClr val="310D04"/>
                </a:solidFill>
                <a:latin typeface="Arial"/>
                <a:cs typeface="Arial"/>
              </a:rPr>
              <a:t>e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cified	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i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n	te</a:t>
            </a: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r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ms	of	cer</a:t>
            </a:r>
            <a:r>
              <a:rPr sz="2600" spc="-10" dirty="0">
                <a:solidFill>
                  <a:srgbClr val="310D04"/>
                </a:solidFill>
                <a:latin typeface="Arial"/>
                <a:cs typeface="Arial"/>
              </a:rPr>
              <a:t>t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ain</a:t>
            </a:r>
            <a:endParaRPr sz="2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38366" y="1828241"/>
            <a:ext cx="2025014" cy="8197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3985" marR="5080" indent="-121920">
              <a:lnSpc>
                <a:spcPct val="100000"/>
              </a:lnSpc>
              <a:spcBef>
                <a:spcPts val="105"/>
              </a:spcBef>
              <a:tabLst>
                <a:tab pos="963294" algn="l"/>
                <a:tab pos="1257935" algn="l"/>
                <a:tab pos="1769745" algn="l"/>
              </a:tabLst>
            </a:pP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error	th</a:t>
            </a: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a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t	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is 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value		w</a:t>
            </a: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h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ile</a:t>
            </a:r>
            <a:endParaRPr sz="2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38986" y="2545816"/>
            <a:ext cx="7224395" cy="136715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measurement,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it is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called as</a:t>
            </a:r>
            <a:r>
              <a:rPr sz="2600" spc="-25" dirty="0">
                <a:solidFill>
                  <a:srgbClr val="310D04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tolerance.</a:t>
            </a:r>
            <a:endParaRPr sz="26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5000"/>
              <a:buFont typeface="Wingdings"/>
              <a:buChar char=""/>
              <a:tabLst>
                <a:tab pos="248285" algn="l"/>
              </a:tabLst>
            </a:pP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It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specifies the maximum allowable deviation of  a manufactured device from a mentioned</a:t>
            </a:r>
            <a:r>
              <a:rPr sz="2600" spc="-20" dirty="0">
                <a:solidFill>
                  <a:srgbClr val="310D04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value.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56788" y="243840"/>
            <a:ext cx="3899916" cy="11369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84828" y="385317"/>
            <a:ext cx="310070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14.Hysteresis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478025" y="1197609"/>
            <a:ext cx="7223125" cy="49345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  <a:buClr>
                <a:srgbClr val="3891A7"/>
              </a:buClr>
              <a:buSzPct val="75000"/>
              <a:buFont typeface="Wingdings"/>
              <a:buChar char=""/>
              <a:tabLst>
                <a:tab pos="248285" algn="l"/>
              </a:tabLst>
            </a:pP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Hysteresis is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a phenomenon which depicts 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different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output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effects while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loading and  unloading.</a:t>
            </a:r>
            <a:endParaRPr sz="2600">
              <a:latin typeface="Arial"/>
              <a:cs typeface="Arial"/>
            </a:endParaRPr>
          </a:p>
          <a:p>
            <a:pPr marL="12700" marR="5715" algn="just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5000"/>
              <a:buFont typeface="Wingdings"/>
              <a:buChar char=""/>
              <a:tabLst>
                <a:tab pos="248285" algn="l"/>
              </a:tabLst>
            </a:pP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Hysteresis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takes place due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to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the fact that all  the energy put into the stressed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parts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when  loading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is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not recoverable while</a:t>
            </a:r>
            <a:r>
              <a:rPr sz="2600" spc="-20" dirty="0">
                <a:solidFill>
                  <a:srgbClr val="310D04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unloading.</a:t>
            </a:r>
            <a:endParaRPr sz="26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605"/>
              </a:spcBef>
              <a:buClr>
                <a:srgbClr val="3891A7"/>
              </a:buClr>
              <a:buSzPct val="75000"/>
              <a:buFont typeface="Wingdings"/>
              <a:buChar char=""/>
              <a:tabLst>
                <a:tab pos="248285" algn="l"/>
              </a:tabLst>
            </a:pP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When the input of </a:t>
            </a: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an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instrument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is varied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from  zero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to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its full scale and then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if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the input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is 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decreased from its full scale value to zero, the  output varies. </a:t>
            </a: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The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output at the particular input  while increasing and decreasing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varies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because  of internal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friction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or hysteric</a:t>
            </a:r>
            <a:r>
              <a:rPr sz="2600" spc="-10" dirty="0">
                <a:solidFill>
                  <a:srgbClr val="310D04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damping.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88136" y="0"/>
            <a:ext cx="8056245" cy="6858000"/>
          </a:xfrm>
          <a:custGeom>
            <a:avLst/>
            <a:gdLst/>
            <a:ahLst/>
            <a:cxnLst/>
            <a:rect l="l" t="t" r="r" b="b"/>
            <a:pathLst>
              <a:path w="8056245" h="6858000">
                <a:moveTo>
                  <a:pt x="0" y="6858000"/>
                </a:moveTo>
                <a:lnTo>
                  <a:pt x="8055863" y="6858000"/>
                </a:lnTo>
                <a:lnTo>
                  <a:pt x="8055863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35736" y="0"/>
            <a:ext cx="155447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5156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8000"/>
                </a:lnTo>
              </a:path>
            </a:pathLst>
          </a:custGeom>
          <a:ln w="7315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905000" y="457200"/>
            <a:ext cx="6257544" cy="5257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90244" y="166115"/>
            <a:ext cx="7889748" cy="13594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83563" y="336550"/>
            <a:ext cx="710501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-5" dirty="0"/>
              <a:t>2.Dynamic</a:t>
            </a:r>
            <a:r>
              <a:rPr sz="4800" spc="5" dirty="0"/>
              <a:t> </a:t>
            </a:r>
            <a:r>
              <a:rPr sz="4800" spc="-5" dirty="0"/>
              <a:t>Characteristics</a:t>
            </a:r>
            <a:endParaRPr sz="4800"/>
          </a:p>
        </p:txBody>
      </p:sp>
      <p:sp>
        <p:nvSpPr>
          <p:cNvPr id="4" name="object 4"/>
          <p:cNvSpPr txBox="1"/>
          <p:nvPr/>
        </p:nvSpPr>
        <p:spPr>
          <a:xfrm>
            <a:off x="1630426" y="1005586"/>
            <a:ext cx="7223759" cy="6001385"/>
          </a:xfrm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 marL="12700" marR="5080" algn="just">
              <a:lnSpc>
                <a:spcPct val="90000"/>
              </a:lnSpc>
              <a:spcBef>
                <a:spcPts val="415"/>
              </a:spcBef>
              <a:buClr>
                <a:srgbClr val="3891A7"/>
              </a:buClr>
              <a:buSzPct val="75000"/>
              <a:buFont typeface="Wingdings"/>
              <a:buChar char=""/>
              <a:tabLst>
                <a:tab pos="248285" algn="l"/>
              </a:tabLst>
            </a:pP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Instruments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rarely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respond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to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the  instantaneous changes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in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the measured  variables.Their response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is slow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or sluggish due 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to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mass, thermal capacitance, electrical  capacitance, inductance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etc.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sometimes, even  the instrument has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to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wait for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some time till, </a:t>
            </a: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the 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response</a:t>
            </a:r>
            <a:r>
              <a:rPr sz="2600" spc="-20" dirty="0">
                <a:solidFill>
                  <a:srgbClr val="310D04"/>
                </a:solidFill>
                <a:latin typeface="Arial"/>
                <a:cs typeface="Arial"/>
              </a:rPr>
              <a:t> </a:t>
            </a: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occurs.</a:t>
            </a:r>
            <a:endParaRPr sz="2600">
              <a:latin typeface="Arial"/>
              <a:cs typeface="Arial"/>
            </a:endParaRPr>
          </a:p>
          <a:p>
            <a:pPr marL="12700" marR="5080" algn="just">
              <a:lnSpc>
                <a:spcPts val="2810"/>
              </a:lnSpc>
              <a:spcBef>
                <a:spcPts val="640"/>
              </a:spcBef>
              <a:buClr>
                <a:srgbClr val="3891A7"/>
              </a:buClr>
              <a:buSzPct val="75000"/>
              <a:buFont typeface="Wingdings"/>
              <a:buChar char=""/>
              <a:tabLst>
                <a:tab pos="248285" algn="l"/>
              </a:tabLst>
            </a:pP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These type of instruments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are normally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used  for the measurement of quantities that fluctuate  with</a:t>
            </a:r>
            <a:r>
              <a:rPr sz="2600" spc="-10" dirty="0">
                <a:solidFill>
                  <a:srgbClr val="310D04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time.</a:t>
            </a:r>
            <a:endParaRPr sz="2600">
              <a:latin typeface="Arial"/>
              <a:cs typeface="Arial"/>
            </a:endParaRPr>
          </a:p>
          <a:p>
            <a:pPr marL="12700" marR="5715" algn="just">
              <a:lnSpc>
                <a:spcPts val="2810"/>
              </a:lnSpc>
              <a:spcBef>
                <a:spcPts val="600"/>
              </a:spcBef>
              <a:buClr>
                <a:srgbClr val="3891A7"/>
              </a:buClr>
              <a:buSzPct val="75000"/>
              <a:buFont typeface="Wingdings"/>
              <a:buChar char=""/>
              <a:tabLst>
                <a:tab pos="248285" algn="l"/>
              </a:tabLst>
            </a:pP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The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behaviour of such a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system, where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as the  input varies from instant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to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instant, the output  also varies from instant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to </a:t>
            </a: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instant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is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called </a:t>
            </a:r>
            <a:r>
              <a:rPr sz="2600" spc="-10" dirty="0">
                <a:solidFill>
                  <a:srgbClr val="310D04"/>
                </a:solidFill>
                <a:latin typeface="Arial"/>
                <a:cs typeface="Arial"/>
              </a:rPr>
              <a:t>as  </a:t>
            </a:r>
            <a:r>
              <a:rPr sz="2600" b="1" dirty="0">
                <a:solidFill>
                  <a:srgbClr val="310D04"/>
                </a:solidFill>
                <a:latin typeface="Arial"/>
                <a:cs typeface="Arial"/>
              </a:rPr>
              <a:t>dynamic response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of the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system.</a:t>
            </a:r>
            <a:endParaRPr sz="2600">
              <a:latin typeface="Arial"/>
              <a:cs typeface="Arial"/>
            </a:endParaRPr>
          </a:p>
          <a:p>
            <a:pPr marL="12700" marR="6350" algn="just">
              <a:lnSpc>
                <a:spcPts val="2810"/>
              </a:lnSpc>
              <a:spcBef>
                <a:spcPts val="590"/>
              </a:spcBef>
              <a:buClr>
                <a:srgbClr val="3891A7"/>
              </a:buClr>
              <a:buSzPct val="75000"/>
              <a:buFont typeface="Wingdings"/>
              <a:buChar char=""/>
              <a:tabLst>
                <a:tab pos="248285" algn="l"/>
              </a:tabLst>
            </a:pP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Hence, the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dynamic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behaviour of the system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is 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also important as the static</a:t>
            </a:r>
            <a:r>
              <a:rPr sz="2600" spc="-25" dirty="0">
                <a:solidFill>
                  <a:srgbClr val="310D04"/>
                </a:solidFill>
                <a:latin typeface="Arial"/>
                <a:cs typeface="Arial"/>
              </a:rPr>
              <a:t> </a:t>
            </a:r>
            <a:r>
              <a:rPr sz="2600" spc="-15" dirty="0">
                <a:solidFill>
                  <a:srgbClr val="310D04"/>
                </a:solidFill>
                <a:latin typeface="Arial"/>
                <a:cs typeface="Arial"/>
              </a:rPr>
              <a:t>behaviour.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304" y="3810"/>
            <a:ext cx="819785" cy="819150"/>
          </a:xfrm>
          <a:custGeom>
            <a:avLst/>
            <a:gdLst/>
            <a:ahLst/>
            <a:cxnLst/>
            <a:rect l="l" t="t" r="r" b="b"/>
            <a:pathLst>
              <a:path w="819785" h="819150">
                <a:moveTo>
                  <a:pt x="819655" y="0"/>
                </a:moveTo>
                <a:lnTo>
                  <a:pt x="505" y="0"/>
                </a:lnTo>
                <a:lnTo>
                  <a:pt x="0" y="819150"/>
                </a:lnTo>
                <a:lnTo>
                  <a:pt x="505" y="819150"/>
                </a:lnTo>
                <a:lnTo>
                  <a:pt x="48635" y="817759"/>
                </a:lnTo>
                <a:lnTo>
                  <a:pt x="96034" y="813638"/>
                </a:lnTo>
                <a:lnTo>
                  <a:pt x="142623" y="806864"/>
                </a:lnTo>
                <a:lnTo>
                  <a:pt x="188327" y="797514"/>
                </a:lnTo>
                <a:lnTo>
                  <a:pt x="233067" y="785664"/>
                </a:lnTo>
                <a:lnTo>
                  <a:pt x="276768" y="771391"/>
                </a:lnTo>
                <a:lnTo>
                  <a:pt x="319353" y="754772"/>
                </a:lnTo>
                <a:lnTo>
                  <a:pt x="360744" y="735885"/>
                </a:lnTo>
                <a:lnTo>
                  <a:pt x="400865" y="714805"/>
                </a:lnTo>
                <a:lnTo>
                  <a:pt x="439639" y="691610"/>
                </a:lnTo>
                <a:lnTo>
                  <a:pt x="476990" y="666377"/>
                </a:lnTo>
                <a:lnTo>
                  <a:pt x="512839" y="639182"/>
                </a:lnTo>
                <a:lnTo>
                  <a:pt x="547112" y="610102"/>
                </a:lnTo>
                <a:lnTo>
                  <a:pt x="579729" y="579215"/>
                </a:lnTo>
                <a:lnTo>
                  <a:pt x="610616" y="546596"/>
                </a:lnTo>
                <a:lnTo>
                  <a:pt x="639695" y="512323"/>
                </a:lnTo>
                <a:lnTo>
                  <a:pt x="666889" y="476473"/>
                </a:lnTo>
                <a:lnTo>
                  <a:pt x="692122" y="439123"/>
                </a:lnTo>
                <a:lnTo>
                  <a:pt x="715316" y="400349"/>
                </a:lnTo>
                <a:lnTo>
                  <a:pt x="736395" y="360228"/>
                </a:lnTo>
                <a:lnTo>
                  <a:pt x="755281" y="318837"/>
                </a:lnTo>
                <a:lnTo>
                  <a:pt x="771899" y="276253"/>
                </a:lnTo>
                <a:lnTo>
                  <a:pt x="786171" y="232553"/>
                </a:lnTo>
                <a:lnTo>
                  <a:pt x="798020" y="187814"/>
                </a:lnTo>
                <a:lnTo>
                  <a:pt x="807370" y="142112"/>
                </a:lnTo>
                <a:lnTo>
                  <a:pt x="814144" y="95524"/>
                </a:lnTo>
                <a:lnTo>
                  <a:pt x="818264" y="48128"/>
                </a:lnTo>
                <a:lnTo>
                  <a:pt x="819655" y="0"/>
                </a:lnTo>
                <a:close/>
              </a:path>
            </a:pathLst>
          </a:custGeom>
          <a:solidFill>
            <a:srgbClr val="FDF9F4">
              <a:alpha val="3294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304" y="3810"/>
            <a:ext cx="819785" cy="819150"/>
          </a:xfrm>
          <a:custGeom>
            <a:avLst/>
            <a:gdLst/>
            <a:ahLst/>
            <a:cxnLst/>
            <a:rect l="l" t="t" r="r" b="b"/>
            <a:pathLst>
              <a:path w="819785" h="819150">
                <a:moveTo>
                  <a:pt x="819655" y="0"/>
                </a:moveTo>
                <a:lnTo>
                  <a:pt x="818264" y="48128"/>
                </a:lnTo>
                <a:lnTo>
                  <a:pt x="814144" y="95524"/>
                </a:lnTo>
                <a:lnTo>
                  <a:pt x="807370" y="142112"/>
                </a:lnTo>
                <a:lnTo>
                  <a:pt x="798020" y="187814"/>
                </a:lnTo>
                <a:lnTo>
                  <a:pt x="786171" y="232553"/>
                </a:lnTo>
                <a:lnTo>
                  <a:pt x="771899" y="276253"/>
                </a:lnTo>
                <a:lnTo>
                  <a:pt x="755281" y="318837"/>
                </a:lnTo>
                <a:lnTo>
                  <a:pt x="736395" y="360228"/>
                </a:lnTo>
                <a:lnTo>
                  <a:pt x="715316" y="400349"/>
                </a:lnTo>
                <a:lnTo>
                  <a:pt x="692122" y="439123"/>
                </a:lnTo>
                <a:lnTo>
                  <a:pt x="666889" y="476473"/>
                </a:lnTo>
                <a:lnTo>
                  <a:pt x="639695" y="512323"/>
                </a:lnTo>
                <a:lnTo>
                  <a:pt x="610616" y="546596"/>
                </a:lnTo>
                <a:lnTo>
                  <a:pt x="579729" y="579215"/>
                </a:lnTo>
                <a:lnTo>
                  <a:pt x="547112" y="610102"/>
                </a:lnTo>
                <a:lnTo>
                  <a:pt x="512839" y="639182"/>
                </a:lnTo>
                <a:lnTo>
                  <a:pt x="476990" y="666377"/>
                </a:lnTo>
                <a:lnTo>
                  <a:pt x="439639" y="691610"/>
                </a:lnTo>
                <a:lnTo>
                  <a:pt x="400865" y="714805"/>
                </a:lnTo>
                <a:lnTo>
                  <a:pt x="360744" y="735885"/>
                </a:lnTo>
                <a:lnTo>
                  <a:pt x="319353" y="754772"/>
                </a:lnTo>
                <a:lnTo>
                  <a:pt x="276768" y="771391"/>
                </a:lnTo>
                <a:lnTo>
                  <a:pt x="233067" y="785664"/>
                </a:lnTo>
                <a:lnTo>
                  <a:pt x="188327" y="797514"/>
                </a:lnTo>
                <a:lnTo>
                  <a:pt x="142623" y="806864"/>
                </a:lnTo>
                <a:lnTo>
                  <a:pt x="96034" y="813638"/>
                </a:lnTo>
                <a:lnTo>
                  <a:pt x="48635" y="817759"/>
                </a:lnTo>
                <a:lnTo>
                  <a:pt x="505" y="819150"/>
                </a:lnTo>
                <a:lnTo>
                  <a:pt x="336" y="819150"/>
                </a:lnTo>
                <a:lnTo>
                  <a:pt x="168" y="819150"/>
                </a:lnTo>
                <a:lnTo>
                  <a:pt x="0" y="819150"/>
                </a:lnTo>
                <a:lnTo>
                  <a:pt x="505" y="0"/>
                </a:lnTo>
                <a:lnTo>
                  <a:pt x="819655" y="0"/>
                </a:lnTo>
                <a:close/>
              </a:path>
            </a:pathLst>
          </a:custGeom>
          <a:ln w="3175">
            <a:solidFill>
              <a:srgbClr val="D2C39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28015" y="6095"/>
            <a:ext cx="1784604" cy="17846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9163" y="21335"/>
            <a:ext cx="1702435" cy="1702435"/>
          </a:xfrm>
          <a:custGeom>
            <a:avLst/>
            <a:gdLst/>
            <a:ahLst/>
            <a:cxnLst/>
            <a:rect l="l" t="t" r="r" b="b"/>
            <a:pathLst>
              <a:path w="1702435" h="1702435">
                <a:moveTo>
                  <a:pt x="0" y="851154"/>
                </a:moveTo>
                <a:lnTo>
                  <a:pt x="1347" y="802859"/>
                </a:lnTo>
                <a:lnTo>
                  <a:pt x="5341" y="755271"/>
                </a:lnTo>
                <a:lnTo>
                  <a:pt x="11910" y="708461"/>
                </a:lnTo>
                <a:lnTo>
                  <a:pt x="20983" y="662500"/>
                </a:lnTo>
                <a:lnTo>
                  <a:pt x="32487" y="617462"/>
                </a:lnTo>
                <a:lnTo>
                  <a:pt x="46350" y="573417"/>
                </a:lnTo>
                <a:lnTo>
                  <a:pt x="62501" y="530438"/>
                </a:lnTo>
                <a:lnTo>
                  <a:pt x="80868" y="488596"/>
                </a:lnTo>
                <a:lnTo>
                  <a:pt x="101378" y="447964"/>
                </a:lnTo>
                <a:lnTo>
                  <a:pt x="123961" y="408613"/>
                </a:lnTo>
                <a:lnTo>
                  <a:pt x="148543" y="370615"/>
                </a:lnTo>
                <a:lnTo>
                  <a:pt x="175055" y="334042"/>
                </a:lnTo>
                <a:lnTo>
                  <a:pt x="203422" y="298966"/>
                </a:lnTo>
                <a:lnTo>
                  <a:pt x="233574" y="265459"/>
                </a:lnTo>
                <a:lnTo>
                  <a:pt x="265439" y="233593"/>
                </a:lnTo>
                <a:lnTo>
                  <a:pt x="298945" y="203439"/>
                </a:lnTo>
                <a:lnTo>
                  <a:pt x="334020" y="175070"/>
                </a:lnTo>
                <a:lnTo>
                  <a:pt x="370593" y="148557"/>
                </a:lnTo>
                <a:lnTo>
                  <a:pt x="408590" y="123973"/>
                </a:lnTo>
                <a:lnTo>
                  <a:pt x="447941" y="101388"/>
                </a:lnTo>
                <a:lnTo>
                  <a:pt x="488574" y="80876"/>
                </a:lnTo>
                <a:lnTo>
                  <a:pt x="530417" y="62508"/>
                </a:lnTo>
                <a:lnTo>
                  <a:pt x="573397" y="46355"/>
                </a:lnTo>
                <a:lnTo>
                  <a:pt x="617444" y="32490"/>
                </a:lnTo>
                <a:lnTo>
                  <a:pt x="662485" y="20985"/>
                </a:lnTo>
                <a:lnTo>
                  <a:pt x="708448" y="11912"/>
                </a:lnTo>
                <a:lnTo>
                  <a:pt x="755262" y="5342"/>
                </a:lnTo>
                <a:lnTo>
                  <a:pt x="802854" y="1347"/>
                </a:lnTo>
                <a:lnTo>
                  <a:pt x="851154" y="0"/>
                </a:lnTo>
                <a:lnTo>
                  <a:pt x="899448" y="1347"/>
                </a:lnTo>
                <a:lnTo>
                  <a:pt x="947036" y="5342"/>
                </a:lnTo>
                <a:lnTo>
                  <a:pt x="993846" y="11912"/>
                </a:lnTo>
                <a:lnTo>
                  <a:pt x="1039807" y="20985"/>
                </a:lnTo>
                <a:lnTo>
                  <a:pt x="1084845" y="32490"/>
                </a:lnTo>
                <a:lnTo>
                  <a:pt x="1128890" y="46355"/>
                </a:lnTo>
                <a:lnTo>
                  <a:pt x="1171869" y="62508"/>
                </a:lnTo>
                <a:lnTo>
                  <a:pt x="1213711" y="80876"/>
                </a:lnTo>
                <a:lnTo>
                  <a:pt x="1254343" y="101388"/>
                </a:lnTo>
                <a:lnTo>
                  <a:pt x="1293694" y="123973"/>
                </a:lnTo>
                <a:lnTo>
                  <a:pt x="1331692" y="148557"/>
                </a:lnTo>
                <a:lnTo>
                  <a:pt x="1368265" y="175070"/>
                </a:lnTo>
                <a:lnTo>
                  <a:pt x="1403341" y="203439"/>
                </a:lnTo>
                <a:lnTo>
                  <a:pt x="1436848" y="233593"/>
                </a:lnTo>
                <a:lnTo>
                  <a:pt x="1468714" y="265459"/>
                </a:lnTo>
                <a:lnTo>
                  <a:pt x="1498868" y="298966"/>
                </a:lnTo>
                <a:lnTo>
                  <a:pt x="1527237" y="334042"/>
                </a:lnTo>
                <a:lnTo>
                  <a:pt x="1553750" y="370615"/>
                </a:lnTo>
                <a:lnTo>
                  <a:pt x="1578334" y="408613"/>
                </a:lnTo>
                <a:lnTo>
                  <a:pt x="1600919" y="447964"/>
                </a:lnTo>
                <a:lnTo>
                  <a:pt x="1621431" y="488596"/>
                </a:lnTo>
                <a:lnTo>
                  <a:pt x="1639799" y="530438"/>
                </a:lnTo>
                <a:lnTo>
                  <a:pt x="1655952" y="573417"/>
                </a:lnTo>
                <a:lnTo>
                  <a:pt x="1669817" y="617462"/>
                </a:lnTo>
                <a:lnTo>
                  <a:pt x="1681322" y="662500"/>
                </a:lnTo>
                <a:lnTo>
                  <a:pt x="1690395" y="708461"/>
                </a:lnTo>
                <a:lnTo>
                  <a:pt x="1696965" y="755271"/>
                </a:lnTo>
                <a:lnTo>
                  <a:pt x="1700960" y="802859"/>
                </a:lnTo>
                <a:lnTo>
                  <a:pt x="1702308" y="851154"/>
                </a:lnTo>
                <a:lnTo>
                  <a:pt x="1700960" y="899448"/>
                </a:lnTo>
                <a:lnTo>
                  <a:pt x="1696965" y="947036"/>
                </a:lnTo>
                <a:lnTo>
                  <a:pt x="1690395" y="993846"/>
                </a:lnTo>
                <a:lnTo>
                  <a:pt x="1681322" y="1039807"/>
                </a:lnTo>
                <a:lnTo>
                  <a:pt x="1669817" y="1084845"/>
                </a:lnTo>
                <a:lnTo>
                  <a:pt x="1655952" y="1128890"/>
                </a:lnTo>
                <a:lnTo>
                  <a:pt x="1639799" y="1171869"/>
                </a:lnTo>
                <a:lnTo>
                  <a:pt x="1621431" y="1213711"/>
                </a:lnTo>
                <a:lnTo>
                  <a:pt x="1600919" y="1254343"/>
                </a:lnTo>
                <a:lnTo>
                  <a:pt x="1578334" y="1293694"/>
                </a:lnTo>
                <a:lnTo>
                  <a:pt x="1553750" y="1331692"/>
                </a:lnTo>
                <a:lnTo>
                  <a:pt x="1527237" y="1368265"/>
                </a:lnTo>
                <a:lnTo>
                  <a:pt x="1498868" y="1403341"/>
                </a:lnTo>
                <a:lnTo>
                  <a:pt x="1468714" y="1436848"/>
                </a:lnTo>
                <a:lnTo>
                  <a:pt x="1436848" y="1468714"/>
                </a:lnTo>
                <a:lnTo>
                  <a:pt x="1403341" y="1498868"/>
                </a:lnTo>
                <a:lnTo>
                  <a:pt x="1368265" y="1527237"/>
                </a:lnTo>
                <a:lnTo>
                  <a:pt x="1331692" y="1553750"/>
                </a:lnTo>
                <a:lnTo>
                  <a:pt x="1293694" y="1578334"/>
                </a:lnTo>
                <a:lnTo>
                  <a:pt x="1254343" y="1600919"/>
                </a:lnTo>
                <a:lnTo>
                  <a:pt x="1213711" y="1621431"/>
                </a:lnTo>
                <a:lnTo>
                  <a:pt x="1171869" y="1639799"/>
                </a:lnTo>
                <a:lnTo>
                  <a:pt x="1128890" y="1655952"/>
                </a:lnTo>
                <a:lnTo>
                  <a:pt x="1084845" y="1669817"/>
                </a:lnTo>
                <a:lnTo>
                  <a:pt x="1039807" y="1681322"/>
                </a:lnTo>
                <a:lnTo>
                  <a:pt x="993846" y="1690395"/>
                </a:lnTo>
                <a:lnTo>
                  <a:pt x="947036" y="1696965"/>
                </a:lnTo>
                <a:lnTo>
                  <a:pt x="899448" y="1700960"/>
                </a:lnTo>
                <a:lnTo>
                  <a:pt x="851154" y="1702308"/>
                </a:lnTo>
                <a:lnTo>
                  <a:pt x="802854" y="1700960"/>
                </a:lnTo>
                <a:lnTo>
                  <a:pt x="755262" y="1696965"/>
                </a:lnTo>
                <a:lnTo>
                  <a:pt x="708448" y="1690395"/>
                </a:lnTo>
                <a:lnTo>
                  <a:pt x="662485" y="1681322"/>
                </a:lnTo>
                <a:lnTo>
                  <a:pt x="617444" y="1669817"/>
                </a:lnTo>
                <a:lnTo>
                  <a:pt x="573397" y="1655952"/>
                </a:lnTo>
                <a:lnTo>
                  <a:pt x="530417" y="1639799"/>
                </a:lnTo>
                <a:lnTo>
                  <a:pt x="488574" y="1621431"/>
                </a:lnTo>
                <a:lnTo>
                  <a:pt x="447941" y="1600919"/>
                </a:lnTo>
                <a:lnTo>
                  <a:pt x="408590" y="1578334"/>
                </a:lnTo>
                <a:lnTo>
                  <a:pt x="370593" y="1553750"/>
                </a:lnTo>
                <a:lnTo>
                  <a:pt x="334020" y="1527237"/>
                </a:lnTo>
                <a:lnTo>
                  <a:pt x="298945" y="1498868"/>
                </a:lnTo>
                <a:lnTo>
                  <a:pt x="265439" y="1468714"/>
                </a:lnTo>
                <a:lnTo>
                  <a:pt x="233574" y="1436848"/>
                </a:lnTo>
                <a:lnTo>
                  <a:pt x="203422" y="1403341"/>
                </a:lnTo>
                <a:lnTo>
                  <a:pt x="175055" y="1368265"/>
                </a:lnTo>
                <a:lnTo>
                  <a:pt x="148543" y="1331692"/>
                </a:lnTo>
                <a:lnTo>
                  <a:pt x="123961" y="1293694"/>
                </a:lnTo>
                <a:lnTo>
                  <a:pt x="101378" y="1254343"/>
                </a:lnTo>
                <a:lnTo>
                  <a:pt x="80868" y="1213711"/>
                </a:lnTo>
                <a:lnTo>
                  <a:pt x="62501" y="1171869"/>
                </a:lnTo>
                <a:lnTo>
                  <a:pt x="46350" y="1128890"/>
                </a:lnTo>
                <a:lnTo>
                  <a:pt x="32487" y="1084845"/>
                </a:lnTo>
                <a:lnTo>
                  <a:pt x="20983" y="1039807"/>
                </a:lnTo>
                <a:lnTo>
                  <a:pt x="11910" y="993846"/>
                </a:lnTo>
                <a:lnTo>
                  <a:pt x="5341" y="947036"/>
                </a:lnTo>
                <a:lnTo>
                  <a:pt x="1347" y="899448"/>
                </a:lnTo>
                <a:lnTo>
                  <a:pt x="0" y="851154"/>
                </a:lnTo>
                <a:close/>
              </a:path>
            </a:pathLst>
          </a:custGeom>
          <a:ln w="27432">
            <a:solidFill>
              <a:srgbClr val="FFF6D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72212" y="1045463"/>
            <a:ext cx="1155192" cy="11506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87319" y="1050633"/>
            <a:ext cx="1116813" cy="11114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87319" y="1050633"/>
            <a:ext cx="1116965" cy="1111885"/>
          </a:xfrm>
          <a:custGeom>
            <a:avLst/>
            <a:gdLst/>
            <a:ahLst/>
            <a:cxnLst/>
            <a:rect l="l" t="t" r="r" b="b"/>
            <a:pathLst>
              <a:path w="1116965" h="1111885">
                <a:moveTo>
                  <a:pt x="118496" y="204634"/>
                </a:moveTo>
                <a:lnTo>
                  <a:pt x="149785" y="168741"/>
                </a:lnTo>
                <a:lnTo>
                  <a:pt x="183515" y="136234"/>
                </a:lnTo>
                <a:lnTo>
                  <a:pt x="219451" y="107137"/>
                </a:lnTo>
                <a:lnTo>
                  <a:pt x="257356" y="81474"/>
                </a:lnTo>
                <a:lnTo>
                  <a:pt x="296996" y="59270"/>
                </a:lnTo>
                <a:lnTo>
                  <a:pt x="338135" y="40547"/>
                </a:lnTo>
                <a:lnTo>
                  <a:pt x="380538" y="25331"/>
                </a:lnTo>
                <a:lnTo>
                  <a:pt x="423971" y="13644"/>
                </a:lnTo>
                <a:lnTo>
                  <a:pt x="468196" y="5510"/>
                </a:lnTo>
                <a:lnTo>
                  <a:pt x="512980" y="954"/>
                </a:lnTo>
                <a:lnTo>
                  <a:pt x="558087" y="0"/>
                </a:lnTo>
                <a:lnTo>
                  <a:pt x="603281" y="2670"/>
                </a:lnTo>
                <a:lnTo>
                  <a:pt x="648327" y="8990"/>
                </a:lnTo>
                <a:lnTo>
                  <a:pt x="692991" y="18983"/>
                </a:lnTo>
                <a:lnTo>
                  <a:pt x="737036" y="32672"/>
                </a:lnTo>
                <a:lnTo>
                  <a:pt x="780227" y="50083"/>
                </a:lnTo>
                <a:lnTo>
                  <a:pt x="822330" y="71238"/>
                </a:lnTo>
                <a:lnTo>
                  <a:pt x="863108" y="96162"/>
                </a:lnTo>
                <a:lnTo>
                  <a:pt x="902327" y="124878"/>
                </a:lnTo>
                <a:lnTo>
                  <a:pt x="939023" y="156757"/>
                </a:lnTo>
                <a:lnTo>
                  <a:pt x="972365" y="190998"/>
                </a:lnTo>
                <a:lnTo>
                  <a:pt x="1002325" y="227366"/>
                </a:lnTo>
                <a:lnTo>
                  <a:pt x="1028874" y="265625"/>
                </a:lnTo>
                <a:lnTo>
                  <a:pt x="1051985" y="305541"/>
                </a:lnTo>
                <a:lnTo>
                  <a:pt x="1071626" y="346879"/>
                </a:lnTo>
                <a:lnTo>
                  <a:pt x="1087772" y="389404"/>
                </a:lnTo>
                <a:lnTo>
                  <a:pt x="1100392" y="432881"/>
                </a:lnTo>
                <a:lnTo>
                  <a:pt x="1109458" y="477076"/>
                </a:lnTo>
                <a:lnTo>
                  <a:pt x="1114941" y="521754"/>
                </a:lnTo>
                <a:lnTo>
                  <a:pt x="1116813" y="566679"/>
                </a:lnTo>
                <a:lnTo>
                  <a:pt x="1115044" y="611617"/>
                </a:lnTo>
                <a:lnTo>
                  <a:pt x="1109608" y="656333"/>
                </a:lnTo>
                <a:lnTo>
                  <a:pt x="1100473" y="700593"/>
                </a:lnTo>
                <a:lnTo>
                  <a:pt x="1087613" y="744160"/>
                </a:lnTo>
                <a:lnTo>
                  <a:pt x="1070998" y="786801"/>
                </a:lnTo>
                <a:lnTo>
                  <a:pt x="1050600" y="828281"/>
                </a:lnTo>
                <a:lnTo>
                  <a:pt x="1026390" y="868365"/>
                </a:lnTo>
                <a:lnTo>
                  <a:pt x="998339" y="906817"/>
                </a:lnTo>
                <a:lnTo>
                  <a:pt x="967050" y="942710"/>
                </a:lnTo>
                <a:lnTo>
                  <a:pt x="933320" y="975218"/>
                </a:lnTo>
                <a:lnTo>
                  <a:pt x="897385" y="1004315"/>
                </a:lnTo>
                <a:lnTo>
                  <a:pt x="859481" y="1029978"/>
                </a:lnTo>
                <a:lnTo>
                  <a:pt x="819841" y="1052184"/>
                </a:lnTo>
                <a:lnTo>
                  <a:pt x="778703" y="1070908"/>
                </a:lnTo>
                <a:lnTo>
                  <a:pt x="736300" y="1086127"/>
                </a:lnTo>
                <a:lnTo>
                  <a:pt x="692869" y="1097817"/>
                </a:lnTo>
                <a:lnTo>
                  <a:pt x="648644" y="1105954"/>
                </a:lnTo>
                <a:lnTo>
                  <a:pt x="603860" y="1110515"/>
                </a:lnTo>
                <a:lnTo>
                  <a:pt x="558754" y="1111476"/>
                </a:lnTo>
                <a:lnTo>
                  <a:pt x="513560" y="1108813"/>
                </a:lnTo>
                <a:lnTo>
                  <a:pt x="468514" y="1102502"/>
                </a:lnTo>
                <a:lnTo>
                  <a:pt x="423850" y="1092519"/>
                </a:lnTo>
                <a:lnTo>
                  <a:pt x="379804" y="1078841"/>
                </a:lnTo>
                <a:lnTo>
                  <a:pt x="336612" y="1061444"/>
                </a:lnTo>
                <a:lnTo>
                  <a:pt x="294508" y="1040304"/>
                </a:lnTo>
                <a:lnTo>
                  <a:pt x="253729" y="1015397"/>
                </a:lnTo>
                <a:lnTo>
                  <a:pt x="214508" y="986700"/>
                </a:lnTo>
                <a:lnTo>
                  <a:pt x="177812" y="954821"/>
                </a:lnTo>
                <a:lnTo>
                  <a:pt x="144469" y="920580"/>
                </a:lnTo>
                <a:lnTo>
                  <a:pt x="114507" y="884212"/>
                </a:lnTo>
                <a:lnTo>
                  <a:pt x="87955" y="845952"/>
                </a:lnTo>
                <a:lnTo>
                  <a:pt x="64842" y="806035"/>
                </a:lnTo>
                <a:lnTo>
                  <a:pt x="45198" y="764695"/>
                </a:lnTo>
                <a:lnTo>
                  <a:pt x="29049" y="722168"/>
                </a:lnTo>
                <a:lnTo>
                  <a:pt x="16427" y="678687"/>
                </a:lnTo>
                <a:lnTo>
                  <a:pt x="7358" y="634488"/>
                </a:lnTo>
                <a:lnTo>
                  <a:pt x="1873" y="589806"/>
                </a:lnTo>
                <a:lnTo>
                  <a:pt x="0" y="544874"/>
                </a:lnTo>
                <a:lnTo>
                  <a:pt x="1767" y="499929"/>
                </a:lnTo>
                <a:lnTo>
                  <a:pt x="7203" y="455204"/>
                </a:lnTo>
                <a:lnTo>
                  <a:pt x="16338" y="410935"/>
                </a:lnTo>
                <a:lnTo>
                  <a:pt x="29200" y="367355"/>
                </a:lnTo>
                <a:lnTo>
                  <a:pt x="45818" y="324701"/>
                </a:lnTo>
                <a:lnTo>
                  <a:pt x="66221" y="283206"/>
                </a:lnTo>
                <a:lnTo>
                  <a:pt x="90437" y="243105"/>
                </a:lnTo>
                <a:lnTo>
                  <a:pt x="118496" y="204634"/>
                </a:lnTo>
                <a:close/>
              </a:path>
            </a:pathLst>
          </a:custGeom>
          <a:ln w="7349">
            <a:solidFill>
              <a:srgbClr val="C6B7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17958" y="1181524"/>
            <a:ext cx="855980" cy="850265"/>
          </a:xfrm>
          <a:custGeom>
            <a:avLst/>
            <a:gdLst/>
            <a:ahLst/>
            <a:cxnLst/>
            <a:rect l="l" t="t" r="r" b="b"/>
            <a:pathLst>
              <a:path w="855980" h="850264">
                <a:moveTo>
                  <a:pt x="89838" y="155150"/>
                </a:moveTo>
                <a:lnTo>
                  <a:pt x="63217" y="192564"/>
                </a:lnTo>
                <a:lnTo>
                  <a:pt x="41317" y="231919"/>
                </a:lnTo>
                <a:lnTo>
                  <a:pt x="24090" y="272849"/>
                </a:lnTo>
                <a:lnTo>
                  <a:pt x="11493" y="314989"/>
                </a:lnTo>
                <a:lnTo>
                  <a:pt x="3478" y="357973"/>
                </a:lnTo>
                <a:lnTo>
                  <a:pt x="0" y="401436"/>
                </a:lnTo>
                <a:lnTo>
                  <a:pt x="1012" y="445012"/>
                </a:lnTo>
                <a:lnTo>
                  <a:pt x="6469" y="488336"/>
                </a:lnTo>
                <a:lnTo>
                  <a:pt x="16325" y="531041"/>
                </a:lnTo>
                <a:lnTo>
                  <a:pt x="30534" y="572763"/>
                </a:lnTo>
                <a:lnTo>
                  <a:pt x="49050" y="613136"/>
                </a:lnTo>
                <a:lnTo>
                  <a:pt x="71827" y="651795"/>
                </a:lnTo>
                <a:lnTo>
                  <a:pt x="98819" y="688373"/>
                </a:lnTo>
                <a:lnTo>
                  <a:pt x="129979" y="722506"/>
                </a:lnTo>
                <a:lnTo>
                  <a:pt x="165264" y="753828"/>
                </a:lnTo>
                <a:lnTo>
                  <a:pt x="203626" y="781288"/>
                </a:lnTo>
                <a:lnTo>
                  <a:pt x="243815" y="804104"/>
                </a:lnTo>
                <a:lnTo>
                  <a:pt x="285462" y="822312"/>
                </a:lnTo>
                <a:lnTo>
                  <a:pt x="328203" y="835949"/>
                </a:lnTo>
                <a:lnTo>
                  <a:pt x="371670" y="845051"/>
                </a:lnTo>
                <a:lnTo>
                  <a:pt x="415497" y="849655"/>
                </a:lnTo>
                <a:lnTo>
                  <a:pt x="459319" y="849796"/>
                </a:lnTo>
                <a:lnTo>
                  <a:pt x="502768" y="845511"/>
                </a:lnTo>
                <a:lnTo>
                  <a:pt x="545478" y="836837"/>
                </a:lnTo>
                <a:lnTo>
                  <a:pt x="587084" y="823809"/>
                </a:lnTo>
                <a:lnTo>
                  <a:pt x="627219" y="806465"/>
                </a:lnTo>
                <a:lnTo>
                  <a:pt x="665516" y="784840"/>
                </a:lnTo>
                <a:lnTo>
                  <a:pt x="701609" y="758971"/>
                </a:lnTo>
                <a:lnTo>
                  <a:pt x="735133" y="728894"/>
                </a:lnTo>
                <a:lnTo>
                  <a:pt x="765720" y="694646"/>
                </a:lnTo>
                <a:lnTo>
                  <a:pt x="792343" y="657209"/>
                </a:lnTo>
                <a:lnTo>
                  <a:pt x="814245" y="617838"/>
                </a:lnTo>
                <a:lnTo>
                  <a:pt x="831472" y="576897"/>
                </a:lnTo>
                <a:lnTo>
                  <a:pt x="844071" y="534752"/>
                </a:lnTo>
                <a:lnTo>
                  <a:pt x="852086" y="491766"/>
                </a:lnTo>
                <a:lnTo>
                  <a:pt x="855565" y="448304"/>
                </a:lnTo>
                <a:lnTo>
                  <a:pt x="854552" y="404733"/>
                </a:lnTo>
                <a:lnTo>
                  <a:pt x="849095" y="361416"/>
                </a:lnTo>
                <a:lnTo>
                  <a:pt x="839239" y="318718"/>
                </a:lnTo>
                <a:lnTo>
                  <a:pt x="825030" y="277004"/>
                </a:lnTo>
                <a:lnTo>
                  <a:pt x="806515" y="236639"/>
                </a:lnTo>
                <a:lnTo>
                  <a:pt x="783739" y="197988"/>
                </a:lnTo>
                <a:lnTo>
                  <a:pt x="756748" y="161416"/>
                </a:lnTo>
                <a:lnTo>
                  <a:pt x="725589" y="127288"/>
                </a:lnTo>
                <a:lnTo>
                  <a:pt x="690307" y="95968"/>
                </a:lnTo>
                <a:lnTo>
                  <a:pt x="651942" y="68508"/>
                </a:lnTo>
                <a:lnTo>
                  <a:pt x="611752" y="45692"/>
                </a:lnTo>
                <a:lnTo>
                  <a:pt x="570102" y="27483"/>
                </a:lnTo>
                <a:lnTo>
                  <a:pt x="527360" y="13846"/>
                </a:lnTo>
                <a:lnTo>
                  <a:pt x="483892" y="4744"/>
                </a:lnTo>
                <a:lnTo>
                  <a:pt x="440064" y="141"/>
                </a:lnTo>
                <a:lnTo>
                  <a:pt x="396241" y="0"/>
                </a:lnTo>
                <a:lnTo>
                  <a:pt x="352791" y="4284"/>
                </a:lnTo>
                <a:lnTo>
                  <a:pt x="310080" y="12959"/>
                </a:lnTo>
                <a:lnTo>
                  <a:pt x="268474" y="25986"/>
                </a:lnTo>
                <a:lnTo>
                  <a:pt x="228339" y="43330"/>
                </a:lnTo>
                <a:lnTo>
                  <a:pt x="190042" y="64955"/>
                </a:lnTo>
                <a:lnTo>
                  <a:pt x="153949" y="90824"/>
                </a:lnTo>
                <a:lnTo>
                  <a:pt x="120425" y="120901"/>
                </a:lnTo>
                <a:lnTo>
                  <a:pt x="89838" y="155150"/>
                </a:lnTo>
                <a:close/>
              </a:path>
            </a:pathLst>
          </a:custGeom>
          <a:ln w="7349">
            <a:solidFill>
              <a:srgbClr val="C6B7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88136" y="0"/>
            <a:ext cx="8056245" cy="6858000"/>
          </a:xfrm>
          <a:custGeom>
            <a:avLst/>
            <a:gdLst/>
            <a:ahLst/>
            <a:cxnLst/>
            <a:rect l="l" t="t" r="r" b="b"/>
            <a:pathLst>
              <a:path w="8056245" h="6858000">
                <a:moveTo>
                  <a:pt x="0" y="6858000"/>
                </a:moveTo>
                <a:lnTo>
                  <a:pt x="8055863" y="6858000"/>
                </a:lnTo>
                <a:lnTo>
                  <a:pt x="8055863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35736" y="0"/>
            <a:ext cx="155447" cy="68580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05156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8000"/>
                </a:lnTo>
              </a:path>
            </a:pathLst>
          </a:custGeom>
          <a:ln w="7315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22782" y="1415033"/>
            <a:ext cx="210312" cy="21031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21892" y="1339596"/>
            <a:ext cx="304927" cy="28663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1173276" y="54397"/>
            <a:ext cx="7588884" cy="357759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48285" indent="-236220">
              <a:lnSpc>
                <a:spcPct val="100000"/>
              </a:lnSpc>
              <a:spcBef>
                <a:spcPts val="700"/>
              </a:spcBef>
              <a:buClr>
                <a:srgbClr val="3891A7"/>
              </a:buClr>
              <a:buSzPct val="75000"/>
              <a:buFont typeface="Wingdings"/>
              <a:buChar char=""/>
              <a:tabLst>
                <a:tab pos="248920" algn="l"/>
              </a:tabLst>
            </a:pP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The dynamic inputs are of two</a:t>
            </a:r>
            <a:r>
              <a:rPr sz="2600" spc="-45" dirty="0">
                <a:solidFill>
                  <a:srgbClr val="310D04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types:</a:t>
            </a:r>
            <a:endParaRPr sz="2600">
              <a:latin typeface="Arial"/>
              <a:cs typeface="Arial"/>
            </a:endParaRPr>
          </a:p>
          <a:p>
            <a:pPr marL="525780" indent="-513715">
              <a:lnSpc>
                <a:spcPct val="100000"/>
              </a:lnSpc>
              <a:spcBef>
                <a:spcPts val="605"/>
              </a:spcBef>
              <a:buClr>
                <a:srgbClr val="3891A7"/>
              </a:buClr>
              <a:buSzPct val="78846"/>
              <a:buAutoNum type="arabicPeriod"/>
              <a:tabLst>
                <a:tab pos="525780" algn="l"/>
                <a:tab pos="526415" algn="l"/>
              </a:tabLst>
            </a:pPr>
            <a:r>
              <a:rPr sz="2600" spc="-10" dirty="0">
                <a:solidFill>
                  <a:srgbClr val="310D04"/>
                </a:solidFill>
                <a:latin typeface="Arial"/>
                <a:cs typeface="Arial"/>
              </a:rPr>
              <a:t>Transient</a:t>
            </a:r>
            <a:endParaRPr sz="2600">
              <a:latin typeface="Arial"/>
              <a:cs typeface="Arial"/>
            </a:endParaRPr>
          </a:p>
          <a:p>
            <a:pPr marL="525780" indent="-51371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8846"/>
              <a:buAutoNum type="arabicPeriod"/>
              <a:tabLst>
                <a:tab pos="525780" algn="l"/>
                <a:tab pos="526415" algn="l"/>
              </a:tabLst>
            </a:pP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Steady state</a:t>
            </a: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periodic.</a:t>
            </a:r>
            <a:endParaRPr sz="2600">
              <a:latin typeface="Arial"/>
              <a:cs typeface="Arial"/>
            </a:endParaRPr>
          </a:p>
          <a:p>
            <a:pPr marL="525780" marR="5080" indent="-513715" algn="just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8846"/>
              <a:buFont typeface="Wingdings"/>
              <a:buChar char=""/>
              <a:tabLst>
                <a:tab pos="526415" algn="l"/>
              </a:tabLst>
            </a:pPr>
            <a:r>
              <a:rPr sz="2600" b="1" spc="-15" dirty="0">
                <a:solidFill>
                  <a:srgbClr val="310D04"/>
                </a:solidFill>
                <a:latin typeface="Arial"/>
                <a:cs typeface="Arial"/>
              </a:rPr>
              <a:t>Transient </a:t>
            </a:r>
            <a:r>
              <a:rPr sz="2600" b="1" dirty="0">
                <a:solidFill>
                  <a:srgbClr val="310D04"/>
                </a:solidFill>
                <a:latin typeface="Arial"/>
                <a:cs typeface="Arial"/>
              </a:rPr>
              <a:t>response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is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defined as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that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part of  the response which goes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to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zero as the time  becomes</a:t>
            </a:r>
            <a:r>
              <a:rPr sz="2600" spc="-10" dirty="0">
                <a:solidFill>
                  <a:srgbClr val="310D04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large.</a:t>
            </a:r>
            <a:endParaRPr sz="2600">
              <a:latin typeface="Arial"/>
              <a:cs typeface="Arial"/>
            </a:endParaRPr>
          </a:p>
          <a:p>
            <a:pPr marL="525780" marR="6350" indent="-513715" algn="just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8846"/>
              <a:buFont typeface="Wingdings"/>
              <a:buChar char=""/>
              <a:tabLst>
                <a:tab pos="526415" algn="l"/>
              </a:tabLst>
            </a:pP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The </a:t>
            </a:r>
            <a:r>
              <a:rPr sz="2600" b="1" dirty="0">
                <a:solidFill>
                  <a:srgbClr val="310D04"/>
                </a:solidFill>
                <a:latin typeface="Arial"/>
                <a:cs typeface="Arial"/>
              </a:rPr>
              <a:t>steady state response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is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the response  that </a:t>
            </a: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has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a definite periodic</a:t>
            </a:r>
            <a:r>
              <a:rPr sz="2600" spc="-25" dirty="0">
                <a:solidFill>
                  <a:srgbClr val="310D04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cycle.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304" y="3810"/>
            <a:ext cx="819785" cy="819150"/>
          </a:xfrm>
          <a:custGeom>
            <a:avLst/>
            <a:gdLst/>
            <a:ahLst/>
            <a:cxnLst/>
            <a:rect l="l" t="t" r="r" b="b"/>
            <a:pathLst>
              <a:path w="819785" h="819150">
                <a:moveTo>
                  <a:pt x="819655" y="0"/>
                </a:moveTo>
                <a:lnTo>
                  <a:pt x="505" y="0"/>
                </a:lnTo>
                <a:lnTo>
                  <a:pt x="0" y="819150"/>
                </a:lnTo>
                <a:lnTo>
                  <a:pt x="505" y="819150"/>
                </a:lnTo>
                <a:lnTo>
                  <a:pt x="48635" y="817759"/>
                </a:lnTo>
                <a:lnTo>
                  <a:pt x="96034" y="813638"/>
                </a:lnTo>
                <a:lnTo>
                  <a:pt x="142623" y="806864"/>
                </a:lnTo>
                <a:lnTo>
                  <a:pt x="188327" y="797514"/>
                </a:lnTo>
                <a:lnTo>
                  <a:pt x="233067" y="785664"/>
                </a:lnTo>
                <a:lnTo>
                  <a:pt x="276768" y="771391"/>
                </a:lnTo>
                <a:lnTo>
                  <a:pt x="319353" y="754772"/>
                </a:lnTo>
                <a:lnTo>
                  <a:pt x="360744" y="735885"/>
                </a:lnTo>
                <a:lnTo>
                  <a:pt x="400865" y="714805"/>
                </a:lnTo>
                <a:lnTo>
                  <a:pt x="439639" y="691610"/>
                </a:lnTo>
                <a:lnTo>
                  <a:pt x="476990" y="666377"/>
                </a:lnTo>
                <a:lnTo>
                  <a:pt x="512839" y="639182"/>
                </a:lnTo>
                <a:lnTo>
                  <a:pt x="547112" y="610102"/>
                </a:lnTo>
                <a:lnTo>
                  <a:pt x="579729" y="579215"/>
                </a:lnTo>
                <a:lnTo>
                  <a:pt x="610616" y="546596"/>
                </a:lnTo>
                <a:lnTo>
                  <a:pt x="639695" y="512323"/>
                </a:lnTo>
                <a:lnTo>
                  <a:pt x="666889" y="476473"/>
                </a:lnTo>
                <a:lnTo>
                  <a:pt x="692122" y="439123"/>
                </a:lnTo>
                <a:lnTo>
                  <a:pt x="715316" y="400349"/>
                </a:lnTo>
                <a:lnTo>
                  <a:pt x="736395" y="360228"/>
                </a:lnTo>
                <a:lnTo>
                  <a:pt x="755281" y="318837"/>
                </a:lnTo>
                <a:lnTo>
                  <a:pt x="771899" y="276253"/>
                </a:lnTo>
                <a:lnTo>
                  <a:pt x="786171" y="232553"/>
                </a:lnTo>
                <a:lnTo>
                  <a:pt x="798020" y="187814"/>
                </a:lnTo>
                <a:lnTo>
                  <a:pt x="807370" y="142112"/>
                </a:lnTo>
                <a:lnTo>
                  <a:pt x="814144" y="95524"/>
                </a:lnTo>
                <a:lnTo>
                  <a:pt x="818264" y="48128"/>
                </a:lnTo>
                <a:lnTo>
                  <a:pt x="819655" y="0"/>
                </a:lnTo>
                <a:close/>
              </a:path>
            </a:pathLst>
          </a:custGeom>
          <a:solidFill>
            <a:srgbClr val="FDF9F4">
              <a:alpha val="3294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304" y="3810"/>
            <a:ext cx="819785" cy="819150"/>
          </a:xfrm>
          <a:custGeom>
            <a:avLst/>
            <a:gdLst/>
            <a:ahLst/>
            <a:cxnLst/>
            <a:rect l="l" t="t" r="r" b="b"/>
            <a:pathLst>
              <a:path w="819785" h="819150">
                <a:moveTo>
                  <a:pt x="819655" y="0"/>
                </a:moveTo>
                <a:lnTo>
                  <a:pt x="818264" y="48128"/>
                </a:lnTo>
                <a:lnTo>
                  <a:pt x="814144" y="95524"/>
                </a:lnTo>
                <a:lnTo>
                  <a:pt x="807370" y="142112"/>
                </a:lnTo>
                <a:lnTo>
                  <a:pt x="798020" y="187814"/>
                </a:lnTo>
                <a:lnTo>
                  <a:pt x="786171" y="232553"/>
                </a:lnTo>
                <a:lnTo>
                  <a:pt x="771899" y="276253"/>
                </a:lnTo>
                <a:lnTo>
                  <a:pt x="755281" y="318837"/>
                </a:lnTo>
                <a:lnTo>
                  <a:pt x="736395" y="360228"/>
                </a:lnTo>
                <a:lnTo>
                  <a:pt x="715316" y="400349"/>
                </a:lnTo>
                <a:lnTo>
                  <a:pt x="692122" y="439123"/>
                </a:lnTo>
                <a:lnTo>
                  <a:pt x="666889" y="476473"/>
                </a:lnTo>
                <a:lnTo>
                  <a:pt x="639695" y="512323"/>
                </a:lnTo>
                <a:lnTo>
                  <a:pt x="610616" y="546596"/>
                </a:lnTo>
                <a:lnTo>
                  <a:pt x="579729" y="579215"/>
                </a:lnTo>
                <a:lnTo>
                  <a:pt x="547112" y="610102"/>
                </a:lnTo>
                <a:lnTo>
                  <a:pt x="512839" y="639182"/>
                </a:lnTo>
                <a:lnTo>
                  <a:pt x="476990" y="666377"/>
                </a:lnTo>
                <a:lnTo>
                  <a:pt x="439639" y="691610"/>
                </a:lnTo>
                <a:lnTo>
                  <a:pt x="400865" y="714805"/>
                </a:lnTo>
                <a:lnTo>
                  <a:pt x="360744" y="735885"/>
                </a:lnTo>
                <a:lnTo>
                  <a:pt x="319353" y="754772"/>
                </a:lnTo>
                <a:lnTo>
                  <a:pt x="276768" y="771391"/>
                </a:lnTo>
                <a:lnTo>
                  <a:pt x="233067" y="785664"/>
                </a:lnTo>
                <a:lnTo>
                  <a:pt x="188327" y="797514"/>
                </a:lnTo>
                <a:lnTo>
                  <a:pt x="142623" y="806864"/>
                </a:lnTo>
                <a:lnTo>
                  <a:pt x="96034" y="813638"/>
                </a:lnTo>
                <a:lnTo>
                  <a:pt x="48635" y="817759"/>
                </a:lnTo>
                <a:lnTo>
                  <a:pt x="505" y="819150"/>
                </a:lnTo>
                <a:lnTo>
                  <a:pt x="336" y="819150"/>
                </a:lnTo>
                <a:lnTo>
                  <a:pt x="168" y="819150"/>
                </a:lnTo>
                <a:lnTo>
                  <a:pt x="0" y="819150"/>
                </a:lnTo>
                <a:lnTo>
                  <a:pt x="505" y="0"/>
                </a:lnTo>
                <a:lnTo>
                  <a:pt x="819655" y="0"/>
                </a:lnTo>
                <a:close/>
              </a:path>
            </a:pathLst>
          </a:custGeom>
          <a:ln w="3175">
            <a:solidFill>
              <a:srgbClr val="D2C39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28015" y="6095"/>
            <a:ext cx="1784604" cy="17846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9163" y="21335"/>
            <a:ext cx="1702435" cy="1702435"/>
          </a:xfrm>
          <a:custGeom>
            <a:avLst/>
            <a:gdLst/>
            <a:ahLst/>
            <a:cxnLst/>
            <a:rect l="l" t="t" r="r" b="b"/>
            <a:pathLst>
              <a:path w="1702435" h="1702435">
                <a:moveTo>
                  <a:pt x="0" y="851154"/>
                </a:moveTo>
                <a:lnTo>
                  <a:pt x="1347" y="802859"/>
                </a:lnTo>
                <a:lnTo>
                  <a:pt x="5341" y="755271"/>
                </a:lnTo>
                <a:lnTo>
                  <a:pt x="11910" y="708461"/>
                </a:lnTo>
                <a:lnTo>
                  <a:pt x="20983" y="662500"/>
                </a:lnTo>
                <a:lnTo>
                  <a:pt x="32487" y="617462"/>
                </a:lnTo>
                <a:lnTo>
                  <a:pt x="46350" y="573417"/>
                </a:lnTo>
                <a:lnTo>
                  <a:pt x="62501" y="530438"/>
                </a:lnTo>
                <a:lnTo>
                  <a:pt x="80868" y="488596"/>
                </a:lnTo>
                <a:lnTo>
                  <a:pt x="101378" y="447964"/>
                </a:lnTo>
                <a:lnTo>
                  <a:pt x="123961" y="408613"/>
                </a:lnTo>
                <a:lnTo>
                  <a:pt x="148543" y="370615"/>
                </a:lnTo>
                <a:lnTo>
                  <a:pt x="175055" y="334042"/>
                </a:lnTo>
                <a:lnTo>
                  <a:pt x="203422" y="298966"/>
                </a:lnTo>
                <a:lnTo>
                  <a:pt x="233574" y="265459"/>
                </a:lnTo>
                <a:lnTo>
                  <a:pt x="265439" y="233593"/>
                </a:lnTo>
                <a:lnTo>
                  <a:pt x="298945" y="203439"/>
                </a:lnTo>
                <a:lnTo>
                  <a:pt x="334020" y="175070"/>
                </a:lnTo>
                <a:lnTo>
                  <a:pt x="370593" y="148557"/>
                </a:lnTo>
                <a:lnTo>
                  <a:pt x="408590" y="123973"/>
                </a:lnTo>
                <a:lnTo>
                  <a:pt x="447941" y="101388"/>
                </a:lnTo>
                <a:lnTo>
                  <a:pt x="488574" y="80876"/>
                </a:lnTo>
                <a:lnTo>
                  <a:pt x="530417" y="62508"/>
                </a:lnTo>
                <a:lnTo>
                  <a:pt x="573397" y="46355"/>
                </a:lnTo>
                <a:lnTo>
                  <a:pt x="617444" y="32490"/>
                </a:lnTo>
                <a:lnTo>
                  <a:pt x="662485" y="20985"/>
                </a:lnTo>
                <a:lnTo>
                  <a:pt x="708448" y="11912"/>
                </a:lnTo>
                <a:lnTo>
                  <a:pt x="755262" y="5342"/>
                </a:lnTo>
                <a:lnTo>
                  <a:pt x="802854" y="1347"/>
                </a:lnTo>
                <a:lnTo>
                  <a:pt x="851154" y="0"/>
                </a:lnTo>
                <a:lnTo>
                  <a:pt x="899448" y="1347"/>
                </a:lnTo>
                <a:lnTo>
                  <a:pt x="947036" y="5342"/>
                </a:lnTo>
                <a:lnTo>
                  <a:pt x="993846" y="11912"/>
                </a:lnTo>
                <a:lnTo>
                  <a:pt x="1039807" y="20985"/>
                </a:lnTo>
                <a:lnTo>
                  <a:pt x="1084845" y="32490"/>
                </a:lnTo>
                <a:lnTo>
                  <a:pt x="1128890" y="46355"/>
                </a:lnTo>
                <a:lnTo>
                  <a:pt x="1171869" y="62508"/>
                </a:lnTo>
                <a:lnTo>
                  <a:pt x="1213711" y="80876"/>
                </a:lnTo>
                <a:lnTo>
                  <a:pt x="1254343" y="101388"/>
                </a:lnTo>
                <a:lnTo>
                  <a:pt x="1293694" y="123973"/>
                </a:lnTo>
                <a:lnTo>
                  <a:pt x="1331692" y="148557"/>
                </a:lnTo>
                <a:lnTo>
                  <a:pt x="1368265" y="175070"/>
                </a:lnTo>
                <a:lnTo>
                  <a:pt x="1403341" y="203439"/>
                </a:lnTo>
                <a:lnTo>
                  <a:pt x="1436848" y="233593"/>
                </a:lnTo>
                <a:lnTo>
                  <a:pt x="1468714" y="265459"/>
                </a:lnTo>
                <a:lnTo>
                  <a:pt x="1498868" y="298966"/>
                </a:lnTo>
                <a:lnTo>
                  <a:pt x="1527237" y="334042"/>
                </a:lnTo>
                <a:lnTo>
                  <a:pt x="1553750" y="370615"/>
                </a:lnTo>
                <a:lnTo>
                  <a:pt x="1578334" y="408613"/>
                </a:lnTo>
                <a:lnTo>
                  <a:pt x="1600919" y="447964"/>
                </a:lnTo>
                <a:lnTo>
                  <a:pt x="1621431" y="488596"/>
                </a:lnTo>
                <a:lnTo>
                  <a:pt x="1639799" y="530438"/>
                </a:lnTo>
                <a:lnTo>
                  <a:pt x="1655952" y="573417"/>
                </a:lnTo>
                <a:lnTo>
                  <a:pt x="1669817" y="617462"/>
                </a:lnTo>
                <a:lnTo>
                  <a:pt x="1681322" y="662500"/>
                </a:lnTo>
                <a:lnTo>
                  <a:pt x="1690395" y="708461"/>
                </a:lnTo>
                <a:lnTo>
                  <a:pt x="1696965" y="755271"/>
                </a:lnTo>
                <a:lnTo>
                  <a:pt x="1700960" y="802859"/>
                </a:lnTo>
                <a:lnTo>
                  <a:pt x="1702308" y="851154"/>
                </a:lnTo>
                <a:lnTo>
                  <a:pt x="1700960" y="899448"/>
                </a:lnTo>
                <a:lnTo>
                  <a:pt x="1696965" y="947036"/>
                </a:lnTo>
                <a:lnTo>
                  <a:pt x="1690395" y="993846"/>
                </a:lnTo>
                <a:lnTo>
                  <a:pt x="1681322" y="1039807"/>
                </a:lnTo>
                <a:lnTo>
                  <a:pt x="1669817" y="1084845"/>
                </a:lnTo>
                <a:lnTo>
                  <a:pt x="1655952" y="1128890"/>
                </a:lnTo>
                <a:lnTo>
                  <a:pt x="1639799" y="1171869"/>
                </a:lnTo>
                <a:lnTo>
                  <a:pt x="1621431" y="1213711"/>
                </a:lnTo>
                <a:lnTo>
                  <a:pt x="1600919" y="1254343"/>
                </a:lnTo>
                <a:lnTo>
                  <a:pt x="1578334" y="1293694"/>
                </a:lnTo>
                <a:lnTo>
                  <a:pt x="1553750" y="1331692"/>
                </a:lnTo>
                <a:lnTo>
                  <a:pt x="1527237" y="1368265"/>
                </a:lnTo>
                <a:lnTo>
                  <a:pt x="1498868" y="1403341"/>
                </a:lnTo>
                <a:lnTo>
                  <a:pt x="1468714" y="1436848"/>
                </a:lnTo>
                <a:lnTo>
                  <a:pt x="1436848" y="1468714"/>
                </a:lnTo>
                <a:lnTo>
                  <a:pt x="1403341" y="1498868"/>
                </a:lnTo>
                <a:lnTo>
                  <a:pt x="1368265" y="1527237"/>
                </a:lnTo>
                <a:lnTo>
                  <a:pt x="1331692" y="1553750"/>
                </a:lnTo>
                <a:lnTo>
                  <a:pt x="1293694" y="1578334"/>
                </a:lnTo>
                <a:lnTo>
                  <a:pt x="1254343" y="1600919"/>
                </a:lnTo>
                <a:lnTo>
                  <a:pt x="1213711" y="1621431"/>
                </a:lnTo>
                <a:lnTo>
                  <a:pt x="1171869" y="1639799"/>
                </a:lnTo>
                <a:lnTo>
                  <a:pt x="1128890" y="1655952"/>
                </a:lnTo>
                <a:lnTo>
                  <a:pt x="1084845" y="1669817"/>
                </a:lnTo>
                <a:lnTo>
                  <a:pt x="1039807" y="1681322"/>
                </a:lnTo>
                <a:lnTo>
                  <a:pt x="993846" y="1690395"/>
                </a:lnTo>
                <a:lnTo>
                  <a:pt x="947036" y="1696965"/>
                </a:lnTo>
                <a:lnTo>
                  <a:pt x="899448" y="1700960"/>
                </a:lnTo>
                <a:lnTo>
                  <a:pt x="851154" y="1702308"/>
                </a:lnTo>
                <a:lnTo>
                  <a:pt x="802854" y="1700960"/>
                </a:lnTo>
                <a:lnTo>
                  <a:pt x="755262" y="1696965"/>
                </a:lnTo>
                <a:lnTo>
                  <a:pt x="708448" y="1690395"/>
                </a:lnTo>
                <a:lnTo>
                  <a:pt x="662485" y="1681322"/>
                </a:lnTo>
                <a:lnTo>
                  <a:pt x="617444" y="1669817"/>
                </a:lnTo>
                <a:lnTo>
                  <a:pt x="573397" y="1655952"/>
                </a:lnTo>
                <a:lnTo>
                  <a:pt x="530417" y="1639799"/>
                </a:lnTo>
                <a:lnTo>
                  <a:pt x="488574" y="1621431"/>
                </a:lnTo>
                <a:lnTo>
                  <a:pt x="447941" y="1600919"/>
                </a:lnTo>
                <a:lnTo>
                  <a:pt x="408590" y="1578334"/>
                </a:lnTo>
                <a:lnTo>
                  <a:pt x="370593" y="1553750"/>
                </a:lnTo>
                <a:lnTo>
                  <a:pt x="334020" y="1527237"/>
                </a:lnTo>
                <a:lnTo>
                  <a:pt x="298945" y="1498868"/>
                </a:lnTo>
                <a:lnTo>
                  <a:pt x="265439" y="1468714"/>
                </a:lnTo>
                <a:lnTo>
                  <a:pt x="233574" y="1436848"/>
                </a:lnTo>
                <a:lnTo>
                  <a:pt x="203422" y="1403341"/>
                </a:lnTo>
                <a:lnTo>
                  <a:pt x="175055" y="1368265"/>
                </a:lnTo>
                <a:lnTo>
                  <a:pt x="148543" y="1331692"/>
                </a:lnTo>
                <a:lnTo>
                  <a:pt x="123961" y="1293694"/>
                </a:lnTo>
                <a:lnTo>
                  <a:pt x="101378" y="1254343"/>
                </a:lnTo>
                <a:lnTo>
                  <a:pt x="80868" y="1213711"/>
                </a:lnTo>
                <a:lnTo>
                  <a:pt x="62501" y="1171869"/>
                </a:lnTo>
                <a:lnTo>
                  <a:pt x="46350" y="1128890"/>
                </a:lnTo>
                <a:lnTo>
                  <a:pt x="32487" y="1084845"/>
                </a:lnTo>
                <a:lnTo>
                  <a:pt x="20983" y="1039807"/>
                </a:lnTo>
                <a:lnTo>
                  <a:pt x="11910" y="993846"/>
                </a:lnTo>
                <a:lnTo>
                  <a:pt x="5341" y="947036"/>
                </a:lnTo>
                <a:lnTo>
                  <a:pt x="1347" y="899448"/>
                </a:lnTo>
                <a:lnTo>
                  <a:pt x="0" y="851154"/>
                </a:lnTo>
                <a:close/>
              </a:path>
            </a:pathLst>
          </a:custGeom>
          <a:ln w="27432">
            <a:solidFill>
              <a:srgbClr val="FFF6D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72212" y="1045463"/>
            <a:ext cx="1155192" cy="11506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87319" y="1050633"/>
            <a:ext cx="1116813" cy="11114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87319" y="1050633"/>
            <a:ext cx="1116965" cy="1111885"/>
          </a:xfrm>
          <a:custGeom>
            <a:avLst/>
            <a:gdLst/>
            <a:ahLst/>
            <a:cxnLst/>
            <a:rect l="l" t="t" r="r" b="b"/>
            <a:pathLst>
              <a:path w="1116965" h="1111885">
                <a:moveTo>
                  <a:pt x="118496" y="204634"/>
                </a:moveTo>
                <a:lnTo>
                  <a:pt x="149785" y="168741"/>
                </a:lnTo>
                <a:lnTo>
                  <a:pt x="183515" y="136234"/>
                </a:lnTo>
                <a:lnTo>
                  <a:pt x="219451" y="107137"/>
                </a:lnTo>
                <a:lnTo>
                  <a:pt x="257356" y="81474"/>
                </a:lnTo>
                <a:lnTo>
                  <a:pt x="296996" y="59270"/>
                </a:lnTo>
                <a:lnTo>
                  <a:pt x="338135" y="40547"/>
                </a:lnTo>
                <a:lnTo>
                  <a:pt x="380538" y="25331"/>
                </a:lnTo>
                <a:lnTo>
                  <a:pt x="423971" y="13644"/>
                </a:lnTo>
                <a:lnTo>
                  <a:pt x="468196" y="5510"/>
                </a:lnTo>
                <a:lnTo>
                  <a:pt x="512980" y="954"/>
                </a:lnTo>
                <a:lnTo>
                  <a:pt x="558087" y="0"/>
                </a:lnTo>
                <a:lnTo>
                  <a:pt x="603281" y="2670"/>
                </a:lnTo>
                <a:lnTo>
                  <a:pt x="648327" y="8990"/>
                </a:lnTo>
                <a:lnTo>
                  <a:pt x="692991" y="18983"/>
                </a:lnTo>
                <a:lnTo>
                  <a:pt x="737036" y="32672"/>
                </a:lnTo>
                <a:lnTo>
                  <a:pt x="780227" y="50083"/>
                </a:lnTo>
                <a:lnTo>
                  <a:pt x="822330" y="71238"/>
                </a:lnTo>
                <a:lnTo>
                  <a:pt x="863108" y="96162"/>
                </a:lnTo>
                <a:lnTo>
                  <a:pt x="902327" y="124878"/>
                </a:lnTo>
                <a:lnTo>
                  <a:pt x="939023" y="156757"/>
                </a:lnTo>
                <a:lnTo>
                  <a:pt x="972365" y="190998"/>
                </a:lnTo>
                <a:lnTo>
                  <a:pt x="1002325" y="227366"/>
                </a:lnTo>
                <a:lnTo>
                  <a:pt x="1028874" y="265625"/>
                </a:lnTo>
                <a:lnTo>
                  <a:pt x="1051985" y="305541"/>
                </a:lnTo>
                <a:lnTo>
                  <a:pt x="1071626" y="346879"/>
                </a:lnTo>
                <a:lnTo>
                  <a:pt x="1087772" y="389404"/>
                </a:lnTo>
                <a:lnTo>
                  <a:pt x="1100392" y="432881"/>
                </a:lnTo>
                <a:lnTo>
                  <a:pt x="1109458" y="477076"/>
                </a:lnTo>
                <a:lnTo>
                  <a:pt x="1114941" y="521754"/>
                </a:lnTo>
                <a:lnTo>
                  <a:pt x="1116813" y="566679"/>
                </a:lnTo>
                <a:lnTo>
                  <a:pt x="1115044" y="611617"/>
                </a:lnTo>
                <a:lnTo>
                  <a:pt x="1109608" y="656333"/>
                </a:lnTo>
                <a:lnTo>
                  <a:pt x="1100473" y="700593"/>
                </a:lnTo>
                <a:lnTo>
                  <a:pt x="1087613" y="744160"/>
                </a:lnTo>
                <a:lnTo>
                  <a:pt x="1070998" y="786801"/>
                </a:lnTo>
                <a:lnTo>
                  <a:pt x="1050600" y="828281"/>
                </a:lnTo>
                <a:lnTo>
                  <a:pt x="1026390" y="868365"/>
                </a:lnTo>
                <a:lnTo>
                  <a:pt x="998339" y="906817"/>
                </a:lnTo>
                <a:lnTo>
                  <a:pt x="967050" y="942710"/>
                </a:lnTo>
                <a:lnTo>
                  <a:pt x="933320" y="975218"/>
                </a:lnTo>
                <a:lnTo>
                  <a:pt x="897385" y="1004315"/>
                </a:lnTo>
                <a:lnTo>
                  <a:pt x="859481" y="1029978"/>
                </a:lnTo>
                <a:lnTo>
                  <a:pt x="819841" y="1052184"/>
                </a:lnTo>
                <a:lnTo>
                  <a:pt x="778703" y="1070908"/>
                </a:lnTo>
                <a:lnTo>
                  <a:pt x="736300" y="1086127"/>
                </a:lnTo>
                <a:lnTo>
                  <a:pt x="692869" y="1097817"/>
                </a:lnTo>
                <a:lnTo>
                  <a:pt x="648644" y="1105954"/>
                </a:lnTo>
                <a:lnTo>
                  <a:pt x="603860" y="1110515"/>
                </a:lnTo>
                <a:lnTo>
                  <a:pt x="558754" y="1111476"/>
                </a:lnTo>
                <a:lnTo>
                  <a:pt x="513560" y="1108813"/>
                </a:lnTo>
                <a:lnTo>
                  <a:pt x="468514" y="1102502"/>
                </a:lnTo>
                <a:lnTo>
                  <a:pt x="423850" y="1092519"/>
                </a:lnTo>
                <a:lnTo>
                  <a:pt x="379804" y="1078841"/>
                </a:lnTo>
                <a:lnTo>
                  <a:pt x="336612" y="1061444"/>
                </a:lnTo>
                <a:lnTo>
                  <a:pt x="294508" y="1040304"/>
                </a:lnTo>
                <a:lnTo>
                  <a:pt x="253729" y="1015397"/>
                </a:lnTo>
                <a:lnTo>
                  <a:pt x="214508" y="986700"/>
                </a:lnTo>
                <a:lnTo>
                  <a:pt x="177812" y="954821"/>
                </a:lnTo>
                <a:lnTo>
                  <a:pt x="144469" y="920580"/>
                </a:lnTo>
                <a:lnTo>
                  <a:pt x="114507" y="884212"/>
                </a:lnTo>
                <a:lnTo>
                  <a:pt x="87955" y="845952"/>
                </a:lnTo>
                <a:lnTo>
                  <a:pt x="64842" y="806035"/>
                </a:lnTo>
                <a:lnTo>
                  <a:pt x="45198" y="764695"/>
                </a:lnTo>
                <a:lnTo>
                  <a:pt x="29049" y="722168"/>
                </a:lnTo>
                <a:lnTo>
                  <a:pt x="16427" y="678687"/>
                </a:lnTo>
                <a:lnTo>
                  <a:pt x="7358" y="634488"/>
                </a:lnTo>
                <a:lnTo>
                  <a:pt x="1873" y="589806"/>
                </a:lnTo>
                <a:lnTo>
                  <a:pt x="0" y="544874"/>
                </a:lnTo>
                <a:lnTo>
                  <a:pt x="1767" y="499929"/>
                </a:lnTo>
                <a:lnTo>
                  <a:pt x="7203" y="455204"/>
                </a:lnTo>
                <a:lnTo>
                  <a:pt x="16338" y="410935"/>
                </a:lnTo>
                <a:lnTo>
                  <a:pt x="29200" y="367355"/>
                </a:lnTo>
                <a:lnTo>
                  <a:pt x="45818" y="324701"/>
                </a:lnTo>
                <a:lnTo>
                  <a:pt x="66221" y="283206"/>
                </a:lnTo>
                <a:lnTo>
                  <a:pt x="90437" y="243105"/>
                </a:lnTo>
                <a:lnTo>
                  <a:pt x="118496" y="204634"/>
                </a:lnTo>
                <a:close/>
              </a:path>
            </a:pathLst>
          </a:custGeom>
          <a:ln w="7349">
            <a:solidFill>
              <a:srgbClr val="C6B7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17958" y="1181524"/>
            <a:ext cx="855980" cy="850265"/>
          </a:xfrm>
          <a:custGeom>
            <a:avLst/>
            <a:gdLst/>
            <a:ahLst/>
            <a:cxnLst/>
            <a:rect l="l" t="t" r="r" b="b"/>
            <a:pathLst>
              <a:path w="855980" h="850264">
                <a:moveTo>
                  <a:pt x="89838" y="155150"/>
                </a:moveTo>
                <a:lnTo>
                  <a:pt x="63217" y="192564"/>
                </a:lnTo>
                <a:lnTo>
                  <a:pt x="41317" y="231919"/>
                </a:lnTo>
                <a:lnTo>
                  <a:pt x="24090" y="272849"/>
                </a:lnTo>
                <a:lnTo>
                  <a:pt x="11493" y="314989"/>
                </a:lnTo>
                <a:lnTo>
                  <a:pt x="3478" y="357973"/>
                </a:lnTo>
                <a:lnTo>
                  <a:pt x="0" y="401436"/>
                </a:lnTo>
                <a:lnTo>
                  <a:pt x="1012" y="445012"/>
                </a:lnTo>
                <a:lnTo>
                  <a:pt x="6469" y="488336"/>
                </a:lnTo>
                <a:lnTo>
                  <a:pt x="16325" y="531041"/>
                </a:lnTo>
                <a:lnTo>
                  <a:pt x="30534" y="572763"/>
                </a:lnTo>
                <a:lnTo>
                  <a:pt x="49050" y="613136"/>
                </a:lnTo>
                <a:lnTo>
                  <a:pt x="71827" y="651795"/>
                </a:lnTo>
                <a:lnTo>
                  <a:pt x="98819" y="688373"/>
                </a:lnTo>
                <a:lnTo>
                  <a:pt x="129979" y="722506"/>
                </a:lnTo>
                <a:lnTo>
                  <a:pt x="165264" y="753828"/>
                </a:lnTo>
                <a:lnTo>
                  <a:pt x="203626" y="781288"/>
                </a:lnTo>
                <a:lnTo>
                  <a:pt x="243815" y="804104"/>
                </a:lnTo>
                <a:lnTo>
                  <a:pt x="285462" y="822312"/>
                </a:lnTo>
                <a:lnTo>
                  <a:pt x="328203" y="835949"/>
                </a:lnTo>
                <a:lnTo>
                  <a:pt x="371670" y="845051"/>
                </a:lnTo>
                <a:lnTo>
                  <a:pt x="415497" y="849655"/>
                </a:lnTo>
                <a:lnTo>
                  <a:pt x="459319" y="849796"/>
                </a:lnTo>
                <a:lnTo>
                  <a:pt x="502768" y="845511"/>
                </a:lnTo>
                <a:lnTo>
                  <a:pt x="545478" y="836837"/>
                </a:lnTo>
                <a:lnTo>
                  <a:pt x="587084" y="823809"/>
                </a:lnTo>
                <a:lnTo>
                  <a:pt x="627219" y="806465"/>
                </a:lnTo>
                <a:lnTo>
                  <a:pt x="665516" y="784840"/>
                </a:lnTo>
                <a:lnTo>
                  <a:pt x="701609" y="758971"/>
                </a:lnTo>
                <a:lnTo>
                  <a:pt x="735133" y="728894"/>
                </a:lnTo>
                <a:lnTo>
                  <a:pt x="765720" y="694646"/>
                </a:lnTo>
                <a:lnTo>
                  <a:pt x="792343" y="657209"/>
                </a:lnTo>
                <a:lnTo>
                  <a:pt x="814245" y="617838"/>
                </a:lnTo>
                <a:lnTo>
                  <a:pt x="831472" y="576897"/>
                </a:lnTo>
                <a:lnTo>
                  <a:pt x="844071" y="534752"/>
                </a:lnTo>
                <a:lnTo>
                  <a:pt x="852086" y="491766"/>
                </a:lnTo>
                <a:lnTo>
                  <a:pt x="855565" y="448304"/>
                </a:lnTo>
                <a:lnTo>
                  <a:pt x="854552" y="404733"/>
                </a:lnTo>
                <a:lnTo>
                  <a:pt x="849095" y="361416"/>
                </a:lnTo>
                <a:lnTo>
                  <a:pt x="839239" y="318718"/>
                </a:lnTo>
                <a:lnTo>
                  <a:pt x="825030" y="277004"/>
                </a:lnTo>
                <a:lnTo>
                  <a:pt x="806515" y="236639"/>
                </a:lnTo>
                <a:lnTo>
                  <a:pt x="783739" y="197988"/>
                </a:lnTo>
                <a:lnTo>
                  <a:pt x="756748" y="161416"/>
                </a:lnTo>
                <a:lnTo>
                  <a:pt x="725589" y="127288"/>
                </a:lnTo>
                <a:lnTo>
                  <a:pt x="690307" y="95968"/>
                </a:lnTo>
                <a:lnTo>
                  <a:pt x="651942" y="68508"/>
                </a:lnTo>
                <a:lnTo>
                  <a:pt x="611752" y="45692"/>
                </a:lnTo>
                <a:lnTo>
                  <a:pt x="570102" y="27483"/>
                </a:lnTo>
                <a:lnTo>
                  <a:pt x="527360" y="13846"/>
                </a:lnTo>
                <a:lnTo>
                  <a:pt x="483892" y="4744"/>
                </a:lnTo>
                <a:lnTo>
                  <a:pt x="440064" y="141"/>
                </a:lnTo>
                <a:lnTo>
                  <a:pt x="396241" y="0"/>
                </a:lnTo>
                <a:lnTo>
                  <a:pt x="352791" y="4284"/>
                </a:lnTo>
                <a:lnTo>
                  <a:pt x="310080" y="12959"/>
                </a:lnTo>
                <a:lnTo>
                  <a:pt x="268474" y="25986"/>
                </a:lnTo>
                <a:lnTo>
                  <a:pt x="228339" y="43330"/>
                </a:lnTo>
                <a:lnTo>
                  <a:pt x="190042" y="64955"/>
                </a:lnTo>
                <a:lnTo>
                  <a:pt x="153949" y="90824"/>
                </a:lnTo>
                <a:lnTo>
                  <a:pt x="120425" y="120901"/>
                </a:lnTo>
                <a:lnTo>
                  <a:pt x="89838" y="155150"/>
                </a:lnTo>
                <a:close/>
              </a:path>
            </a:pathLst>
          </a:custGeom>
          <a:ln w="7349">
            <a:solidFill>
              <a:srgbClr val="C6B7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88136" y="0"/>
            <a:ext cx="8056245" cy="6858000"/>
          </a:xfrm>
          <a:custGeom>
            <a:avLst/>
            <a:gdLst/>
            <a:ahLst/>
            <a:cxnLst/>
            <a:rect l="l" t="t" r="r" b="b"/>
            <a:pathLst>
              <a:path w="8056245" h="6858000">
                <a:moveTo>
                  <a:pt x="0" y="6858000"/>
                </a:moveTo>
                <a:lnTo>
                  <a:pt x="8055863" y="6858000"/>
                </a:lnTo>
                <a:lnTo>
                  <a:pt x="8055863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35736" y="0"/>
            <a:ext cx="155447" cy="68580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05156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8000"/>
                </a:lnTo>
              </a:path>
            </a:pathLst>
          </a:custGeom>
          <a:ln w="7315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22782" y="1415033"/>
            <a:ext cx="210312" cy="21031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21892" y="1339596"/>
            <a:ext cx="304927" cy="28663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1401825" y="130251"/>
            <a:ext cx="7360284" cy="29533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  <a:buClr>
                <a:srgbClr val="3891A7"/>
              </a:buClr>
              <a:buSzPct val="75000"/>
              <a:buFont typeface="Wingdings"/>
              <a:buChar char=""/>
              <a:tabLst>
                <a:tab pos="248920" algn="l"/>
              </a:tabLst>
            </a:pP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The variations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in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the input, that are used  practically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to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achieve dynamic </a:t>
            </a: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behaviour</a:t>
            </a:r>
            <a:r>
              <a:rPr sz="2600" spc="-75" dirty="0">
                <a:solidFill>
                  <a:srgbClr val="310D04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are:</a:t>
            </a:r>
            <a:endParaRPr sz="2600">
              <a:latin typeface="Arial"/>
              <a:cs typeface="Arial"/>
            </a:endParaRPr>
          </a:p>
          <a:p>
            <a:pPr marL="584200" marR="5080" indent="-571500" algn="just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8846"/>
              <a:buAutoNum type="romanUcPeriod"/>
              <a:tabLst>
                <a:tab pos="584200" algn="l"/>
              </a:tabLst>
            </a:pPr>
            <a:r>
              <a:rPr sz="2600" b="1" dirty="0">
                <a:solidFill>
                  <a:srgbClr val="310D04"/>
                </a:solidFill>
                <a:latin typeface="Arial"/>
                <a:cs typeface="Arial"/>
              </a:rPr>
              <a:t>Step </a:t>
            </a:r>
            <a:r>
              <a:rPr sz="2600" b="1" spc="-5" dirty="0">
                <a:solidFill>
                  <a:srgbClr val="310D04"/>
                </a:solidFill>
                <a:latin typeface="Arial"/>
                <a:cs typeface="Arial"/>
              </a:rPr>
              <a:t>input:-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The input is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subjected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to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a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finite 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and instantaneous change.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E.g.</a:t>
            </a:r>
            <a:r>
              <a:rPr sz="2600" b="1" spc="-5" dirty="0">
                <a:solidFill>
                  <a:srgbClr val="310D04"/>
                </a:solidFill>
                <a:latin typeface="Arial"/>
                <a:cs typeface="Arial"/>
              </a:rPr>
              <a:t>: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closing of  switch.</a:t>
            </a:r>
            <a:endParaRPr sz="2600">
              <a:latin typeface="Arial"/>
              <a:cs typeface="Arial"/>
            </a:endParaRPr>
          </a:p>
          <a:p>
            <a:pPr marL="584200" marR="5080" indent="-571500" algn="just">
              <a:lnSpc>
                <a:spcPct val="100000"/>
              </a:lnSpc>
              <a:spcBef>
                <a:spcPts val="605"/>
              </a:spcBef>
              <a:buClr>
                <a:srgbClr val="3891A7"/>
              </a:buClr>
              <a:buSzPct val="78846"/>
              <a:buAutoNum type="romanUcPeriod"/>
              <a:tabLst>
                <a:tab pos="584200" algn="l"/>
              </a:tabLst>
            </a:pPr>
            <a:r>
              <a:rPr sz="2600" b="1" spc="-5" dirty="0">
                <a:solidFill>
                  <a:srgbClr val="310D04"/>
                </a:solidFill>
                <a:latin typeface="Arial"/>
                <a:cs typeface="Arial"/>
              </a:rPr>
              <a:t>Ramp </a:t>
            </a:r>
            <a:r>
              <a:rPr sz="2600" b="1" dirty="0">
                <a:solidFill>
                  <a:srgbClr val="310D04"/>
                </a:solidFill>
                <a:latin typeface="Arial"/>
                <a:cs typeface="Arial"/>
              </a:rPr>
              <a:t>input:-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The input linearly changes with  respect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to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time.</a:t>
            </a:r>
            <a:endParaRPr sz="26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401825" y="3200222"/>
            <a:ext cx="318135" cy="3422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50" b="1" dirty="0">
                <a:solidFill>
                  <a:srgbClr val="3891A7"/>
                </a:solidFill>
                <a:latin typeface="Arial"/>
                <a:cs typeface="Arial"/>
              </a:rPr>
              <a:t>III.</a:t>
            </a:r>
            <a:endParaRPr sz="20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973326" y="3133166"/>
            <a:ext cx="1514475" cy="422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b="1" dirty="0">
                <a:solidFill>
                  <a:srgbClr val="310D04"/>
                </a:solidFill>
                <a:latin typeface="Arial"/>
                <a:cs typeface="Arial"/>
              </a:rPr>
              <a:t>Parabo</a:t>
            </a:r>
            <a:r>
              <a:rPr sz="2600" b="1" spc="-10" dirty="0">
                <a:solidFill>
                  <a:srgbClr val="310D04"/>
                </a:solidFill>
                <a:latin typeface="Arial"/>
                <a:cs typeface="Arial"/>
              </a:rPr>
              <a:t>l</a:t>
            </a:r>
            <a:r>
              <a:rPr sz="2600" b="1" dirty="0">
                <a:solidFill>
                  <a:srgbClr val="310D04"/>
                </a:solidFill>
                <a:latin typeface="Arial"/>
                <a:cs typeface="Arial"/>
              </a:rPr>
              <a:t>ic</a:t>
            </a:r>
            <a:endParaRPr sz="26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973326" y="3529965"/>
            <a:ext cx="1579880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289685" algn="l"/>
              </a:tabLst>
            </a:pP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s</a:t>
            </a: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q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u</a:t>
            </a: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a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re	of</a:t>
            </a:r>
            <a:endParaRPr sz="26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685159" y="3133166"/>
            <a:ext cx="5076190" cy="8191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16205" marR="5080" indent="-104139">
              <a:lnSpc>
                <a:spcPct val="100000"/>
              </a:lnSpc>
              <a:spcBef>
                <a:spcPts val="105"/>
              </a:spcBef>
              <a:tabLst>
                <a:tab pos="1096010" algn="l"/>
                <a:tab pos="1262380" algn="l"/>
                <a:tab pos="1986280" algn="l"/>
                <a:tab pos="2056130" algn="l"/>
                <a:tab pos="2995295" algn="l"/>
                <a:tab pos="3812540" algn="l"/>
                <a:tab pos="4102100" algn="l"/>
                <a:tab pos="4600575" algn="l"/>
              </a:tabLst>
            </a:pPr>
            <a:r>
              <a:rPr sz="2600" b="1" dirty="0">
                <a:solidFill>
                  <a:srgbClr val="310D04"/>
                </a:solidFill>
                <a:latin typeface="Arial"/>
                <a:cs typeface="Arial"/>
              </a:rPr>
              <a:t>input</a:t>
            </a:r>
            <a:r>
              <a:rPr sz="2600" b="1" spc="-5" dirty="0">
                <a:solidFill>
                  <a:srgbClr val="310D04"/>
                </a:solidFill>
                <a:latin typeface="Arial"/>
                <a:cs typeface="Arial"/>
              </a:rPr>
              <a:t>:</a:t>
            </a:r>
            <a:r>
              <a:rPr sz="2600" b="1" dirty="0">
                <a:solidFill>
                  <a:srgbClr val="310D04"/>
                </a:solidFill>
                <a:latin typeface="Arial"/>
                <a:cs typeface="Arial"/>
              </a:rPr>
              <a:t>-		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The		input	varies	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t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o	the  time.	T</a:t>
            </a: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h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is	represe</a:t>
            </a: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n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ts	con</a:t>
            </a: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s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tant</a:t>
            </a:r>
            <a:endParaRPr sz="26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898519" y="4398340"/>
            <a:ext cx="2847340" cy="422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292860" algn="l"/>
                <a:tab pos="2117725" algn="l"/>
              </a:tabLst>
            </a:pPr>
            <a:r>
              <a:rPr sz="2600" b="1" dirty="0">
                <a:solidFill>
                  <a:srgbClr val="310D04"/>
                </a:solidFill>
                <a:latin typeface="Arial"/>
                <a:cs typeface="Arial"/>
              </a:rPr>
              <a:t>input</a:t>
            </a:r>
            <a:r>
              <a:rPr sz="2600" b="1" spc="-5" dirty="0">
                <a:solidFill>
                  <a:srgbClr val="310D04"/>
                </a:solidFill>
                <a:latin typeface="Arial"/>
                <a:cs typeface="Arial"/>
              </a:rPr>
              <a:t>:</a:t>
            </a:r>
            <a:r>
              <a:rPr sz="2600" b="1" dirty="0">
                <a:solidFill>
                  <a:srgbClr val="310D04"/>
                </a:solidFill>
                <a:latin typeface="Arial"/>
                <a:cs typeface="Arial"/>
              </a:rPr>
              <a:t>-	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The	in</a:t>
            </a:r>
            <a:r>
              <a:rPr sz="2600" spc="-10" dirty="0">
                <a:solidFill>
                  <a:srgbClr val="310D04"/>
                </a:solidFill>
                <a:latin typeface="Arial"/>
                <a:cs typeface="Arial"/>
              </a:rPr>
              <a:t>p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ut</a:t>
            </a:r>
            <a:endParaRPr sz="26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401825" y="3850988"/>
            <a:ext cx="2475865" cy="1367155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584200">
              <a:lnSpc>
                <a:spcPct val="100000"/>
              </a:lnSpc>
              <a:spcBef>
                <a:spcPts val="695"/>
              </a:spcBef>
            </a:pP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acceleration.</a:t>
            </a:r>
            <a:endParaRPr sz="2600">
              <a:latin typeface="Arial"/>
              <a:cs typeface="Arial"/>
            </a:endParaRPr>
          </a:p>
          <a:p>
            <a:pPr marR="211454" algn="r">
              <a:lnSpc>
                <a:spcPct val="100000"/>
              </a:lnSpc>
              <a:spcBef>
                <a:spcPts val="600"/>
              </a:spcBef>
              <a:tabLst>
                <a:tab pos="570865" algn="l"/>
              </a:tabLst>
            </a:pPr>
            <a:r>
              <a:rPr sz="2050" b="1" spc="10" dirty="0">
                <a:solidFill>
                  <a:srgbClr val="3891A7"/>
                </a:solidFill>
                <a:latin typeface="Arial"/>
                <a:cs typeface="Arial"/>
              </a:rPr>
              <a:t>IV.	</a:t>
            </a:r>
            <a:r>
              <a:rPr sz="2600" b="1" dirty="0">
                <a:solidFill>
                  <a:srgbClr val="310D04"/>
                </a:solidFill>
                <a:latin typeface="Arial"/>
                <a:cs typeface="Arial"/>
              </a:rPr>
              <a:t>Sinusoi</a:t>
            </a:r>
            <a:r>
              <a:rPr sz="2600" b="1" spc="-20" dirty="0">
                <a:solidFill>
                  <a:srgbClr val="310D04"/>
                </a:solidFill>
                <a:latin typeface="Arial"/>
                <a:cs typeface="Arial"/>
              </a:rPr>
              <a:t>d</a:t>
            </a:r>
            <a:r>
              <a:rPr sz="2600" b="1" dirty="0">
                <a:solidFill>
                  <a:srgbClr val="310D04"/>
                </a:solidFill>
                <a:latin typeface="Arial"/>
                <a:cs typeface="Arial"/>
              </a:rPr>
              <a:t>al</a:t>
            </a:r>
            <a:endParaRPr sz="2600">
              <a:latin typeface="Arial"/>
              <a:cs typeface="Arial"/>
            </a:endParaRPr>
          </a:p>
          <a:p>
            <a:pPr marR="173990" algn="r">
              <a:lnSpc>
                <a:spcPct val="100000"/>
              </a:lnSpc>
              <a:spcBef>
                <a:spcPts val="5"/>
              </a:spcBef>
            </a:pP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acc</a:t>
            </a: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o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rdan</a:t>
            </a:r>
            <a:r>
              <a:rPr sz="2600" spc="-10" dirty="0">
                <a:solidFill>
                  <a:srgbClr val="310D04"/>
                </a:solidFill>
                <a:latin typeface="Arial"/>
                <a:cs typeface="Arial"/>
              </a:rPr>
              <a:t>c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e</a:t>
            </a:r>
            <a:endParaRPr sz="26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957954" y="4795265"/>
            <a:ext cx="2818130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75030" algn="l"/>
                <a:tab pos="1334135" algn="l"/>
              </a:tabLst>
            </a:pP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with	a	si</a:t>
            </a: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n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usoidal</a:t>
            </a:r>
            <a:endParaRPr sz="26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973061" y="4398340"/>
            <a:ext cx="1788795" cy="8197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4135" marR="5080" indent="-52069">
              <a:lnSpc>
                <a:spcPct val="100000"/>
              </a:lnSpc>
              <a:spcBef>
                <a:spcPts val="105"/>
              </a:spcBef>
              <a:tabLst>
                <a:tab pos="1498600" algn="l"/>
                <a:tab pos="1518285" algn="l"/>
              </a:tabLst>
            </a:pP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ch</a:t>
            </a: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a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nges		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in 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fun</a:t>
            </a: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c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tion	of</a:t>
            </a:r>
            <a:endParaRPr sz="26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973326" y="5191505"/>
            <a:ext cx="2896235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constant</a:t>
            </a:r>
            <a:r>
              <a:rPr sz="2600" spc="-55" dirty="0">
                <a:solidFill>
                  <a:srgbClr val="310D04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amplitude.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304" y="3810"/>
            <a:ext cx="819785" cy="819150"/>
          </a:xfrm>
          <a:custGeom>
            <a:avLst/>
            <a:gdLst/>
            <a:ahLst/>
            <a:cxnLst/>
            <a:rect l="l" t="t" r="r" b="b"/>
            <a:pathLst>
              <a:path w="819785" h="819150">
                <a:moveTo>
                  <a:pt x="819655" y="0"/>
                </a:moveTo>
                <a:lnTo>
                  <a:pt x="505" y="0"/>
                </a:lnTo>
                <a:lnTo>
                  <a:pt x="0" y="819150"/>
                </a:lnTo>
                <a:lnTo>
                  <a:pt x="505" y="819150"/>
                </a:lnTo>
                <a:lnTo>
                  <a:pt x="48635" y="817759"/>
                </a:lnTo>
                <a:lnTo>
                  <a:pt x="96034" y="813638"/>
                </a:lnTo>
                <a:lnTo>
                  <a:pt x="142623" y="806864"/>
                </a:lnTo>
                <a:lnTo>
                  <a:pt x="188327" y="797514"/>
                </a:lnTo>
                <a:lnTo>
                  <a:pt x="233067" y="785664"/>
                </a:lnTo>
                <a:lnTo>
                  <a:pt x="276768" y="771391"/>
                </a:lnTo>
                <a:lnTo>
                  <a:pt x="319353" y="754772"/>
                </a:lnTo>
                <a:lnTo>
                  <a:pt x="360744" y="735885"/>
                </a:lnTo>
                <a:lnTo>
                  <a:pt x="400865" y="714805"/>
                </a:lnTo>
                <a:lnTo>
                  <a:pt x="439639" y="691610"/>
                </a:lnTo>
                <a:lnTo>
                  <a:pt x="476990" y="666377"/>
                </a:lnTo>
                <a:lnTo>
                  <a:pt x="512839" y="639182"/>
                </a:lnTo>
                <a:lnTo>
                  <a:pt x="547112" y="610102"/>
                </a:lnTo>
                <a:lnTo>
                  <a:pt x="579729" y="579215"/>
                </a:lnTo>
                <a:lnTo>
                  <a:pt x="610616" y="546596"/>
                </a:lnTo>
                <a:lnTo>
                  <a:pt x="639695" y="512323"/>
                </a:lnTo>
                <a:lnTo>
                  <a:pt x="666889" y="476473"/>
                </a:lnTo>
                <a:lnTo>
                  <a:pt x="692122" y="439123"/>
                </a:lnTo>
                <a:lnTo>
                  <a:pt x="715316" y="400349"/>
                </a:lnTo>
                <a:lnTo>
                  <a:pt x="736395" y="360228"/>
                </a:lnTo>
                <a:lnTo>
                  <a:pt x="755281" y="318837"/>
                </a:lnTo>
                <a:lnTo>
                  <a:pt x="771899" y="276253"/>
                </a:lnTo>
                <a:lnTo>
                  <a:pt x="786171" y="232553"/>
                </a:lnTo>
                <a:lnTo>
                  <a:pt x="798020" y="187814"/>
                </a:lnTo>
                <a:lnTo>
                  <a:pt x="807370" y="142112"/>
                </a:lnTo>
                <a:lnTo>
                  <a:pt x="814144" y="95524"/>
                </a:lnTo>
                <a:lnTo>
                  <a:pt x="818264" y="48128"/>
                </a:lnTo>
                <a:lnTo>
                  <a:pt x="819655" y="0"/>
                </a:lnTo>
                <a:close/>
              </a:path>
            </a:pathLst>
          </a:custGeom>
          <a:solidFill>
            <a:srgbClr val="FDF9F4">
              <a:alpha val="3294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304" y="3810"/>
            <a:ext cx="819785" cy="819150"/>
          </a:xfrm>
          <a:custGeom>
            <a:avLst/>
            <a:gdLst/>
            <a:ahLst/>
            <a:cxnLst/>
            <a:rect l="l" t="t" r="r" b="b"/>
            <a:pathLst>
              <a:path w="819785" h="819150">
                <a:moveTo>
                  <a:pt x="819655" y="0"/>
                </a:moveTo>
                <a:lnTo>
                  <a:pt x="818264" y="48128"/>
                </a:lnTo>
                <a:lnTo>
                  <a:pt x="814144" y="95524"/>
                </a:lnTo>
                <a:lnTo>
                  <a:pt x="807370" y="142112"/>
                </a:lnTo>
                <a:lnTo>
                  <a:pt x="798020" y="187814"/>
                </a:lnTo>
                <a:lnTo>
                  <a:pt x="786171" y="232553"/>
                </a:lnTo>
                <a:lnTo>
                  <a:pt x="771899" y="276253"/>
                </a:lnTo>
                <a:lnTo>
                  <a:pt x="755281" y="318837"/>
                </a:lnTo>
                <a:lnTo>
                  <a:pt x="736395" y="360228"/>
                </a:lnTo>
                <a:lnTo>
                  <a:pt x="715316" y="400349"/>
                </a:lnTo>
                <a:lnTo>
                  <a:pt x="692122" y="439123"/>
                </a:lnTo>
                <a:lnTo>
                  <a:pt x="666889" y="476473"/>
                </a:lnTo>
                <a:lnTo>
                  <a:pt x="639695" y="512323"/>
                </a:lnTo>
                <a:lnTo>
                  <a:pt x="610616" y="546596"/>
                </a:lnTo>
                <a:lnTo>
                  <a:pt x="579729" y="579215"/>
                </a:lnTo>
                <a:lnTo>
                  <a:pt x="547112" y="610102"/>
                </a:lnTo>
                <a:lnTo>
                  <a:pt x="512839" y="639182"/>
                </a:lnTo>
                <a:lnTo>
                  <a:pt x="476990" y="666377"/>
                </a:lnTo>
                <a:lnTo>
                  <a:pt x="439639" y="691610"/>
                </a:lnTo>
                <a:lnTo>
                  <a:pt x="400865" y="714805"/>
                </a:lnTo>
                <a:lnTo>
                  <a:pt x="360744" y="735885"/>
                </a:lnTo>
                <a:lnTo>
                  <a:pt x="319353" y="754772"/>
                </a:lnTo>
                <a:lnTo>
                  <a:pt x="276768" y="771391"/>
                </a:lnTo>
                <a:lnTo>
                  <a:pt x="233067" y="785664"/>
                </a:lnTo>
                <a:lnTo>
                  <a:pt x="188327" y="797514"/>
                </a:lnTo>
                <a:lnTo>
                  <a:pt x="142623" y="806864"/>
                </a:lnTo>
                <a:lnTo>
                  <a:pt x="96034" y="813638"/>
                </a:lnTo>
                <a:lnTo>
                  <a:pt x="48635" y="817759"/>
                </a:lnTo>
                <a:lnTo>
                  <a:pt x="505" y="819150"/>
                </a:lnTo>
                <a:lnTo>
                  <a:pt x="336" y="819150"/>
                </a:lnTo>
                <a:lnTo>
                  <a:pt x="168" y="819150"/>
                </a:lnTo>
                <a:lnTo>
                  <a:pt x="0" y="819150"/>
                </a:lnTo>
                <a:lnTo>
                  <a:pt x="505" y="0"/>
                </a:lnTo>
                <a:lnTo>
                  <a:pt x="819655" y="0"/>
                </a:lnTo>
                <a:close/>
              </a:path>
            </a:pathLst>
          </a:custGeom>
          <a:ln w="3175">
            <a:solidFill>
              <a:srgbClr val="D2C39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28015" y="6095"/>
            <a:ext cx="1784604" cy="17846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9163" y="21335"/>
            <a:ext cx="1702435" cy="1702435"/>
          </a:xfrm>
          <a:custGeom>
            <a:avLst/>
            <a:gdLst/>
            <a:ahLst/>
            <a:cxnLst/>
            <a:rect l="l" t="t" r="r" b="b"/>
            <a:pathLst>
              <a:path w="1702435" h="1702435">
                <a:moveTo>
                  <a:pt x="0" y="851154"/>
                </a:moveTo>
                <a:lnTo>
                  <a:pt x="1347" y="802859"/>
                </a:lnTo>
                <a:lnTo>
                  <a:pt x="5341" y="755271"/>
                </a:lnTo>
                <a:lnTo>
                  <a:pt x="11910" y="708461"/>
                </a:lnTo>
                <a:lnTo>
                  <a:pt x="20983" y="662500"/>
                </a:lnTo>
                <a:lnTo>
                  <a:pt x="32487" y="617462"/>
                </a:lnTo>
                <a:lnTo>
                  <a:pt x="46350" y="573417"/>
                </a:lnTo>
                <a:lnTo>
                  <a:pt x="62501" y="530438"/>
                </a:lnTo>
                <a:lnTo>
                  <a:pt x="80868" y="488596"/>
                </a:lnTo>
                <a:lnTo>
                  <a:pt x="101378" y="447964"/>
                </a:lnTo>
                <a:lnTo>
                  <a:pt x="123961" y="408613"/>
                </a:lnTo>
                <a:lnTo>
                  <a:pt x="148543" y="370615"/>
                </a:lnTo>
                <a:lnTo>
                  <a:pt x="175055" y="334042"/>
                </a:lnTo>
                <a:lnTo>
                  <a:pt x="203422" y="298966"/>
                </a:lnTo>
                <a:lnTo>
                  <a:pt x="233574" y="265459"/>
                </a:lnTo>
                <a:lnTo>
                  <a:pt x="265439" y="233593"/>
                </a:lnTo>
                <a:lnTo>
                  <a:pt x="298945" y="203439"/>
                </a:lnTo>
                <a:lnTo>
                  <a:pt x="334020" y="175070"/>
                </a:lnTo>
                <a:lnTo>
                  <a:pt x="370593" y="148557"/>
                </a:lnTo>
                <a:lnTo>
                  <a:pt x="408590" y="123973"/>
                </a:lnTo>
                <a:lnTo>
                  <a:pt x="447941" y="101388"/>
                </a:lnTo>
                <a:lnTo>
                  <a:pt x="488574" y="80876"/>
                </a:lnTo>
                <a:lnTo>
                  <a:pt x="530417" y="62508"/>
                </a:lnTo>
                <a:lnTo>
                  <a:pt x="573397" y="46355"/>
                </a:lnTo>
                <a:lnTo>
                  <a:pt x="617444" y="32490"/>
                </a:lnTo>
                <a:lnTo>
                  <a:pt x="662485" y="20985"/>
                </a:lnTo>
                <a:lnTo>
                  <a:pt x="708448" y="11912"/>
                </a:lnTo>
                <a:lnTo>
                  <a:pt x="755262" y="5342"/>
                </a:lnTo>
                <a:lnTo>
                  <a:pt x="802854" y="1347"/>
                </a:lnTo>
                <a:lnTo>
                  <a:pt x="851154" y="0"/>
                </a:lnTo>
                <a:lnTo>
                  <a:pt x="899448" y="1347"/>
                </a:lnTo>
                <a:lnTo>
                  <a:pt x="947036" y="5342"/>
                </a:lnTo>
                <a:lnTo>
                  <a:pt x="993846" y="11912"/>
                </a:lnTo>
                <a:lnTo>
                  <a:pt x="1039807" y="20985"/>
                </a:lnTo>
                <a:lnTo>
                  <a:pt x="1084845" y="32490"/>
                </a:lnTo>
                <a:lnTo>
                  <a:pt x="1128890" y="46355"/>
                </a:lnTo>
                <a:lnTo>
                  <a:pt x="1171869" y="62508"/>
                </a:lnTo>
                <a:lnTo>
                  <a:pt x="1213711" y="80876"/>
                </a:lnTo>
                <a:lnTo>
                  <a:pt x="1254343" y="101388"/>
                </a:lnTo>
                <a:lnTo>
                  <a:pt x="1293694" y="123973"/>
                </a:lnTo>
                <a:lnTo>
                  <a:pt x="1331692" y="148557"/>
                </a:lnTo>
                <a:lnTo>
                  <a:pt x="1368265" y="175070"/>
                </a:lnTo>
                <a:lnTo>
                  <a:pt x="1403341" y="203439"/>
                </a:lnTo>
                <a:lnTo>
                  <a:pt x="1436848" y="233593"/>
                </a:lnTo>
                <a:lnTo>
                  <a:pt x="1468714" y="265459"/>
                </a:lnTo>
                <a:lnTo>
                  <a:pt x="1498868" y="298966"/>
                </a:lnTo>
                <a:lnTo>
                  <a:pt x="1527237" y="334042"/>
                </a:lnTo>
                <a:lnTo>
                  <a:pt x="1553750" y="370615"/>
                </a:lnTo>
                <a:lnTo>
                  <a:pt x="1578334" y="408613"/>
                </a:lnTo>
                <a:lnTo>
                  <a:pt x="1600919" y="447964"/>
                </a:lnTo>
                <a:lnTo>
                  <a:pt x="1621431" y="488596"/>
                </a:lnTo>
                <a:lnTo>
                  <a:pt x="1639799" y="530438"/>
                </a:lnTo>
                <a:lnTo>
                  <a:pt x="1655952" y="573417"/>
                </a:lnTo>
                <a:lnTo>
                  <a:pt x="1669817" y="617462"/>
                </a:lnTo>
                <a:lnTo>
                  <a:pt x="1681322" y="662500"/>
                </a:lnTo>
                <a:lnTo>
                  <a:pt x="1690395" y="708461"/>
                </a:lnTo>
                <a:lnTo>
                  <a:pt x="1696965" y="755271"/>
                </a:lnTo>
                <a:lnTo>
                  <a:pt x="1700960" y="802859"/>
                </a:lnTo>
                <a:lnTo>
                  <a:pt x="1702308" y="851154"/>
                </a:lnTo>
                <a:lnTo>
                  <a:pt x="1700960" y="899448"/>
                </a:lnTo>
                <a:lnTo>
                  <a:pt x="1696965" y="947036"/>
                </a:lnTo>
                <a:lnTo>
                  <a:pt x="1690395" y="993846"/>
                </a:lnTo>
                <a:lnTo>
                  <a:pt x="1681322" y="1039807"/>
                </a:lnTo>
                <a:lnTo>
                  <a:pt x="1669817" y="1084845"/>
                </a:lnTo>
                <a:lnTo>
                  <a:pt x="1655952" y="1128890"/>
                </a:lnTo>
                <a:lnTo>
                  <a:pt x="1639799" y="1171869"/>
                </a:lnTo>
                <a:lnTo>
                  <a:pt x="1621431" y="1213711"/>
                </a:lnTo>
                <a:lnTo>
                  <a:pt x="1600919" y="1254343"/>
                </a:lnTo>
                <a:lnTo>
                  <a:pt x="1578334" y="1293694"/>
                </a:lnTo>
                <a:lnTo>
                  <a:pt x="1553750" y="1331692"/>
                </a:lnTo>
                <a:lnTo>
                  <a:pt x="1527237" y="1368265"/>
                </a:lnTo>
                <a:lnTo>
                  <a:pt x="1498868" y="1403341"/>
                </a:lnTo>
                <a:lnTo>
                  <a:pt x="1468714" y="1436848"/>
                </a:lnTo>
                <a:lnTo>
                  <a:pt x="1436848" y="1468714"/>
                </a:lnTo>
                <a:lnTo>
                  <a:pt x="1403341" y="1498868"/>
                </a:lnTo>
                <a:lnTo>
                  <a:pt x="1368265" y="1527237"/>
                </a:lnTo>
                <a:lnTo>
                  <a:pt x="1331692" y="1553750"/>
                </a:lnTo>
                <a:lnTo>
                  <a:pt x="1293694" y="1578334"/>
                </a:lnTo>
                <a:lnTo>
                  <a:pt x="1254343" y="1600919"/>
                </a:lnTo>
                <a:lnTo>
                  <a:pt x="1213711" y="1621431"/>
                </a:lnTo>
                <a:lnTo>
                  <a:pt x="1171869" y="1639799"/>
                </a:lnTo>
                <a:lnTo>
                  <a:pt x="1128890" y="1655952"/>
                </a:lnTo>
                <a:lnTo>
                  <a:pt x="1084845" y="1669817"/>
                </a:lnTo>
                <a:lnTo>
                  <a:pt x="1039807" y="1681322"/>
                </a:lnTo>
                <a:lnTo>
                  <a:pt x="993846" y="1690395"/>
                </a:lnTo>
                <a:lnTo>
                  <a:pt x="947036" y="1696965"/>
                </a:lnTo>
                <a:lnTo>
                  <a:pt x="899448" y="1700960"/>
                </a:lnTo>
                <a:lnTo>
                  <a:pt x="851154" y="1702308"/>
                </a:lnTo>
                <a:lnTo>
                  <a:pt x="802854" y="1700960"/>
                </a:lnTo>
                <a:lnTo>
                  <a:pt x="755262" y="1696965"/>
                </a:lnTo>
                <a:lnTo>
                  <a:pt x="708448" y="1690395"/>
                </a:lnTo>
                <a:lnTo>
                  <a:pt x="662485" y="1681322"/>
                </a:lnTo>
                <a:lnTo>
                  <a:pt x="617444" y="1669817"/>
                </a:lnTo>
                <a:lnTo>
                  <a:pt x="573397" y="1655952"/>
                </a:lnTo>
                <a:lnTo>
                  <a:pt x="530417" y="1639799"/>
                </a:lnTo>
                <a:lnTo>
                  <a:pt x="488574" y="1621431"/>
                </a:lnTo>
                <a:lnTo>
                  <a:pt x="447941" y="1600919"/>
                </a:lnTo>
                <a:lnTo>
                  <a:pt x="408590" y="1578334"/>
                </a:lnTo>
                <a:lnTo>
                  <a:pt x="370593" y="1553750"/>
                </a:lnTo>
                <a:lnTo>
                  <a:pt x="334020" y="1527237"/>
                </a:lnTo>
                <a:lnTo>
                  <a:pt x="298945" y="1498868"/>
                </a:lnTo>
                <a:lnTo>
                  <a:pt x="265439" y="1468714"/>
                </a:lnTo>
                <a:lnTo>
                  <a:pt x="233574" y="1436848"/>
                </a:lnTo>
                <a:lnTo>
                  <a:pt x="203422" y="1403341"/>
                </a:lnTo>
                <a:lnTo>
                  <a:pt x="175055" y="1368265"/>
                </a:lnTo>
                <a:lnTo>
                  <a:pt x="148543" y="1331692"/>
                </a:lnTo>
                <a:lnTo>
                  <a:pt x="123961" y="1293694"/>
                </a:lnTo>
                <a:lnTo>
                  <a:pt x="101378" y="1254343"/>
                </a:lnTo>
                <a:lnTo>
                  <a:pt x="80868" y="1213711"/>
                </a:lnTo>
                <a:lnTo>
                  <a:pt x="62501" y="1171869"/>
                </a:lnTo>
                <a:lnTo>
                  <a:pt x="46350" y="1128890"/>
                </a:lnTo>
                <a:lnTo>
                  <a:pt x="32487" y="1084845"/>
                </a:lnTo>
                <a:lnTo>
                  <a:pt x="20983" y="1039807"/>
                </a:lnTo>
                <a:lnTo>
                  <a:pt x="11910" y="993846"/>
                </a:lnTo>
                <a:lnTo>
                  <a:pt x="5341" y="947036"/>
                </a:lnTo>
                <a:lnTo>
                  <a:pt x="1347" y="899448"/>
                </a:lnTo>
                <a:lnTo>
                  <a:pt x="0" y="851154"/>
                </a:lnTo>
                <a:close/>
              </a:path>
            </a:pathLst>
          </a:custGeom>
          <a:ln w="27432">
            <a:solidFill>
              <a:srgbClr val="FFF6D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72212" y="1045463"/>
            <a:ext cx="1155192" cy="11506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87319" y="1050633"/>
            <a:ext cx="1116813" cy="11114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87319" y="1050633"/>
            <a:ext cx="1116965" cy="1111885"/>
          </a:xfrm>
          <a:custGeom>
            <a:avLst/>
            <a:gdLst/>
            <a:ahLst/>
            <a:cxnLst/>
            <a:rect l="l" t="t" r="r" b="b"/>
            <a:pathLst>
              <a:path w="1116965" h="1111885">
                <a:moveTo>
                  <a:pt x="118496" y="204634"/>
                </a:moveTo>
                <a:lnTo>
                  <a:pt x="149785" y="168741"/>
                </a:lnTo>
                <a:lnTo>
                  <a:pt x="183515" y="136234"/>
                </a:lnTo>
                <a:lnTo>
                  <a:pt x="219451" y="107137"/>
                </a:lnTo>
                <a:lnTo>
                  <a:pt x="257356" y="81474"/>
                </a:lnTo>
                <a:lnTo>
                  <a:pt x="296996" y="59270"/>
                </a:lnTo>
                <a:lnTo>
                  <a:pt x="338135" y="40547"/>
                </a:lnTo>
                <a:lnTo>
                  <a:pt x="380538" y="25331"/>
                </a:lnTo>
                <a:lnTo>
                  <a:pt x="423971" y="13644"/>
                </a:lnTo>
                <a:lnTo>
                  <a:pt x="468196" y="5510"/>
                </a:lnTo>
                <a:lnTo>
                  <a:pt x="512980" y="954"/>
                </a:lnTo>
                <a:lnTo>
                  <a:pt x="558087" y="0"/>
                </a:lnTo>
                <a:lnTo>
                  <a:pt x="603281" y="2670"/>
                </a:lnTo>
                <a:lnTo>
                  <a:pt x="648327" y="8990"/>
                </a:lnTo>
                <a:lnTo>
                  <a:pt x="692991" y="18983"/>
                </a:lnTo>
                <a:lnTo>
                  <a:pt x="737036" y="32672"/>
                </a:lnTo>
                <a:lnTo>
                  <a:pt x="780227" y="50083"/>
                </a:lnTo>
                <a:lnTo>
                  <a:pt x="822330" y="71238"/>
                </a:lnTo>
                <a:lnTo>
                  <a:pt x="863108" y="96162"/>
                </a:lnTo>
                <a:lnTo>
                  <a:pt x="902327" y="124878"/>
                </a:lnTo>
                <a:lnTo>
                  <a:pt x="939023" y="156757"/>
                </a:lnTo>
                <a:lnTo>
                  <a:pt x="972365" y="190998"/>
                </a:lnTo>
                <a:lnTo>
                  <a:pt x="1002325" y="227366"/>
                </a:lnTo>
                <a:lnTo>
                  <a:pt x="1028874" y="265625"/>
                </a:lnTo>
                <a:lnTo>
                  <a:pt x="1051985" y="305541"/>
                </a:lnTo>
                <a:lnTo>
                  <a:pt x="1071626" y="346879"/>
                </a:lnTo>
                <a:lnTo>
                  <a:pt x="1087772" y="389404"/>
                </a:lnTo>
                <a:lnTo>
                  <a:pt x="1100392" y="432881"/>
                </a:lnTo>
                <a:lnTo>
                  <a:pt x="1109458" y="477076"/>
                </a:lnTo>
                <a:lnTo>
                  <a:pt x="1114941" y="521754"/>
                </a:lnTo>
                <a:lnTo>
                  <a:pt x="1116813" y="566679"/>
                </a:lnTo>
                <a:lnTo>
                  <a:pt x="1115044" y="611617"/>
                </a:lnTo>
                <a:lnTo>
                  <a:pt x="1109608" y="656333"/>
                </a:lnTo>
                <a:lnTo>
                  <a:pt x="1100473" y="700593"/>
                </a:lnTo>
                <a:lnTo>
                  <a:pt x="1087613" y="744160"/>
                </a:lnTo>
                <a:lnTo>
                  <a:pt x="1070998" y="786801"/>
                </a:lnTo>
                <a:lnTo>
                  <a:pt x="1050600" y="828281"/>
                </a:lnTo>
                <a:lnTo>
                  <a:pt x="1026390" y="868365"/>
                </a:lnTo>
                <a:lnTo>
                  <a:pt x="998339" y="906817"/>
                </a:lnTo>
                <a:lnTo>
                  <a:pt x="967050" y="942710"/>
                </a:lnTo>
                <a:lnTo>
                  <a:pt x="933320" y="975218"/>
                </a:lnTo>
                <a:lnTo>
                  <a:pt x="897385" y="1004315"/>
                </a:lnTo>
                <a:lnTo>
                  <a:pt x="859481" y="1029978"/>
                </a:lnTo>
                <a:lnTo>
                  <a:pt x="819841" y="1052184"/>
                </a:lnTo>
                <a:lnTo>
                  <a:pt x="778703" y="1070908"/>
                </a:lnTo>
                <a:lnTo>
                  <a:pt x="736300" y="1086127"/>
                </a:lnTo>
                <a:lnTo>
                  <a:pt x="692869" y="1097817"/>
                </a:lnTo>
                <a:lnTo>
                  <a:pt x="648644" y="1105954"/>
                </a:lnTo>
                <a:lnTo>
                  <a:pt x="603860" y="1110515"/>
                </a:lnTo>
                <a:lnTo>
                  <a:pt x="558754" y="1111476"/>
                </a:lnTo>
                <a:lnTo>
                  <a:pt x="513560" y="1108813"/>
                </a:lnTo>
                <a:lnTo>
                  <a:pt x="468514" y="1102502"/>
                </a:lnTo>
                <a:lnTo>
                  <a:pt x="423850" y="1092519"/>
                </a:lnTo>
                <a:lnTo>
                  <a:pt x="379804" y="1078841"/>
                </a:lnTo>
                <a:lnTo>
                  <a:pt x="336612" y="1061444"/>
                </a:lnTo>
                <a:lnTo>
                  <a:pt x="294508" y="1040304"/>
                </a:lnTo>
                <a:lnTo>
                  <a:pt x="253729" y="1015397"/>
                </a:lnTo>
                <a:lnTo>
                  <a:pt x="214508" y="986700"/>
                </a:lnTo>
                <a:lnTo>
                  <a:pt x="177812" y="954821"/>
                </a:lnTo>
                <a:lnTo>
                  <a:pt x="144469" y="920580"/>
                </a:lnTo>
                <a:lnTo>
                  <a:pt x="114507" y="884212"/>
                </a:lnTo>
                <a:lnTo>
                  <a:pt x="87955" y="845952"/>
                </a:lnTo>
                <a:lnTo>
                  <a:pt x="64842" y="806035"/>
                </a:lnTo>
                <a:lnTo>
                  <a:pt x="45198" y="764695"/>
                </a:lnTo>
                <a:lnTo>
                  <a:pt x="29049" y="722168"/>
                </a:lnTo>
                <a:lnTo>
                  <a:pt x="16427" y="678687"/>
                </a:lnTo>
                <a:lnTo>
                  <a:pt x="7358" y="634488"/>
                </a:lnTo>
                <a:lnTo>
                  <a:pt x="1873" y="589806"/>
                </a:lnTo>
                <a:lnTo>
                  <a:pt x="0" y="544874"/>
                </a:lnTo>
                <a:lnTo>
                  <a:pt x="1767" y="499929"/>
                </a:lnTo>
                <a:lnTo>
                  <a:pt x="7203" y="455204"/>
                </a:lnTo>
                <a:lnTo>
                  <a:pt x="16338" y="410935"/>
                </a:lnTo>
                <a:lnTo>
                  <a:pt x="29200" y="367355"/>
                </a:lnTo>
                <a:lnTo>
                  <a:pt x="45818" y="324701"/>
                </a:lnTo>
                <a:lnTo>
                  <a:pt x="66221" y="283206"/>
                </a:lnTo>
                <a:lnTo>
                  <a:pt x="90437" y="243105"/>
                </a:lnTo>
                <a:lnTo>
                  <a:pt x="118496" y="204634"/>
                </a:lnTo>
                <a:close/>
              </a:path>
            </a:pathLst>
          </a:custGeom>
          <a:ln w="7349">
            <a:solidFill>
              <a:srgbClr val="C6B7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17958" y="1181524"/>
            <a:ext cx="855980" cy="850265"/>
          </a:xfrm>
          <a:custGeom>
            <a:avLst/>
            <a:gdLst/>
            <a:ahLst/>
            <a:cxnLst/>
            <a:rect l="l" t="t" r="r" b="b"/>
            <a:pathLst>
              <a:path w="855980" h="850264">
                <a:moveTo>
                  <a:pt x="89838" y="155150"/>
                </a:moveTo>
                <a:lnTo>
                  <a:pt x="63217" y="192564"/>
                </a:lnTo>
                <a:lnTo>
                  <a:pt x="41317" y="231919"/>
                </a:lnTo>
                <a:lnTo>
                  <a:pt x="24090" y="272849"/>
                </a:lnTo>
                <a:lnTo>
                  <a:pt x="11493" y="314989"/>
                </a:lnTo>
                <a:lnTo>
                  <a:pt x="3478" y="357973"/>
                </a:lnTo>
                <a:lnTo>
                  <a:pt x="0" y="401436"/>
                </a:lnTo>
                <a:lnTo>
                  <a:pt x="1012" y="445012"/>
                </a:lnTo>
                <a:lnTo>
                  <a:pt x="6469" y="488336"/>
                </a:lnTo>
                <a:lnTo>
                  <a:pt x="16325" y="531041"/>
                </a:lnTo>
                <a:lnTo>
                  <a:pt x="30534" y="572763"/>
                </a:lnTo>
                <a:lnTo>
                  <a:pt x="49050" y="613136"/>
                </a:lnTo>
                <a:lnTo>
                  <a:pt x="71827" y="651795"/>
                </a:lnTo>
                <a:lnTo>
                  <a:pt x="98819" y="688373"/>
                </a:lnTo>
                <a:lnTo>
                  <a:pt x="129979" y="722506"/>
                </a:lnTo>
                <a:lnTo>
                  <a:pt x="165264" y="753828"/>
                </a:lnTo>
                <a:lnTo>
                  <a:pt x="203626" y="781288"/>
                </a:lnTo>
                <a:lnTo>
                  <a:pt x="243815" y="804104"/>
                </a:lnTo>
                <a:lnTo>
                  <a:pt x="285462" y="822312"/>
                </a:lnTo>
                <a:lnTo>
                  <a:pt x="328203" y="835949"/>
                </a:lnTo>
                <a:lnTo>
                  <a:pt x="371670" y="845051"/>
                </a:lnTo>
                <a:lnTo>
                  <a:pt x="415497" y="849655"/>
                </a:lnTo>
                <a:lnTo>
                  <a:pt x="459319" y="849796"/>
                </a:lnTo>
                <a:lnTo>
                  <a:pt x="502768" y="845511"/>
                </a:lnTo>
                <a:lnTo>
                  <a:pt x="545478" y="836837"/>
                </a:lnTo>
                <a:lnTo>
                  <a:pt x="587084" y="823809"/>
                </a:lnTo>
                <a:lnTo>
                  <a:pt x="627219" y="806465"/>
                </a:lnTo>
                <a:lnTo>
                  <a:pt x="665516" y="784840"/>
                </a:lnTo>
                <a:lnTo>
                  <a:pt x="701609" y="758971"/>
                </a:lnTo>
                <a:lnTo>
                  <a:pt x="735133" y="728894"/>
                </a:lnTo>
                <a:lnTo>
                  <a:pt x="765720" y="694646"/>
                </a:lnTo>
                <a:lnTo>
                  <a:pt x="792343" y="657209"/>
                </a:lnTo>
                <a:lnTo>
                  <a:pt x="814245" y="617838"/>
                </a:lnTo>
                <a:lnTo>
                  <a:pt x="831472" y="576897"/>
                </a:lnTo>
                <a:lnTo>
                  <a:pt x="844071" y="534752"/>
                </a:lnTo>
                <a:lnTo>
                  <a:pt x="852086" y="491766"/>
                </a:lnTo>
                <a:lnTo>
                  <a:pt x="855565" y="448304"/>
                </a:lnTo>
                <a:lnTo>
                  <a:pt x="854552" y="404733"/>
                </a:lnTo>
                <a:lnTo>
                  <a:pt x="849095" y="361416"/>
                </a:lnTo>
                <a:lnTo>
                  <a:pt x="839239" y="318718"/>
                </a:lnTo>
                <a:lnTo>
                  <a:pt x="825030" y="277004"/>
                </a:lnTo>
                <a:lnTo>
                  <a:pt x="806515" y="236639"/>
                </a:lnTo>
                <a:lnTo>
                  <a:pt x="783739" y="197988"/>
                </a:lnTo>
                <a:lnTo>
                  <a:pt x="756748" y="161416"/>
                </a:lnTo>
                <a:lnTo>
                  <a:pt x="725589" y="127288"/>
                </a:lnTo>
                <a:lnTo>
                  <a:pt x="690307" y="95968"/>
                </a:lnTo>
                <a:lnTo>
                  <a:pt x="651942" y="68508"/>
                </a:lnTo>
                <a:lnTo>
                  <a:pt x="611752" y="45692"/>
                </a:lnTo>
                <a:lnTo>
                  <a:pt x="570102" y="27483"/>
                </a:lnTo>
                <a:lnTo>
                  <a:pt x="527360" y="13846"/>
                </a:lnTo>
                <a:lnTo>
                  <a:pt x="483892" y="4744"/>
                </a:lnTo>
                <a:lnTo>
                  <a:pt x="440064" y="141"/>
                </a:lnTo>
                <a:lnTo>
                  <a:pt x="396241" y="0"/>
                </a:lnTo>
                <a:lnTo>
                  <a:pt x="352791" y="4284"/>
                </a:lnTo>
                <a:lnTo>
                  <a:pt x="310080" y="12959"/>
                </a:lnTo>
                <a:lnTo>
                  <a:pt x="268474" y="25986"/>
                </a:lnTo>
                <a:lnTo>
                  <a:pt x="228339" y="43330"/>
                </a:lnTo>
                <a:lnTo>
                  <a:pt x="190042" y="64955"/>
                </a:lnTo>
                <a:lnTo>
                  <a:pt x="153949" y="90824"/>
                </a:lnTo>
                <a:lnTo>
                  <a:pt x="120425" y="120901"/>
                </a:lnTo>
                <a:lnTo>
                  <a:pt x="89838" y="155150"/>
                </a:lnTo>
                <a:close/>
              </a:path>
            </a:pathLst>
          </a:custGeom>
          <a:ln w="7349">
            <a:solidFill>
              <a:srgbClr val="C6B7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88136" y="0"/>
            <a:ext cx="8056245" cy="6858000"/>
          </a:xfrm>
          <a:custGeom>
            <a:avLst/>
            <a:gdLst/>
            <a:ahLst/>
            <a:cxnLst/>
            <a:rect l="l" t="t" r="r" b="b"/>
            <a:pathLst>
              <a:path w="8056245" h="6858000">
                <a:moveTo>
                  <a:pt x="0" y="6858000"/>
                </a:moveTo>
                <a:lnTo>
                  <a:pt x="8055863" y="6858000"/>
                </a:lnTo>
                <a:lnTo>
                  <a:pt x="8055863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35736" y="0"/>
            <a:ext cx="155447" cy="68580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05156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8000"/>
                </a:lnTo>
              </a:path>
            </a:pathLst>
          </a:custGeom>
          <a:ln w="7315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22782" y="1415033"/>
            <a:ext cx="210312" cy="21031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21892" y="1339596"/>
            <a:ext cx="304927" cy="28663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1325625" y="206451"/>
            <a:ext cx="7432675" cy="28911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310D04"/>
                </a:solidFill>
                <a:latin typeface="Arial"/>
                <a:cs typeface="Arial"/>
              </a:rPr>
              <a:t>The </a:t>
            </a:r>
            <a:r>
              <a:rPr sz="2800" dirty="0">
                <a:solidFill>
                  <a:srgbClr val="310D04"/>
                </a:solidFill>
                <a:latin typeface="Arial"/>
                <a:cs typeface="Arial"/>
              </a:rPr>
              <a:t>dynamic characteristics of </a:t>
            </a:r>
            <a:r>
              <a:rPr sz="2800" spc="-5" dirty="0">
                <a:solidFill>
                  <a:srgbClr val="310D04"/>
                </a:solidFill>
                <a:latin typeface="Arial"/>
                <a:cs typeface="Arial"/>
              </a:rPr>
              <a:t>a </a:t>
            </a:r>
            <a:r>
              <a:rPr sz="2800" dirty="0">
                <a:solidFill>
                  <a:srgbClr val="310D04"/>
                </a:solidFill>
                <a:latin typeface="Arial"/>
                <a:cs typeface="Arial"/>
              </a:rPr>
              <a:t>measurement  </a:t>
            </a:r>
            <a:r>
              <a:rPr sz="2800" spc="-5" dirty="0">
                <a:solidFill>
                  <a:srgbClr val="310D04"/>
                </a:solidFill>
                <a:latin typeface="Arial"/>
                <a:cs typeface="Arial"/>
              </a:rPr>
              <a:t>system </a:t>
            </a:r>
            <a:r>
              <a:rPr sz="2800" dirty="0">
                <a:solidFill>
                  <a:srgbClr val="310D04"/>
                </a:solidFill>
                <a:latin typeface="Arial"/>
                <a:cs typeface="Arial"/>
              </a:rPr>
              <a:t>are:</a:t>
            </a:r>
            <a:endParaRPr sz="2800">
              <a:latin typeface="Arial"/>
              <a:cs typeface="Arial"/>
            </a:endParaRPr>
          </a:p>
          <a:p>
            <a:pPr marL="525780" indent="-513715">
              <a:lnSpc>
                <a:spcPct val="100000"/>
              </a:lnSpc>
              <a:spcBef>
                <a:spcPts val="605"/>
              </a:spcBef>
              <a:buClr>
                <a:srgbClr val="3891A7"/>
              </a:buClr>
              <a:buSzPct val="80357"/>
              <a:buAutoNum type="arabicParenR"/>
              <a:tabLst>
                <a:tab pos="525780" algn="l"/>
                <a:tab pos="526415" algn="l"/>
              </a:tabLst>
            </a:pPr>
            <a:r>
              <a:rPr sz="2800" spc="-5" dirty="0">
                <a:solidFill>
                  <a:srgbClr val="310D04"/>
                </a:solidFill>
                <a:latin typeface="Arial"/>
                <a:cs typeface="Arial"/>
              </a:rPr>
              <a:t>Speed </a:t>
            </a:r>
            <a:r>
              <a:rPr sz="2800" dirty="0">
                <a:solidFill>
                  <a:srgbClr val="310D04"/>
                </a:solidFill>
                <a:latin typeface="Arial"/>
                <a:cs typeface="Arial"/>
              </a:rPr>
              <a:t>of</a:t>
            </a:r>
            <a:r>
              <a:rPr sz="2800" spc="15" dirty="0">
                <a:solidFill>
                  <a:srgbClr val="310D04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310D04"/>
                </a:solidFill>
                <a:latin typeface="Arial"/>
                <a:cs typeface="Arial"/>
              </a:rPr>
              <a:t>response</a:t>
            </a:r>
            <a:endParaRPr sz="2800">
              <a:latin typeface="Arial"/>
              <a:cs typeface="Arial"/>
            </a:endParaRPr>
          </a:p>
          <a:p>
            <a:pPr marL="525780" indent="-51371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80357"/>
              <a:buAutoNum type="arabicParenR"/>
              <a:tabLst>
                <a:tab pos="525780" algn="l"/>
                <a:tab pos="526415" algn="l"/>
              </a:tabLst>
            </a:pPr>
            <a:r>
              <a:rPr sz="2800" spc="-5" dirty="0">
                <a:solidFill>
                  <a:srgbClr val="310D04"/>
                </a:solidFill>
                <a:latin typeface="Arial"/>
                <a:cs typeface="Arial"/>
              </a:rPr>
              <a:t>Fidelity</a:t>
            </a:r>
            <a:endParaRPr sz="2800">
              <a:latin typeface="Arial"/>
              <a:cs typeface="Arial"/>
            </a:endParaRPr>
          </a:p>
          <a:p>
            <a:pPr marL="525780" indent="-51371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80357"/>
              <a:buAutoNum type="arabicParenR"/>
              <a:tabLst>
                <a:tab pos="525780" algn="l"/>
                <a:tab pos="526415" algn="l"/>
              </a:tabLst>
            </a:pPr>
            <a:r>
              <a:rPr sz="2800" dirty="0">
                <a:solidFill>
                  <a:srgbClr val="310D04"/>
                </a:solidFill>
                <a:latin typeface="Arial"/>
                <a:cs typeface="Arial"/>
              </a:rPr>
              <a:t>Lag</a:t>
            </a:r>
            <a:endParaRPr sz="2800">
              <a:latin typeface="Arial"/>
              <a:cs typeface="Arial"/>
            </a:endParaRPr>
          </a:p>
          <a:p>
            <a:pPr marL="525780" indent="-51371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80357"/>
              <a:buAutoNum type="arabicParenR"/>
              <a:tabLst>
                <a:tab pos="525780" algn="l"/>
                <a:tab pos="526415" algn="l"/>
              </a:tabLst>
            </a:pPr>
            <a:r>
              <a:rPr sz="2800" spc="-5" dirty="0">
                <a:solidFill>
                  <a:srgbClr val="310D04"/>
                </a:solidFill>
                <a:latin typeface="Arial"/>
                <a:cs typeface="Arial"/>
              </a:rPr>
              <a:t>Dynamic</a:t>
            </a:r>
            <a:r>
              <a:rPr sz="2800" spc="25" dirty="0">
                <a:solidFill>
                  <a:srgbClr val="310D04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310D04"/>
                </a:solidFill>
                <a:latin typeface="Arial"/>
                <a:cs typeface="Arial"/>
              </a:rPr>
              <a:t>error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15895" y="1054608"/>
            <a:ext cx="1089659" cy="10622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938272" y="1008888"/>
            <a:ext cx="5138928" cy="11369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522601" y="1150747"/>
            <a:ext cx="522795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56285" algn="l"/>
              </a:tabLst>
            </a:pPr>
            <a:r>
              <a:rPr spc="-5" dirty="0"/>
              <a:t>1)	Speed of</a:t>
            </a:r>
            <a:r>
              <a:rPr spc="-60" dirty="0"/>
              <a:t> </a:t>
            </a:r>
            <a:r>
              <a:rPr spc="-5" dirty="0"/>
              <a:t>Response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538986" y="2225167"/>
            <a:ext cx="6510655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894839" algn="l"/>
                <a:tab pos="3505835" algn="l"/>
                <a:tab pos="4030345" algn="l"/>
                <a:tab pos="4740910" algn="l"/>
                <a:tab pos="6240780" algn="l"/>
              </a:tabLst>
            </a:pP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in</a:t>
            </a: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s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tr</a:t>
            </a:r>
            <a:r>
              <a:rPr sz="2600" spc="-20" dirty="0">
                <a:solidFill>
                  <a:srgbClr val="310D04"/>
                </a:solidFill>
                <a:latin typeface="Arial"/>
                <a:cs typeface="Arial"/>
              </a:rPr>
              <a:t>u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me</a:t>
            </a: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n</a:t>
            </a:r>
            <a:r>
              <a:rPr sz="2600" spc="-20" dirty="0">
                <a:solidFill>
                  <a:srgbClr val="310D04"/>
                </a:solidFill>
                <a:latin typeface="Arial"/>
                <a:cs typeface="Arial"/>
              </a:rPr>
              <a:t>t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,	res</a:t>
            </a: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p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o</a:t>
            </a: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n</a:t>
            </a:r>
            <a:r>
              <a:rPr sz="2600" spc="-10" dirty="0">
                <a:solidFill>
                  <a:srgbClr val="310D04"/>
                </a:solidFill>
                <a:latin typeface="Arial"/>
                <a:cs typeface="Arial"/>
              </a:rPr>
              <a:t>d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s	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t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o	the	c</a:t>
            </a: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h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a</a:t>
            </a: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n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ges	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in</a:t>
            </a:r>
            <a:endParaRPr sz="2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38986" y="1828241"/>
            <a:ext cx="7225030" cy="8197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35585" marR="5080" indent="-235585" algn="r">
              <a:lnSpc>
                <a:spcPct val="100000"/>
              </a:lnSpc>
              <a:spcBef>
                <a:spcPts val="105"/>
              </a:spcBef>
              <a:buClr>
                <a:srgbClr val="3891A7"/>
              </a:buClr>
              <a:buSzPct val="75000"/>
              <a:buFont typeface="Wingdings"/>
              <a:buChar char=""/>
              <a:tabLst>
                <a:tab pos="235585" algn="l"/>
                <a:tab pos="639445" algn="l"/>
                <a:tab pos="1100455" algn="l"/>
                <a:tab pos="2409190" algn="l"/>
                <a:tab pos="2981325" algn="l"/>
                <a:tab pos="3663950" algn="l"/>
                <a:tab pos="4952365" algn="l"/>
                <a:tab pos="5761355" algn="l"/>
                <a:tab pos="6830059" algn="l"/>
              </a:tabLst>
            </a:pP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I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t	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i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s	def</a:t>
            </a: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i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ned	as	t</a:t>
            </a: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h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e	rapidity	with	which	an</a:t>
            </a:r>
            <a:endParaRPr sz="2600">
              <a:latin typeface="Arial"/>
              <a:cs typeface="Arial"/>
            </a:endParaRPr>
          </a:p>
          <a:p>
            <a:pPr marR="8890" algn="r">
              <a:lnSpc>
                <a:spcPct val="100000"/>
              </a:lnSpc>
              <a:spcBef>
                <a:spcPts val="5"/>
              </a:spcBef>
            </a:pP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t</a:t>
            </a:r>
            <a:r>
              <a:rPr sz="2600" spc="10" dirty="0">
                <a:solidFill>
                  <a:srgbClr val="310D04"/>
                </a:solidFill>
                <a:latin typeface="Arial"/>
                <a:cs typeface="Arial"/>
              </a:rPr>
              <a:t>h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e</a:t>
            </a:r>
            <a:endParaRPr sz="26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dirty="0"/>
              <a:t>measured</a:t>
            </a:r>
            <a:r>
              <a:rPr spc="-20" dirty="0"/>
              <a:t> quantity.</a:t>
            </a:r>
          </a:p>
          <a:p>
            <a:pPr marL="248285" indent="-23558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5000"/>
              <a:buFont typeface="Wingdings"/>
              <a:buChar char=""/>
              <a:tabLst>
                <a:tab pos="248285" algn="l"/>
              </a:tabLst>
            </a:pPr>
            <a:r>
              <a:rPr spc="-5" dirty="0"/>
              <a:t>It </a:t>
            </a:r>
            <a:r>
              <a:rPr dirty="0"/>
              <a:t>shows how active and fast the system</a:t>
            </a:r>
            <a:r>
              <a:rPr spc="-40" dirty="0"/>
              <a:t> </a:t>
            </a:r>
            <a:r>
              <a:rPr dirty="0"/>
              <a:t>is.</a:t>
            </a:r>
          </a:p>
          <a:p>
            <a:pPr marL="248285" indent="-236220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5000"/>
              <a:buFont typeface="Wingdings"/>
              <a:buChar char=""/>
              <a:tabLst>
                <a:tab pos="248920" algn="l"/>
              </a:tabLst>
            </a:pPr>
            <a:r>
              <a:rPr dirty="0"/>
              <a:t>Speed measuring</a:t>
            </a:r>
            <a:r>
              <a:rPr spc="-35" dirty="0"/>
              <a:t> </a:t>
            </a:r>
            <a:r>
              <a:rPr dirty="0"/>
              <a:t>instruments:-</a:t>
            </a:r>
          </a:p>
        </p:txBody>
      </p:sp>
      <p:sp>
        <p:nvSpPr>
          <p:cNvPr id="8" name="object 8"/>
          <p:cNvSpPr/>
          <p:nvPr/>
        </p:nvSpPr>
        <p:spPr>
          <a:xfrm>
            <a:off x="5410200" y="4378452"/>
            <a:ext cx="2895600" cy="21427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13916" y="854963"/>
            <a:ext cx="7043928" cy="13594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07235" y="1025778"/>
            <a:ext cx="625856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-5" dirty="0"/>
              <a:t>1.Static</a:t>
            </a:r>
            <a:r>
              <a:rPr sz="4800" spc="5" dirty="0"/>
              <a:t> </a:t>
            </a:r>
            <a:r>
              <a:rPr sz="4800" spc="-5" dirty="0"/>
              <a:t>Characteristics</a:t>
            </a:r>
            <a:endParaRPr sz="4800"/>
          </a:p>
        </p:txBody>
      </p:sp>
      <p:sp>
        <p:nvSpPr>
          <p:cNvPr id="4" name="object 4"/>
          <p:cNvSpPr txBox="1"/>
          <p:nvPr/>
        </p:nvSpPr>
        <p:spPr>
          <a:xfrm>
            <a:off x="1538986" y="1825193"/>
            <a:ext cx="560895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5780" indent="-513715">
              <a:lnSpc>
                <a:spcPct val="100000"/>
              </a:lnSpc>
              <a:spcBef>
                <a:spcPts val="105"/>
              </a:spcBef>
              <a:buClr>
                <a:srgbClr val="3891A7"/>
              </a:buClr>
              <a:buSzPct val="79687"/>
              <a:buFont typeface="Wingdings"/>
              <a:buChar char=""/>
              <a:tabLst>
                <a:tab pos="525780" algn="l"/>
                <a:tab pos="526415" algn="l"/>
                <a:tab pos="1638935" algn="l"/>
                <a:tab pos="2999740" algn="l"/>
              </a:tabLst>
            </a:pPr>
            <a:r>
              <a:rPr sz="3200" dirty="0">
                <a:solidFill>
                  <a:srgbClr val="310D04"/>
                </a:solidFill>
                <a:latin typeface="Arial"/>
                <a:cs typeface="Arial"/>
              </a:rPr>
              <a:t>The	</a:t>
            </a:r>
            <a:r>
              <a:rPr sz="3200" spc="-5" dirty="0">
                <a:solidFill>
                  <a:srgbClr val="310D04"/>
                </a:solidFill>
                <a:latin typeface="Arial"/>
                <a:cs typeface="Arial"/>
              </a:rPr>
              <a:t>static	characteristics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52573" y="1825193"/>
            <a:ext cx="6709409" cy="10026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5482590">
              <a:lnSpc>
                <a:spcPct val="100000"/>
              </a:lnSpc>
              <a:spcBef>
                <a:spcPts val="105"/>
              </a:spcBef>
              <a:tabLst>
                <a:tab pos="2388870" algn="l"/>
                <a:tab pos="3455670" algn="l"/>
                <a:tab pos="5424805" algn="l"/>
                <a:tab pos="6245225" algn="l"/>
              </a:tabLst>
            </a:pPr>
            <a:r>
              <a:rPr sz="3200" spc="-5" dirty="0">
                <a:solidFill>
                  <a:srgbClr val="310D04"/>
                </a:solidFill>
                <a:latin typeface="Arial"/>
                <a:cs typeface="Arial"/>
              </a:rPr>
              <a:t>o</a:t>
            </a:r>
            <a:r>
              <a:rPr sz="3200" dirty="0">
                <a:solidFill>
                  <a:srgbClr val="310D04"/>
                </a:solidFill>
                <a:latin typeface="Arial"/>
                <a:cs typeface="Arial"/>
              </a:rPr>
              <a:t>f	</a:t>
            </a:r>
            <a:r>
              <a:rPr sz="3200" spc="-10" dirty="0">
                <a:solidFill>
                  <a:srgbClr val="310D04"/>
                </a:solidFill>
                <a:latin typeface="Arial"/>
                <a:cs typeface="Arial"/>
              </a:rPr>
              <a:t>an  </a:t>
            </a:r>
            <a:r>
              <a:rPr sz="3200" dirty="0">
                <a:solidFill>
                  <a:srgbClr val="310D04"/>
                </a:solidFill>
                <a:latin typeface="Arial"/>
                <a:cs typeface="Arial"/>
              </a:rPr>
              <a:t>instr</a:t>
            </a:r>
            <a:r>
              <a:rPr sz="3200" spc="-10" dirty="0">
                <a:solidFill>
                  <a:srgbClr val="310D04"/>
                </a:solidFill>
                <a:latin typeface="Arial"/>
                <a:cs typeface="Arial"/>
              </a:rPr>
              <a:t>u</a:t>
            </a:r>
            <a:r>
              <a:rPr sz="3200" dirty="0">
                <a:solidFill>
                  <a:srgbClr val="310D04"/>
                </a:solidFill>
                <a:latin typeface="Arial"/>
                <a:cs typeface="Arial"/>
              </a:rPr>
              <a:t>m</a:t>
            </a:r>
            <a:r>
              <a:rPr sz="3200" spc="-25" dirty="0">
                <a:solidFill>
                  <a:srgbClr val="310D04"/>
                </a:solidFill>
                <a:latin typeface="Arial"/>
                <a:cs typeface="Arial"/>
              </a:rPr>
              <a:t>e</a:t>
            </a:r>
            <a:r>
              <a:rPr sz="3200" dirty="0">
                <a:solidFill>
                  <a:srgbClr val="310D04"/>
                </a:solidFill>
                <a:latin typeface="Arial"/>
                <a:cs typeface="Arial"/>
              </a:rPr>
              <a:t>nt	are	re</a:t>
            </a:r>
            <a:r>
              <a:rPr sz="3200" spc="-10" dirty="0">
                <a:solidFill>
                  <a:srgbClr val="310D04"/>
                </a:solidFill>
                <a:latin typeface="Arial"/>
                <a:cs typeface="Arial"/>
              </a:rPr>
              <a:t>q</a:t>
            </a:r>
            <a:r>
              <a:rPr sz="3200" dirty="0">
                <a:solidFill>
                  <a:srgbClr val="310D04"/>
                </a:solidFill>
                <a:latin typeface="Arial"/>
                <a:cs typeface="Arial"/>
              </a:rPr>
              <a:t>ui</a:t>
            </a:r>
            <a:r>
              <a:rPr sz="3200" spc="-20" dirty="0">
                <a:solidFill>
                  <a:srgbClr val="310D04"/>
                </a:solidFill>
                <a:latin typeface="Arial"/>
                <a:cs typeface="Arial"/>
              </a:rPr>
              <a:t>r</a:t>
            </a:r>
            <a:r>
              <a:rPr sz="3200" dirty="0">
                <a:solidFill>
                  <a:srgbClr val="310D04"/>
                </a:solidFill>
                <a:latin typeface="Arial"/>
                <a:cs typeface="Arial"/>
              </a:rPr>
              <a:t>ed	</a:t>
            </a:r>
            <a:r>
              <a:rPr sz="3200" spc="-5" dirty="0">
                <a:solidFill>
                  <a:srgbClr val="310D04"/>
                </a:solidFill>
                <a:latin typeface="Arial"/>
                <a:cs typeface="Arial"/>
              </a:rPr>
              <a:t>t</a:t>
            </a:r>
            <a:r>
              <a:rPr sz="3200" dirty="0">
                <a:solidFill>
                  <a:srgbClr val="310D04"/>
                </a:solidFill>
                <a:latin typeface="Arial"/>
                <a:cs typeface="Arial"/>
              </a:rPr>
              <a:t>o	</a:t>
            </a:r>
            <a:r>
              <a:rPr sz="3200" spc="-10" dirty="0">
                <a:solidFill>
                  <a:srgbClr val="310D04"/>
                </a:solidFill>
                <a:latin typeface="Arial"/>
                <a:cs typeface="Arial"/>
              </a:rPr>
              <a:t>be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38986" y="2801238"/>
            <a:ext cx="7225665" cy="35166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5780" marR="8255" algn="just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solidFill>
                  <a:srgbClr val="310D04"/>
                </a:solidFill>
                <a:latin typeface="Arial"/>
                <a:cs typeface="Arial"/>
              </a:rPr>
              <a:t>considered </a:t>
            </a:r>
            <a:r>
              <a:rPr sz="3200" dirty="0">
                <a:solidFill>
                  <a:srgbClr val="310D04"/>
                </a:solidFill>
                <a:latin typeface="Arial"/>
                <a:cs typeface="Arial"/>
              </a:rPr>
              <a:t>for </a:t>
            </a:r>
            <a:r>
              <a:rPr sz="3200" spc="-5" dirty="0">
                <a:solidFill>
                  <a:srgbClr val="310D04"/>
                </a:solidFill>
                <a:latin typeface="Arial"/>
                <a:cs typeface="Arial"/>
              </a:rPr>
              <a:t>the instruments which  measure unvarying process  conditions.</a:t>
            </a:r>
            <a:endParaRPr sz="3200">
              <a:latin typeface="Arial"/>
              <a:cs typeface="Arial"/>
            </a:endParaRPr>
          </a:p>
          <a:p>
            <a:pPr marL="525780" marR="5080" indent="-513715" algn="just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9687"/>
              <a:buFont typeface="Wingdings"/>
              <a:buChar char=""/>
              <a:tabLst>
                <a:tab pos="526415" algn="l"/>
              </a:tabLst>
            </a:pPr>
            <a:r>
              <a:rPr sz="3200" dirty="0">
                <a:solidFill>
                  <a:srgbClr val="310D04"/>
                </a:solidFill>
                <a:latin typeface="Arial"/>
                <a:cs typeface="Arial"/>
              </a:rPr>
              <a:t>The </a:t>
            </a:r>
            <a:r>
              <a:rPr sz="3200" spc="-5" dirty="0">
                <a:solidFill>
                  <a:srgbClr val="310D04"/>
                </a:solidFill>
                <a:latin typeface="Arial"/>
                <a:cs typeface="Arial"/>
              </a:rPr>
              <a:t>static characteristics </a:t>
            </a:r>
            <a:r>
              <a:rPr sz="3200" dirty="0">
                <a:solidFill>
                  <a:srgbClr val="310D04"/>
                </a:solidFill>
                <a:latin typeface="Arial"/>
                <a:cs typeface="Arial"/>
              </a:rPr>
              <a:t>are </a:t>
            </a:r>
            <a:r>
              <a:rPr sz="3200" spc="-5" dirty="0">
                <a:solidFill>
                  <a:srgbClr val="310D04"/>
                </a:solidFill>
                <a:latin typeface="Arial"/>
                <a:cs typeface="Arial"/>
              </a:rPr>
              <a:t>defined  for the instruments which measure  quantities </a:t>
            </a:r>
            <a:r>
              <a:rPr sz="3200" dirty="0">
                <a:solidFill>
                  <a:srgbClr val="310D04"/>
                </a:solidFill>
                <a:latin typeface="Arial"/>
                <a:cs typeface="Arial"/>
              </a:rPr>
              <a:t>which </a:t>
            </a:r>
            <a:r>
              <a:rPr sz="3200" spc="-5" dirty="0">
                <a:solidFill>
                  <a:srgbClr val="310D04"/>
                </a:solidFill>
                <a:latin typeface="Arial"/>
                <a:cs typeface="Arial"/>
              </a:rPr>
              <a:t>do not vary </a:t>
            </a:r>
            <a:r>
              <a:rPr sz="3200" dirty="0">
                <a:solidFill>
                  <a:srgbClr val="310D04"/>
                </a:solidFill>
                <a:latin typeface="Arial"/>
                <a:cs typeface="Arial"/>
              </a:rPr>
              <a:t>with  </a:t>
            </a:r>
            <a:r>
              <a:rPr sz="3200" spc="-5" dirty="0">
                <a:solidFill>
                  <a:srgbClr val="310D04"/>
                </a:solidFill>
                <a:latin typeface="Arial"/>
                <a:cs typeface="Arial"/>
              </a:rPr>
              <a:t>time.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94176" y="1008888"/>
            <a:ext cx="2881883" cy="11369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022597" y="1150747"/>
            <a:ext cx="222694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2)</a:t>
            </a:r>
            <a:r>
              <a:rPr spc="-55" dirty="0"/>
              <a:t> </a:t>
            </a:r>
            <a:r>
              <a:rPr spc="-5" dirty="0"/>
              <a:t>Fidelity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538986" y="1828241"/>
            <a:ext cx="2345690" cy="422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8285" indent="-235585">
              <a:lnSpc>
                <a:spcPct val="100000"/>
              </a:lnSpc>
              <a:spcBef>
                <a:spcPts val="105"/>
              </a:spcBef>
              <a:buClr>
                <a:srgbClr val="3891A7"/>
              </a:buClr>
              <a:buSzPct val="75000"/>
              <a:buFont typeface="Wingdings"/>
              <a:buChar char=""/>
              <a:tabLst>
                <a:tab pos="248285" algn="l"/>
                <a:tab pos="718185" algn="l"/>
                <a:tab pos="1245870" algn="l"/>
              </a:tabLst>
            </a:pP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I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t	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i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s	def</a:t>
            </a: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i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ned</a:t>
            </a:r>
            <a:endParaRPr sz="2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148454" y="1828241"/>
            <a:ext cx="4615180" cy="422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649605" algn="l"/>
                <a:tab pos="1397635" algn="l"/>
                <a:tab pos="2717800" algn="l"/>
                <a:tab pos="3281679" algn="l"/>
                <a:tab pos="4417695" algn="l"/>
              </a:tabLst>
            </a:pP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a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s	the	de</a:t>
            </a: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g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ree	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t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o	which	a</a:t>
            </a:r>
            <a:endParaRPr sz="2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38986" y="2225167"/>
            <a:ext cx="7223125" cy="1214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measurement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system is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capable of faithfully  reproducing the changes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in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input, without</a:t>
            </a:r>
            <a:r>
              <a:rPr sz="2600" spc="615" dirty="0">
                <a:solidFill>
                  <a:srgbClr val="310D04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any  dynamic</a:t>
            </a:r>
            <a:r>
              <a:rPr sz="2600" spc="-20" dirty="0">
                <a:solidFill>
                  <a:srgbClr val="310D04"/>
                </a:solidFill>
                <a:latin typeface="Arial"/>
                <a:cs typeface="Arial"/>
              </a:rPr>
              <a:t> </a:t>
            </a:r>
            <a:r>
              <a:rPr sz="2600" spc="-25" dirty="0">
                <a:solidFill>
                  <a:srgbClr val="310D04"/>
                </a:solidFill>
                <a:latin typeface="Arial"/>
                <a:cs typeface="Arial"/>
              </a:rPr>
              <a:t>error.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146803" y="320040"/>
            <a:ext cx="1976627" cy="11369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3)Lag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325625" y="1081786"/>
            <a:ext cx="7437755" cy="5160010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12700" marR="6350">
              <a:lnSpc>
                <a:spcPts val="2810"/>
              </a:lnSpc>
              <a:spcBef>
                <a:spcPts val="455"/>
              </a:spcBef>
              <a:buClr>
                <a:srgbClr val="3891A7"/>
              </a:buClr>
              <a:buSzPct val="75000"/>
              <a:buFont typeface="Wingdings"/>
              <a:buChar char=""/>
              <a:tabLst>
                <a:tab pos="248285" algn="l"/>
              </a:tabLst>
            </a:pP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Every system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requires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its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own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time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to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respond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to 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the changes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in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input. This time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is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called as</a:t>
            </a:r>
            <a:r>
              <a:rPr sz="2600" spc="-70" dirty="0">
                <a:solidFill>
                  <a:srgbClr val="310D04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lag.</a:t>
            </a:r>
            <a:endParaRPr sz="2600">
              <a:latin typeface="Arial"/>
              <a:cs typeface="Arial"/>
            </a:endParaRPr>
          </a:p>
          <a:p>
            <a:pPr marL="12700" marR="8890">
              <a:lnSpc>
                <a:spcPts val="2810"/>
              </a:lnSpc>
              <a:spcBef>
                <a:spcPts val="600"/>
              </a:spcBef>
              <a:buClr>
                <a:srgbClr val="3891A7"/>
              </a:buClr>
              <a:buSzPct val="75000"/>
              <a:buFont typeface="Wingdings"/>
              <a:buChar char=""/>
              <a:tabLst>
                <a:tab pos="248285" algn="l"/>
                <a:tab pos="585470" algn="l"/>
                <a:tab pos="979805" algn="l"/>
                <a:tab pos="2223770" algn="l"/>
                <a:tab pos="2729865" algn="l"/>
                <a:tab pos="3345815" algn="l"/>
                <a:tab pos="5083810" algn="l"/>
                <a:tab pos="5533390" algn="l"/>
                <a:tab pos="6546850" algn="l"/>
                <a:tab pos="6960234" algn="l"/>
              </a:tabLst>
            </a:pP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I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t	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i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s	d</a:t>
            </a: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e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fi</a:t>
            </a: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n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ed	as	the	retardation	or	d</a:t>
            </a: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e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la</a:t>
            </a:r>
            <a:r>
              <a:rPr sz="2600" spc="-200" dirty="0">
                <a:solidFill>
                  <a:srgbClr val="310D04"/>
                </a:solidFill>
                <a:latin typeface="Arial"/>
                <a:cs typeface="Arial"/>
              </a:rPr>
              <a:t>y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,	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i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n	the  response of a system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to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the changes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in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the</a:t>
            </a:r>
            <a:r>
              <a:rPr sz="2600" spc="10" dirty="0">
                <a:solidFill>
                  <a:srgbClr val="310D04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input.</a:t>
            </a:r>
            <a:endParaRPr sz="2600">
              <a:latin typeface="Arial"/>
              <a:cs typeface="Arial"/>
            </a:endParaRPr>
          </a:p>
          <a:p>
            <a:pPr marL="248285" indent="-235585">
              <a:lnSpc>
                <a:spcPct val="100000"/>
              </a:lnSpc>
              <a:spcBef>
                <a:spcPts val="244"/>
              </a:spcBef>
              <a:buClr>
                <a:srgbClr val="3891A7"/>
              </a:buClr>
              <a:buSzPct val="75000"/>
              <a:buFont typeface="Wingdings"/>
              <a:buChar char=""/>
              <a:tabLst>
                <a:tab pos="248285" algn="l"/>
              </a:tabLst>
            </a:pP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The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lags are of two</a:t>
            </a:r>
            <a:r>
              <a:rPr sz="2600" spc="-30" dirty="0">
                <a:solidFill>
                  <a:srgbClr val="310D04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types:</a:t>
            </a:r>
            <a:endParaRPr sz="2600">
              <a:latin typeface="Arial"/>
              <a:cs typeface="Arial"/>
            </a:endParaRPr>
          </a:p>
          <a:p>
            <a:pPr marL="563880" indent="-551815">
              <a:lnSpc>
                <a:spcPct val="100000"/>
              </a:lnSpc>
              <a:spcBef>
                <a:spcPts val="285"/>
              </a:spcBef>
              <a:buAutoNum type="arabicPeriod"/>
              <a:tabLst>
                <a:tab pos="563880" algn="l"/>
                <a:tab pos="564515" algn="l"/>
              </a:tabLst>
            </a:pPr>
            <a:r>
              <a:rPr sz="2600" b="1" dirty="0">
                <a:solidFill>
                  <a:srgbClr val="310D04"/>
                </a:solidFill>
                <a:latin typeface="Arial"/>
                <a:cs typeface="Arial"/>
              </a:rPr>
              <a:t>Retardation</a:t>
            </a:r>
            <a:r>
              <a:rPr sz="2600" b="1" spc="-25" dirty="0">
                <a:solidFill>
                  <a:srgbClr val="310D04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310D04"/>
                </a:solidFill>
                <a:latin typeface="Arial"/>
                <a:cs typeface="Arial"/>
              </a:rPr>
              <a:t>lag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:</a:t>
            </a:r>
            <a:endParaRPr sz="2600">
              <a:latin typeface="Arial"/>
              <a:cs typeface="Arial"/>
            </a:endParaRPr>
          </a:p>
          <a:p>
            <a:pPr marL="525780" marR="5080" indent="373380" algn="just">
              <a:lnSpc>
                <a:spcPts val="2810"/>
              </a:lnSpc>
              <a:spcBef>
                <a:spcPts val="640"/>
              </a:spcBef>
            </a:pP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As soon as there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is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a changes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in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the  measured </a:t>
            </a:r>
            <a:r>
              <a:rPr sz="2600" spc="-20" dirty="0">
                <a:solidFill>
                  <a:srgbClr val="310D04"/>
                </a:solidFill>
                <a:latin typeface="Arial"/>
                <a:cs typeface="Arial"/>
              </a:rPr>
              <a:t>quantity,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the measurement system  begins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to</a:t>
            </a: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respond.</a:t>
            </a:r>
            <a:endParaRPr sz="2600">
              <a:latin typeface="Arial"/>
              <a:cs typeface="Arial"/>
            </a:endParaRPr>
          </a:p>
          <a:p>
            <a:pPr marL="657225" indent="-645160" algn="just">
              <a:lnSpc>
                <a:spcPct val="100000"/>
              </a:lnSpc>
              <a:spcBef>
                <a:spcPts val="245"/>
              </a:spcBef>
              <a:buAutoNum type="arabicPeriod" startAt="2"/>
              <a:tabLst>
                <a:tab pos="657860" algn="l"/>
              </a:tabLst>
            </a:pPr>
            <a:r>
              <a:rPr sz="2600" b="1" spc="-10" dirty="0">
                <a:solidFill>
                  <a:srgbClr val="310D04"/>
                </a:solidFill>
                <a:latin typeface="Arial"/>
                <a:cs typeface="Arial"/>
              </a:rPr>
              <a:t>Time </a:t>
            </a:r>
            <a:r>
              <a:rPr sz="2600" b="1" spc="-5" dirty="0">
                <a:solidFill>
                  <a:srgbClr val="310D04"/>
                </a:solidFill>
                <a:latin typeface="Arial"/>
                <a:cs typeface="Arial"/>
              </a:rPr>
              <a:t>delay:</a:t>
            </a:r>
            <a:endParaRPr sz="2600">
              <a:latin typeface="Arial"/>
              <a:cs typeface="Arial"/>
            </a:endParaRPr>
          </a:p>
          <a:p>
            <a:pPr marL="525780" marR="5715" indent="373380" algn="just">
              <a:lnSpc>
                <a:spcPts val="2810"/>
              </a:lnSpc>
              <a:spcBef>
                <a:spcPts val="640"/>
              </a:spcBef>
            </a:pP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The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response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of the measurement system  starts after a </a:t>
            </a: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dead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time, </a:t>
            </a: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once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the input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is 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applied.They cause dynamic</a:t>
            </a:r>
            <a:r>
              <a:rPr sz="2600" spc="-65" dirty="0">
                <a:solidFill>
                  <a:srgbClr val="310D04"/>
                </a:solidFill>
                <a:latin typeface="Arial"/>
                <a:cs typeface="Arial"/>
              </a:rPr>
              <a:t> </a:t>
            </a:r>
            <a:r>
              <a:rPr sz="2600" spc="-25" dirty="0">
                <a:solidFill>
                  <a:srgbClr val="310D04"/>
                </a:solidFill>
                <a:latin typeface="Arial"/>
                <a:cs typeface="Arial"/>
              </a:rPr>
              <a:t>error.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74848" y="1008888"/>
            <a:ext cx="4465320" cy="11369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02889" y="1150747"/>
            <a:ext cx="3665854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4)Dynamic</a:t>
            </a:r>
            <a:r>
              <a:rPr spc="-40" dirty="0"/>
              <a:t> </a:t>
            </a:r>
            <a:r>
              <a:rPr spc="-5" dirty="0"/>
              <a:t>error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538986" y="1828241"/>
            <a:ext cx="7225665" cy="16122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  <a:buClr>
                <a:srgbClr val="3891A7"/>
              </a:buClr>
              <a:buSzPct val="75000"/>
              <a:buFont typeface="Wingdings"/>
              <a:buChar char=""/>
              <a:tabLst>
                <a:tab pos="248285" algn="l"/>
              </a:tabLst>
            </a:pP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It is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the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difference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between the true value of  the quantity that is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to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be measured, changing  with time and the measured value,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if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no static  error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is</a:t>
            </a:r>
            <a:r>
              <a:rPr sz="2600" spc="-20" dirty="0">
                <a:solidFill>
                  <a:srgbClr val="310D04"/>
                </a:solidFill>
                <a:latin typeface="Arial"/>
                <a:cs typeface="Arial"/>
              </a:rPr>
              <a:t> </a:t>
            </a: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assumed.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4588" y="0"/>
            <a:ext cx="7655052" cy="6187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94588" y="91439"/>
            <a:ext cx="1697736" cy="11369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912620" y="91439"/>
            <a:ext cx="848868" cy="113690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222044" y="232917"/>
            <a:ext cx="121285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are</a:t>
            </a:r>
            <a:r>
              <a:rPr spc="-75" dirty="0"/>
              <a:t> </a:t>
            </a:r>
            <a:r>
              <a:rPr dirty="0"/>
              <a:t>:-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538986" y="894334"/>
            <a:ext cx="2673985" cy="53600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25780" indent="-513715">
              <a:lnSpc>
                <a:spcPct val="100000"/>
              </a:lnSpc>
              <a:spcBef>
                <a:spcPts val="95"/>
              </a:spcBef>
              <a:buClr>
                <a:srgbClr val="3891A7"/>
              </a:buClr>
              <a:buSzPct val="80000"/>
              <a:buAutoNum type="arabicPeriod"/>
              <a:tabLst>
                <a:tab pos="525780" algn="l"/>
                <a:tab pos="526415" algn="l"/>
              </a:tabLst>
            </a:pPr>
            <a:r>
              <a:rPr sz="2500" spc="-5" dirty="0">
                <a:solidFill>
                  <a:srgbClr val="310D04"/>
                </a:solidFill>
                <a:latin typeface="Arial"/>
                <a:cs typeface="Arial"/>
              </a:rPr>
              <a:t>Accuracy</a:t>
            </a:r>
            <a:endParaRPr sz="2500">
              <a:latin typeface="Arial"/>
              <a:cs typeface="Arial"/>
            </a:endParaRPr>
          </a:p>
          <a:p>
            <a:pPr marL="525780" indent="-513715">
              <a:lnSpc>
                <a:spcPct val="100000"/>
              </a:lnSpc>
              <a:buClr>
                <a:srgbClr val="3891A7"/>
              </a:buClr>
              <a:buSzPct val="80000"/>
              <a:buAutoNum type="arabicPeriod"/>
              <a:tabLst>
                <a:tab pos="525780" algn="l"/>
                <a:tab pos="526415" algn="l"/>
              </a:tabLst>
            </a:pPr>
            <a:r>
              <a:rPr sz="2500" spc="-5" dirty="0">
                <a:solidFill>
                  <a:srgbClr val="310D04"/>
                </a:solidFill>
                <a:latin typeface="Arial"/>
                <a:cs typeface="Arial"/>
              </a:rPr>
              <a:t>Sensitivity</a:t>
            </a:r>
            <a:endParaRPr sz="2500">
              <a:latin typeface="Arial"/>
              <a:cs typeface="Arial"/>
            </a:endParaRPr>
          </a:p>
          <a:p>
            <a:pPr marL="525780" indent="-513715">
              <a:lnSpc>
                <a:spcPct val="100000"/>
              </a:lnSpc>
              <a:buClr>
                <a:srgbClr val="3891A7"/>
              </a:buClr>
              <a:buSzPct val="80000"/>
              <a:buAutoNum type="arabicPeriod"/>
              <a:tabLst>
                <a:tab pos="525780" algn="l"/>
                <a:tab pos="526415" algn="l"/>
              </a:tabLst>
            </a:pPr>
            <a:r>
              <a:rPr sz="2500" spc="-5" dirty="0">
                <a:solidFill>
                  <a:srgbClr val="310D04"/>
                </a:solidFill>
                <a:latin typeface="Arial"/>
                <a:cs typeface="Arial"/>
              </a:rPr>
              <a:t>Reproducibility</a:t>
            </a:r>
            <a:endParaRPr sz="2500">
              <a:latin typeface="Arial"/>
              <a:cs typeface="Arial"/>
            </a:endParaRPr>
          </a:p>
          <a:p>
            <a:pPr marL="525780" indent="-513715">
              <a:lnSpc>
                <a:spcPct val="100000"/>
              </a:lnSpc>
              <a:buClr>
                <a:srgbClr val="3891A7"/>
              </a:buClr>
              <a:buSzPct val="80000"/>
              <a:buAutoNum type="arabicPeriod"/>
              <a:tabLst>
                <a:tab pos="525780" algn="l"/>
                <a:tab pos="526415" algn="l"/>
              </a:tabLst>
            </a:pPr>
            <a:r>
              <a:rPr sz="2500" spc="-5" dirty="0">
                <a:solidFill>
                  <a:srgbClr val="310D04"/>
                </a:solidFill>
                <a:latin typeface="Arial"/>
                <a:cs typeface="Arial"/>
              </a:rPr>
              <a:t>Drift</a:t>
            </a:r>
            <a:endParaRPr sz="2500">
              <a:latin typeface="Arial"/>
              <a:cs typeface="Arial"/>
            </a:endParaRPr>
          </a:p>
          <a:p>
            <a:pPr marL="525780" indent="-513715">
              <a:lnSpc>
                <a:spcPct val="100000"/>
              </a:lnSpc>
              <a:buClr>
                <a:srgbClr val="3891A7"/>
              </a:buClr>
              <a:buSzPct val="80000"/>
              <a:buAutoNum type="arabicPeriod"/>
              <a:tabLst>
                <a:tab pos="525780" algn="l"/>
                <a:tab pos="526415" algn="l"/>
              </a:tabLst>
            </a:pPr>
            <a:r>
              <a:rPr sz="2500" spc="-5" dirty="0">
                <a:solidFill>
                  <a:srgbClr val="310D04"/>
                </a:solidFill>
                <a:latin typeface="Arial"/>
                <a:cs typeface="Arial"/>
              </a:rPr>
              <a:t>Static</a:t>
            </a:r>
            <a:r>
              <a:rPr sz="2500" spc="-65" dirty="0">
                <a:solidFill>
                  <a:srgbClr val="310D04"/>
                </a:solidFill>
                <a:latin typeface="Arial"/>
                <a:cs typeface="Arial"/>
              </a:rPr>
              <a:t> </a:t>
            </a:r>
            <a:r>
              <a:rPr sz="2500" spc="-5" dirty="0">
                <a:solidFill>
                  <a:srgbClr val="310D04"/>
                </a:solidFill>
                <a:latin typeface="Arial"/>
                <a:cs typeface="Arial"/>
              </a:rPr>
              <a:t>error</a:t>
            </a:r>
            <a:endParaRPr sz="2500">
              <a:latin typeface="Arial"/>
              <a:cs typeface="Arial"/>
            </a:endParaRPr>
          </a:p>
          <a:p>
            <a:pPr marL="525780" indent="-513715">
              <a:lnSpc>
                <a:spcPct val="100000"/>
              </a:lnSpc>
              <a:buClr>
                <a:srgbClr val="3891A7"/>
              </a:buClr>
              <a:buSzPct val="80000"/>
              <a:buAutoNum type="arabicPeriod"/>
              <a:tabLst>
                <a:tab pos="525780" algn="l"/>
                <a:tab pos="526415" algn="l"/>
              </a:tabLst>
            </a:pPr>
            <a:r>
              <a:rPr sz="2500" spc="-5" dirty="0">
                <a:solidFill>
                  <a:srgbClr val="310D04"/>
                </a:solidFill>
                <a:latin typeface="Arial"/>
                <a:cs typeface="Arial"/>
              </a:rPr>
              <a:t>Dead</a:t>
            </a:r>
            <a:r>
              <a:rPr sz="2500" spc="-85" dirty="0">
                <a:solidFill>
                  <a:srgbClr val="310D04"/>
                </a:solidFill>
                <a:latin typeface="Arial"/>
                <a:cs typeface="Arial"/>
              </a:rPr>
              <a:t> </a:t>
            </a:r>
            <a:r>
              <a:rPr sz="2500" spc="-5" dirty="0">
                <a:solidFill>
                  <a:srgbClr val="310D04"/>
                </a:solidFill>
                <a:latin typeface="Arial"/>
                <a:cs typeface="Arial"/>
              </a:rPr>
              <a:t>zone</a:t>
            </a:r>
            <a:endParaRPr sz="2500">
              <a:latin typeface="Arial"/>
              <a:cs typeface="Arial"/>
            </a:endParaRPr>
          </a:p>
          <a:p>
            <a:pPr marL="525780" indent="-513715">
              <a:lnSpc>
                <a:spcPct val="100000"/>
              </a:lnSpc>
              <a:buClr>
                <a:srgbClr val="3891A7"/>
              </a:buClr>
              <a:buSzPct val="80000"/>
              <a:buAutoNum type="arabicPeriod"/>
              <a:tabLst>
                <a:tab pos="525780" algn="l"/>
                <a:tab pos="526415" algn="l"/>
              </a:tabLst>
            </a:pPr>
            <a:r>
              <a:rPr sz="2500" spc="-5" dirty="0">
                <a:solidFill>
                  <a:srgbClr val="310D04"/>
                </a:solidFill>
                <a:latin typeface="Arial"/>
                <a:cs typeface="Arial"/>
              </a:rPr>
              <a:t>Precision</a:t>
            </a:r>
            <a:endParaRPr sz="2500">
              <a:latin typeface="Arial"/>
              <a:cs typeface="Arial"/>
            </a:endParaRPr>
          </a:p>
          <a:p>
            <a:pPr marL="525780" indent="-513715">
              <a:lnSpc>
                <a:spcPct val="100000"/>
              </a:lnSpc>
              <a:spcBef>
                <a:spcPts val="5"/>
              </a:spcBef>
              <a:buClr>
                <a:srgbClr val="3891A7"/>
              </a:buClr>
              <a:buSzPct val="80000"/>
              <a:buAutoNum type="arabicPeriod"/>
              <a:tabLst>
                <a:tab pos="525780" algn="l"/>
                <a:tab pos="526415" algn="l"/>
              </a:tabLst>
            </a:pPr>
            <a:r>
              <a:rPr sz="2500" spc="-5" dirty="0">
                <a:solidFill>
                  <a:srgbClr val="310D04"/>
                </a:solidFill>
                <a:latin typeface="Arial"/>
                <a:cs typeface="Arial"/>
              </a:rPr>
              <a:t>Threshold</a:t>
            </a:r>
            <a:endParaRPr sz="2500">
              <a:latin typeface="Arial"/>
              <a:cs typeface="Arial"/>
            </a:endParaRPr>
          </a:p>
          <a:p>
            <a:pPr marL="525780" indent="-513715">
              <a:lnSpc>
                <a:spcPct val="100000"/>
              </a:lnSpc>
              <a:buClr>
                <a:srgbClr val="3891A7"/>
              </a:buClr>
              <a:buSzPct val="80000"/>
              <a:buAutoNum type="arabicPeriod"/>
              <a:tabLst>
                <a:tab pos="525780" algn="l"/>
                <a:tab pos="526415" algn="l"/>
              </a:tabLst>
            </a:pPr>
            <a:r>
              <a:rPr sz="2500" spc="-5" dirty="0">
                <a:solidFill>
                  <a:srgbClr val="310D04"/>
                </a:solidFill>
                <a:latin typeface="Arial"/>
                <a:cs typeface="Arial"/>
              </a:rPr>
              <a:t>Linearity</a:t>
            </a:r>
            <a:endParaRPr sz="2500">
              <a:latin typeface="Arial"/>
              <a:cs typeface="Arial"/>
            </a:endParaRPr>
          </a:p>
          <a:p>
            <a:pPr marL="525780" indent="-513715">
              <a:lnSpc>
                <a:spcPct val="100000"/>
              </a:lnSpc>
              <a:buClr>
                <a:srgbClr val="3891A7"/>
              </a:buClr>
              <a:buSzPct val="80000"/>
              <a:buAutoNum type="arabicPeriod"/>
              <a:tabLst>
                <a:tab pos="525780" algn="l"/>
                <a:tab pos="526415" algn="l"/>
              </a:tabLst>
            </a:pPr>
            <a:r>
              <a:rPr sz="2500" spc="-5" dirty="0">
                <a:solidFill>
                  <a:srgbClr val="310D04"/>
                </a:solidFill>
                <a:latin typeface="Arial"/>
                <a:cs typeface="Arial"/>
              </a:rPr>
              <a:t>Stability</a:t>
            </a:r>
            <a:endParaRPr sz="2500">
              <a:latin typeface="Arial"/>
              <a:cs typeface="Arial"/>
            </a:endParaRPr>
          </a:p>
          <a:p>
            <a:pPr marL="525780" indent="-513715">
              <a:lnSpc>
                <a:spcPct val="100000"/>
              </a:lnSpc>
              <a:buClr>
                <a:srgbClr val="3891A7"/>
              </a:buClr>
              <a:buSzPct val="80000"/>
              <a:buAutoNum type="arabicPeriod"/>
              <a:tabLst>
                <a:tab pos="525780" algn="l"/>
                <a:tab pos="526415" algn="l"/>
              </a:tabLst>
            </a:pPr>
            <a:r>
              <a:rPr sz="2500" spc="-5" dirty="0">
                <a:solidFill>
                  <a:srgbClr val="310D04"/>
                </a:solidFill>
                <a:latin typeface="Arial"/>
                <a:cs typeface="Arial"/>
              </a:rPr>
              <a:t>Range or</a:t>
            </a:r>
            <a:r>
              <a:rPr sz="2500" spc="-45" dirty="0">
                <a:solidFill>
                  <a:srgbClr val="310D04"/>
                </a:solidFill>
                <a:latin typeface="Arial"/>
                <a:cs typeface="Arial"/>
              </a:rPr>
              <a:t> </a:t>
            </a:r>
            <a:r>
              <a:rPr sz="2500" spc="-5" dirty="0">
                <a:solidFill>
                  <a:srgbClr val="310D04"/>
                </a:solidFill>
                <a:latin typeface="Arial"/>
                <a:cs typeface="Arial"/>
              </a:rPr>
              <a:t>Span</a:t>
            </a:r>
            <a:endParaRPr sz="2500">
              <a:latin typeface="Arial"/>
              <a:cs typeface="Arial"/>
            </a:endParaRPr>
          </a:p>
          <a:p>
            <a:pPr marL="525780" indent="-513715">
              <a:lnSpc>
                <a:spcPct val="100000"/>
              </a:lnSpc>
              <a:buClr>
                <a:srgbClr val="3891A7"/>
              </a:buClr>
              <a:buSzPct val="80000"/>
              <a:buAutoNum type="arabicPeriod"/>
              <a:tabLst>
                <a:tab pos="525780" algn="l"/>
                <a:tab pos="526415" algn="l"/>
              </a:tabLst>
            </a:pPr>
            <a:r>
              <a:rPr sz="2500" spc="-5" dirty="0">
                <a:solidFill>
                  <a:srgbClr val="310D04"/>
                </a:solidFill>
                <a:latin typeface="Arial"/>
                <a:cs typeface="Arial"/>
              </a:rPr>
              <a:t>Bais</a:t>
            </a:r>
            <a:endParaRPr sz="2500">
              <a:latin typeface="Arial"/>
              <a:cs typeface="Arial"/>
            </a:endParaRPr>
          </a:p>
          <a:p>
            <a:pPr marL="525780" indent="-513715">
              <a:lnSpc>
                <a:spcPct val="100000"/>
              </a:lnSpc>
              <a:buClr>
                <a:srgbClr val="3891A7"/>
              </a:buClr>
              <a:buSzPct val="80000"/>
              <a:buAutoNum type="arabicPeriod"/>
              <a:tabLst>
                <a:tab pos="525780" algn="l"/>
                <a:tab pos="526415" algn="l"/>
              </a:tabLst>
            </a:pPr>
            <a:r>
              <a:rPr sz="2500" spc="-35" dirty="0">
                <a:solidFill>
                  <a:srgbClr val="310D04"/>
                </a:solidFill>
                <a:latin typeface="Arial"/>
                <a:cs typeface="Arial"/>
              </a:rPr>
              <a:t>Tolerance</a:t>
            </a:r>
            <a:endParaRPr sz="2500">
              <a:latin typeface="Arial"/>
              <a:cs typeface="Arial"/>
            </a:endParaRPr>
          </a:p>
          <a:p>
            <a:pPr marL="525780" indent="-513715">
              <a:lnSpc>
                <a:spcPct val="100000"/>
              </a:lnSpc>
              <a:buClr>
                <a:srgbClr val="3891A7"/>
              </a:buClr>
              <a:buSzPct val="80000"/>
              <a:buAutoNum type="arabicPeriod"/>
              <a:tabLst>
                <a:tab pos="525780" algn="l"/>
                <a:tab pos="526415" algn="l"/>
              </a:tabLst>
            </a:pPr>
            <a:r>
              <a:rPr sz="2500" spc="-5" dirty="0">
                <a:solidFill>
                  <a:srgbClr val="310D04"/>
                </a:solidFill>
                <a:latin typeface="Arial"/>
                <a:cs typeface="Arial"/>
              </a:rPr>
              <a:t>Hysteresis</a:t>
            </a:r>
            <a:endParaRPr sz="2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97579" y="0"/>
            <a:ext cx="3305555" cy="10210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25621" y="25399"/>
            <a:ext cx="265176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1.</a:t>
            </a:r>
            <a:r>
              <a:rPr spc="-270" dirty="0"/>
              <a:t> </a:t>
            </a:r>
            <a:r>
              <a:rPr spc="-5" dirty="0"/>
              <a:t>Accuracy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554225" y="816609"/>
            <a:ext cx="7224395" cy="2084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  <a:buClr>
                <a:srgbClr val="3891A7"/>
              </a:buClr>
              <a:buSzPct val="75000"/>
              <a:buFont typeface="Wingdings"/>
              <a:buChar char=""/>
              <a:tabLst>
                <a:tab pos="248285" algn="l"/>
              </a:tabLst>
            </a:pP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It is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the degree of closeness with which an  instrument reading approaches the true value of  the quantity being measured.</a:t>
            </a:r>
            <a:endParaRPr sz="2600">
              <a:latin typeface="Arial"/>
              <a:cs typeface="Arial"/>
            </a:endParaRPr>
          </a:p>
          <a:p>
            <a:pPr marL="12700" marR="7620" algn="just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5000"/>
              <a:buFont typeface="Wingdings"/>
              <a:buChar char=""/>
              <a:tabLst>
                <a:tab pos="248285" algn="l"/>
              </a:tabLst>
            </a:pP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The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accuracy of a measurement indicates the  nearness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to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the actual/true value of the</a:t>
            </a: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 </a:t>
            </a:r>
            <a:r>
              <a:rPr sz="2600" spc="-20" dirty="0">
                <a:solidFill>
                  <a:srgbClr val="310D04"/>
                </a:solidFill>
                <a:latin typeface="Arial"/>
                <a:cs typeface="Arial"/>
              </a:rPr>
              <a:t>quantity.</a:t>
            </a:r>
            <a:endParaRPr sz="26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657600" y="3124198"/>
            <a:ext cx="5486399" cy="3733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39667" y="1008888"/>
            <a:ext cx="3390899" cy="11369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767709" y="1150747"/>
            <a:ext cx="273558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2.Sensitivity</a:t>
            </a:r>
          </a:p>
        </p:txBody>
      </p:sp>
      <p:sp>
        <p:nvSpPr>
          <p:cNvPr id="4" name="object 4"/>
          <p:cNvSpPr/>
          <p:nvPr/>
        </p:nvSpPr>
        <p:spPr>
          <a:xfrm>
            <a:off x="3613403" y="4281551"/>
            <a:ext cx="3112135" cy="0"/>
          </a:xfrm>
          <a:custGeom>
            <a:avLst/>
            <a:gdLst/>
            <a:ahLst/>
            <a:cxnLst/>
            <a:rect l="l" t="t" r="r" b="b"/>
            <a:pathLst>
              <a:path w="3112134">
                <a:moveTo>
                  <a:pt x="0" y="0"/>
                </a:moveTo>
                <a:lnTo>
                  <a:pt x="3112007" y="0"/>
                </a:lnTo>
              </a:path>
            </a:pathLst>
          </a:custGeom>
          <a:ln w="35051">
            <a:solidFill>
              <a:srgbClr val="310D0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187183" y="4281551"/>
            <a:ext cx="1560830" cy="0"/>
          </a:xfrm>
          <a:custGeom>
            <a:avLst/>
            <a:gdLst/>
            <a:ahLst/>
            <a:cxnLst/>
            <a:rect l="l" t="t" r="r" b="b"/>
            <a:pathLst>
              <a:path w="1560829">
                <a:moveTo>
                  <a:pt x="0" y="0"/>
                </a:moveTo>
                <a:lnTo>
                  <a:pt x="1560576" y="0"/>
                </a:lnTo>
              </a:path>
            </a:pathLst>
          </a:custGeom>
          <a:ln w="35051">
            <a:solidFill>
              <a:srgbClr val="310D0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065020" y="4677790"/>
            <a:ext cx="919480" cy="0"/>
          </a:xfrm>
          <a:custGeom>
            <a:avLst/>
            <a:gdLst/>
            <a:ahLst/>
            <a:cxnLst/>
            <a:rect l="l" t="t" r="r" b="b"/>
            <a:pathLst>
              <a:path w="919480">
                <a:moveTo>
                  <a:pt x="0" y="0"/>
                </a:moveTo>
                <a:lnTo>
                  <a:pt x="918971" y="0"/>
                </a:lnTo>
              </a:path>
            </a:pathLst>
          </a:custGeom>
          <a:ln w="35051">
            <a:solidFill>
              <a:srgbClr val="310D0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538986" y="1828241"/>
            <a:ext cx="7224395" cy="28771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5780" marR="5080" indent="-513715" algn="just">
              <a:lnSpc>
                <a:spcPct val="100000"/>
              </a:lnSpc>
              <a:spcBef>
                <a:spcPts val="105"/>
              </a:spcBef>
              <a:buClr>
                <a:srgbClr val="3891A7"/>
              </a:buClr>
              <a:buSzPct val="78846"/>
              <a:buFont typeface="Wingdings"/>
              <a:buChar char=""/>
              <a:tabLst>
                <a:tab pos="526415" algn="l"/>
              </a:tabLst>
            </a:pP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Sensitivity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is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the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ratio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of change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in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output </a:t>
            </a:r>
            <a:r>
              <a:rPr sz="2600" spc="10" dirty="0">
                <a:solidFill>
                  <a:srgbClr val="310D04"/>
                </a:solidFill>
                <a:latin typeface="Arial"/>
                <a:cs typeface="Arial"/>
              </a:rPr>
              <a:t>of 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an instrument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to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the change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in</a:t>
            </a:r>
            <a:r>
              <a:rPr sz="2600" spc="-20" dirty="0">
                <a:solidFill>
                  <a:srgbClr val="310D04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input.</a:t>
            </a:r>
            <a:endParaRPr sz="2600">
              <a:latin typeface="Arial"/>
              <a:cs typeface="Arial"/>
            </a:endParaRPr>
          </a:p>
          <a:p>
            <a:pPr marL="525780" marR="5715" indent="-513715" algn="just">
              <a:lnSpc>
                <a:spcPct val="100000"/>
              </a:lnSpc>
              <a:spcBef>
                <a:spcPts val="605"/>
              </a:spcBef>
              <a:buClr>
                <a:srgbClr val="3891A7"/>
              </a:buClr>
              <a:buSzPct val="78846"/>
              <a:buFont typeface="Wingdings"/>
              <a:buChar char=""/>
              <a:tabLst>
                <a:tab pos="526415" algn="l"/>
              </a:tabLst>
            </a:pP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The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manufactures specify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sensitivity as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the  ratio of magnitude of the </a:t>
            </a: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measured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quantity 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to the magnitude of the response.This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ratio is 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called as </a:t>
            </a:r>
            <a:r>
              <a:rPr sz="2600" b="1" dirty="0">
                <a:solidFill>
                  <a:srgbClr val="310D04"/>
                </a:solidFill>
                <a:latin typeface="Arial"/>
                <a:cs typeface="Arial"/>
              </a:rPr>
              <a:t>Inverse sensitivity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or </a:t>
            </a:r>
            <a:r>
              <a:rPr sz="2600" b="1" dirty="0">
                <a:solidFill>
                  <a:srgbClr val="310D04"/>
                </a:solidFill>
                <a:latin typeface="Arial"/>
                <a:cs typeface="Arial"/>
              </a:rPr>
              <a:t>deflection  factor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.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88136" y="0"/>
            <a:ext cx="8056245" cy="6858000"/>
          </a:xfrm>
          <a:custGeom>
            <a:avLst/>
            <a:gdLst/>
            <a:ahLst/>
            <a:cxnLst/>
            <a:rect l="l" t="t" r="r" b="b"/>
            <a:pathLst>
              <a:path w="8056245" h="6858000">
                <a:moveTo>
                  <a:pt x="0" y="6858000"/>
                </a:moveTo>
                <a:lnTo>
                  <a:pt x="8055863" y="6858000"/>
                </a:lnTo>
                <a:lnTo>
                  <a:pt x="8055863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35736" y="0"/>
            <a:ext cx="155447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5156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8000"/>
                </a:lnTo>
              </a:path>
            </a:pathLst>
          </a:custGeom>
          <a:ln w="7315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52727" y="533400"/>
            <a:ext cx="7205472" cy="50490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62811" y="338327"/>
            <a:ext cx="4879848" cy="12207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314188" y="338327"/>
            <a:ext cx="909827" cy="12207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514602" y="490473"/>
            <a:ext cx="4359275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300" spc="-5" dirty="0"/>
              <a:t>Sensitivity</a:t>
            </a:r>
            <a:r>
              <a:rPr sz="4300" spc="-35" dirty="0"/>
              <a:t> </a:t>
            </a:r>
            <a:r>
              <a:rPr sz="4300" spc="-10" dirty="0"/>
              <a:t>Meter:-</a:t>
            </a:r>
            <a:endParaRPr sz="4300"/>
          </a:p>
        </p:txBody>
      </p:sp>
      <p:sp>
        <p:nvSpPr>
          <p:cNvPr id="5" name="object 5"/>
          <p:cNvSpPr/>
          <p:nvPr/>
        </p:nvSpPr>
        <p:spPr>
          <a:xfrm>
            <a:off x="1905000" y="1752600"/>
            <a:ext cx="2801112" cy="44333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562600" y="2514600"/>
            <a:ext cx="2801111" cy="25527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19983" y="1008888"/>
            <a:ext cx="4431792" cy="11369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48025" y="1150747"/>
            <a:ext cx="377634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3.Reproducibility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538986" y="1828241"/>
            <a:ext cx="7225665" cy="33496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  <a:buClr>
                <a:srgbClr val="3891A7"/>
              </a:buClr>
              <a:buSzPct val="75000"/>
              <a:buFont typeface="Wingdings"/>
              <a:buChar char=""/>
              <a:tabLst>
                <a:tab pos="248285" algn="l"/>
              </a:tabLst>
            </a:pP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Reproducibility is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defined </a:t>
            </a: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as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the degree of  closeness by which a given value can be  repeatedly</a:t>
            </a:r>
            <a:r>
              <a:rPr sz="2600" spc="-10" dirty="0">
                <a:solidFill>
                  <a:srgbClr val="310D04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measured.</a:t>
            </a:r>
            <a:endParaRPr sz="2600">
              <a:latin typeface="Arial"/>
              <a:cs typeface="Arial"/>
            </a:endParaRPr>
          </a:p>
          <a:p>
            <a:pPr marL="12700" marR="7620" algn="just">
              <a:lnSpc>
                <a:spcPct val="100000"/>
              </a:lnSpc>
              <a:spcBef>
                <a:spcPts val="605"/>
              </a:spcBef>
              <a:buClr>
                <a:srgbClr val="3891A7"/>
              </a:buClr>
              <a:buSzPct val="75000"/>
              <a:buFont typeface="Wingdings"/>
              <a:buChar char=""/>
              <a:tabLst>
                <a:tab pos="248285" algn="l"/>
              </a:tabLst>
            </a:pP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The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reproducibility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is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specified for a period of  time.</a:t>
            </a:r>
            <a:endParaRPr sz="2600">
              <a:latin typeface="Arial"/>
              <a:cs typeface="Arial"/>
            </a:endParaRPr>
          </a:p>
          <a:p>
            <a:pPr marL="12700" marR="6350" algn="just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5000"/>
              <a:buFont typeface="Wingdings"/>
              <a:buChar char=""/>
              <a:tabLst>
                <a:tab pos="248285" algn="l"/>
              </a:tabLst>
            </a:pP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Perfect </a:t>
            </a:r>
            <a:r>
              <a:rPr sz="2600" spc="-5" dirty="0">
                <a:solidFill>
                  <a:srgbClr val="310D04"/>
                </a:solidFill>
                <a:latin typeface="Arial"/>
                <a:cs typeface="Arial"/>
              </a:rPr>
              <a:t>reproducibility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signifies that the given  readings that are taken for an input, do </a:t>
            </a:r>
            <a:r>
              <a:rPr sz="2600" spc="5" dirty="0">
                <a:solidFill>
                  <a:srgbClr val="310D04"/>
                </a:solidFill>
                <a:latin typeface="Arial"/>
                <a:cs typeface="Arial"/>
              </a:rPr>
              <a:t>not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vary  with</a:t>
            </a:r>
            <a:r>
              <a:rPr sz="2600" spc="-10" dirty="0">
                <a:solidFill>
                  <a:srgbClr val="310D04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310D04"/>
                </a:solidFill>
                <a:latin typeface="Arial"/>
                <a:cs typeface="Arial"/>
              </a:rPr>
              <a:t>time..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1141</Words>
  <Application>Microsoft Office PowerPoint</Application>
  <PresentationFormat>On-screen Show (4:3)</PresentationFormat>
  <Paragraphs>138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Characteristics of Instruments</vt:lpstr>
      <vt:lpstr>Characteristics of  Instruments</vt:lpstr>
      <vt:lpstr>1.Static Characteristics</vt:lpstr>
      <vt:lpstr>are :-</vt:lpstr>
      <vt:lpstr>1. Accuracy</vt:lpstr>
      <vt:lpstr>2.Sensitivity</vt:lpstr>
      <vt:lpstr>Slide 7</vt:lpstr>
      <vt:lpstr>Sensitivity Meter:-</vt:lpstr>
      <vt:lpstr>3.Reproducibility</vt:lpstr>
      <vt:lpstr>Slide 10</vt:lpstr>
      <vt:lpstr>4.Drift</vt:lpstr>
      <vt:lpstr>5. Static error</vt:lpstr>
      <vt:lpstr>6.Dead zone</vt:lpstr>
      <vt:lpstr>7.Precision</vt:lpstr>
      <vt:lpstr>Precision Measuring instruments</vt:lpstr>
      <vt:lpstr>8.Threshsold</vt:lpstr>
      <vt:lpstr>9.Linearity</vt:lpstr>
      <vt:lpstr>Slide 18</vt:lpstr>
      <vt:lpstr>10.Stability</vt:lpstr>
      <vt:lpstr>11.Range or Span</vt:lpstr>
      <vt:lpstr>12.Bais</vt:lpstr>
      <vt:lpstr>13.Tolerance</vt:lpstr>
      <vt:lpstr>14.Hysteresis</vt:lpstr>
      <vt:lpstr>Slide 24</vt:lpstr>
      <vt:lpstr>2.Dynamic Characteristics</vt:lpstr>
      <vt:lpstr>Slide 26</vt:lpstr>
      <vt:lpstr>Slide 27</vt:lpstr>
      <vt:lpstr>Slide 28</vt:lpstr>
      <vt:lpstr>1) Speed of Response</vt:lpstr>
      <vt:lpstr>2) Fidelity</vt:lpstr>
      <vt:lpstr>3)Lag</vt:lpstr>
      <vt:lpstr>4)Dynamic error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Characteristics of Instruments</dc:title>
  <dc:creator>CIVIL</dc:creator>
  <cp:lastModifiedBy>CIVIL</cp:lastModifiedBy>
  <cp:revision>1</cp:revision>
  <dcterms:created xsi:type="dcterms:W3CDTF">2018-10-12T07:42:22Z</dcterms:created>
  <dcterms:modified xsi:type="dcterms:W3CDTF">2018-10-12T07:45:25Z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2014-11-21T00:00:00Z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2018-10-12T00:00:00Z</vt:filetime>
  </property>
</Properties>
</file>